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569" r:id="rId2"/>
    <p:sldId id="281" r:id="rId3"/>
    <p:sldId id="282" r:id="rId4"/>
    <p:sldId id="283" r:id="rId5"/>
    <p:sldId id="560" r:id="rId6"/>
    <p:sldId id="561" r:id="rId7"/>
    <p:sldId id="276" r:id="rId8"/>
    <p:sldId id="288" r:id="rId9"/>
    <p:sldId id="287" r:id="rId10"/>
    <p:sldId id="289" r:id="rId11"/>
    <p:sldId id="290" r:id="rId12"/>
    <p:sldId id="291" r:id="rId13"/>
    <p:sldId id="292" r:id="rId14"/>
    <p:sldId id="293" r:id="rId15"/>
    <p:sldId id="562" r:id="rId16"/>
    <p:sldId id="564" r:id="rId17"/>
    <p:sldId id="563" r:id="rId18"/>
    <p:sldId id="295" r:id="rId19"/>
    <p:sldId id="300" r:id="rId20"/>
    <p:sldId id="570" r:id="rId21"/>
    <p:sldId id="565" r:id="rId22"/>
    <p:sldId id="566" r:id="rId23"/>
    <p:sldId id="322" r:id="rId24"/>
    <p:sldId id="323" r:id="rId25"/>
    <p:sldId id="567" r:id="rId26"/>
    <p:sldId id="568" r:id="rId27"/>
    <p:sldId id="324" r:id="rId28"/>
    <p:sldId id="571" r:id="rId29"/>
    <p:sldId id="375" r:id="rId30"/>
    <p:sldId id="334" r:id="rId31"/>
    <p:sldId id="335" r:id="rId32"/>
    <p:sldId id="337" r:id="rId33"/>
    <p:sldId id="383" r:id="rId34"/>
    <p:sldId id="384" r:id="rId35"/>
    <p:sldId id="385" r:id="rId36"/>
    <p:sldId id="386" r:id="rId37"/>
    <p:sldId id="387" r:id="rId38"/>
    <p:sldId id="388" r:id="rId39"/>
    <p:sldId id="389" r:id="rId40"/>
    <p:sldId id="390" r:id="rId41"/>
    <p:sldId id="579" r:id="rId42"/>
    <p:sldId id="580" r:id="rId43"/>
    <p:sldId id="581" r:id="rId44"/>
    <p:sldId id="582" r:id="rId45"/>
    <p:sldId id="583" r:id="rId46"/>
    <p:sldId id="584" r:id="rId47"/>
    <p:sldId id="585" r:id="rId48"/>
    <p:sldId id="586" r:id="rId49"/>
    <p:sldId id="309" r:id="rId50"/>
    <p:sldId id="310" r:id="rId51"/>
    <p:sldId id="587" r:id="rId52"/>
    <p:sldId id="588" r:id="rId53"/>
    <p:sldId id="301" r:id="rId54"/>
    <p:sldId id="302" r:id="rId55"/>
    <p:sldId id="589" r:id="rId56"/>
    <p:sldId id="591" r:id="rId57"/>
    <p:sldId id="592" r:id="rId58"/>
    <p:sldId id="453" r:id="rId59"/>
    <p:sldId id="593" r:id="rId60"/>
    <p:sldId id="268" r:id="rId61"/>
    <p:sldId id="594" r:id="rId62"/>
    <p:sldId id="459" r:id="rId63"/>
    <p:sldId id="461" r:id="rId64"/>
    <p:sldId id="475" r:id="rId65"/>
    <p:sldId id="463" r:id="rId66"/>
    <p:sldId id="46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Rg st="1" end="11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86" autoAdjust="0"/>
  </p:normalViewPr>
  <p:slideViewPr>
    <p:cSldViewPr>
      <p:cViewPr varScale="1">
        <p:scale>
          <a:sx n="54" d="100"/>
          <a:sy n="54" d="100"/>
        </p:scale>
        <p:origin x="16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C31DF-9B7C-4FB7-91CA-4A7F6B22331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4620787-F5FE-46E4-896A-D3F5BE9199CE}">
      <dgm:prSet/>
      <dgm:spPr>
        <a:solidFill>
          <a:srgbClr val="0070C0"/>
        </a:solidFill>
      </dgm:spPr>
      <dgm:t>
        <a:bodyPr/>
        <a:lstStyle/>
        <a:p>
          <a:pPr rtl="0"/>
          <a:r>
            <a:rPr lang="en-US" dirty="0"/>
            <a:t>Store</a:t>
          </a:r>
        </a:p>
      </dgm:t>
    </dgm:pt>
    <dgm:pt modelId="{F92CDBA9-D0AE-462D-9AE9-5191BC7F7CF4}" type="parTrans" cxnId="{DA90BC47-5C3B-49EA-99B7-3EC4DA70644E}">
      <dgm:prSet/>
      <dgm:spPr/>
      <dgm:t>
        <a:bodyPr/>
        <a:lstStyle/>
        <a:p>
          <a:endParaRPr lang="en-US"/>
        </a:p>
      </dgm:t>
    </dgm:pt>
    <dgm:pt modelId="{41AE161C-4B9E-4CEA-9FB7-B049A9ECF008}" type="sibTrans" cxnId="{DA90BC47-5C3B-49EA-99B7-3EC4DA70644E}">
      <dgm:prSet/>
      <dgm:spPr/>
      <dgm:t>
        <a:bodyPr/>
        <a:lstStyle/>
        <a:p>
          <a:endParaRPr lang="en-US"/>
        </a:p>
      </dgm:t>
    </dgm:pt>
    <dgm:pt modelId="{98B059FF-78D4-40AE-8EB6-D93A37FBE66F}">
      <dgm:prSet/>
      <dgm:spPr>
        <a:solidFill>
          <a:srgbClr val="0070C0"/>
        </a:solidFill>
      </dgm:spPr>
      <dgm:t>
        <a:bodyPr/>
        <a:lstStyle/>
        <a:p>
          <a:pPr rtl="0"/>
          <a:r>
            <a:rPr lang="en-US" dirty="0"/>
            <a:t>Query</a:t>
          </a:r>
        </a:p>
      </dgm:t>
    </dgm:pt>
    <dgm:pt modelId="{65E80DFA-5E34-43A4-98AA-E2461001CA2B}" type="parTrans" cxnId="{60A1C455-27F6-4103-8092-0F4C23B80585}">
      <dgm:prSet/>
      <dgm:spPr/>
      <dgm:t>
        <a:bodyPr/>
        <a:lstStyle/>
        <a:p>
          <a:endParaRPr lang="en-US"/>
        </a:p>
      </dgm:t>
    </dgm:pt>
    <dgm:pt modelId="{E8EE8F53-026C-437E-B4DB-CCF3CB765737}" type="sibTrans" cxnId="{60A1C455-27F6-4103-8092-0F4C23B80585}">
      <dgm:prSet/>
      <dgm:spPr/>
      <dgm:t>
        <a:bodyPr/>
        <a:lstStyle/>
        <a:p>
          <a:endParaRPr lang="en-US"/>
        </a:p>
      </dgm:t>
    </dgm:pt>
    <dgm:pt modelId="{95DC62A0-406E-4293-9B2C-E376AA2C42FB}">
      <dgm:prSet/>
      <dgm:spPr>
        <a:solidFill>
          <a:srgbClr val="0070C0"/>
        </a:solidFill>
      </dgm:spPr>
      <dgm:t>
        <a:bodyPr/>
        <a:lstStyle/>
        <a:p>
          <a:pPr rtl="0"/>
          <a:r>
            <a:rPr lang="en-US" dirty="0"/>
            <a:t>Encrypt</a:t>
          </a:r>
        </a:p>
      </dgm:t>
    </dgm:pt>
    <dgm:pt modelId="{E324E473-ACE4-4C77-997F-656E2A8803CF}" type="parTrans" cxnId="{F102ED94-5375-45F5-AF75-838992207EEE}">
      <dgm:prSet/>
      <dgm:spPr/>
      <dgm:t>
        <a:bodyPr/>
        <a:lstStyle/>
        <a:p>
          <a:endParaRPr lang="en-US"/>
        </a:p>
      </dgm:t>
    </dgm:pt>
    <dgm:pt modelId="{E20CC066-C72D-4310-B5A1-79D2D72CFEF3}" type="sibTrans" cxnId="{F102ED94-5375-45F5-AF75-838992207EEE}">
      <dgm:prSet/>
      <dgm:spPr/>
      <dgm:t>
        <a:bodyPr/>
        <a:lstStyle/>
        <a:p>
          <a:endParaRPr lang="en-US"/>
        </a:p>
      </dgm:t>
    </dgm:pt>
    <dgm:pt modelId="{B21CFE31-D8F7-4D12-AAA3-3C5F703EA79B}" type="pres">
      <dgm:prSet presAssocID="{DA8C31DF-9B7C-4FB7-91CA-4A7F6B223314}" presName="linearFlow" presStyleCnt="0">
        <dgm:presLayoutVars>
          <dgm:dir/>
          <dgm:resizeHandles val="exact"/>
        </dgm:presLayoutVars>
      </dgm:prSet>
      <dgm:spPr/>
    </dgm:pt>
    <dgm:pt modelId="{C07156DB-1ABC-4CB3-BD2E-E33E6DF81E2D}" type="pres">
      <dgm:prSet presAssocID="{74620787-F5FE-46E4-896A-D3F5BE9199CE}" presName="composite" presStyleCnt="0"/>
      <dgm:spPr/>
    </dgm:pt>
    <dgm:pt modelId="{360F4B46-8BC3-4852-B999-B257AF29EEA0}" type="pres">
      <dgm:prSet presAssocID="{74620787-F5FE-46E4-896A-D3F5BE9199CE}" presName="imgShp"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BAEACB77-A191-40AC-858D-0237DC33A7E0}" type="pres">
      <dgm:prSet presAssocID="{74620787-F5FE-46E4-896A-D3F5BE9199CE}" presName="txShp" presStyleLbl="node1" presStyleIdx="0" presStyleCnt="3">
        <dgm:presLayoutVars>
          <dgm:bulletEnabled val="1"/>
        </dgm:presLayoutVars>
      </dgm:prSet>
      <dgm:spPr/>
    </dgm:pt>
    <dgm:pt modelId="{32EDA148-B653-4B33-8DD1-465CCD4181A7}" type="pres">
      <dgm:prSet presAssocID="{41AE161C-4B9E-4CEA-9FB7-B049A9ECF008}" presName="spacing" presStyleCnt="0"/>
      <dgm:spPr/>
    </dgm:pt>
    <dgm:pt modelId="{E614F284-FFBB-4586-9BCB-767A0629E818}" type="pres">
      <dgm:prSet presAssocID="{98B059FF-78D4-40AE-8EB6-D93A37FBE66F}" presName="composite" presStyleCnt="0"/>
      <dgm:spPr/>
    </dgm:pt>
    <dgm:pt modelId="{4C2BF752-AA66-4501-9363-866A70076538}" type="pres">
      <dgm:prSet presAssocID="{98B059FF-78D4-40AE-8EB6-D93A37FBE66F}" presName="imgShp"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val="0"/>
              </a:ext>
            </a:extLst>
          </a:blip>
          <a:stretch>
            <a:fillRect/>
          </a:stretch>
        </a:blipFill>
      </dgm:spPr>
    </dgm:pt>
    <dgm:pt modelId="{8FC88975-AB56-4343-9DBA-9309470FFF5F}" type="pres">
      <dgm:prSet presAssocID="{98B059FF-78D4-40AE-8EB6-D93A37FBE66F}" presName="txShp" presStyleLbl="node1" presStyleIdx="1" presStyleCnt="3">
        <dgm:presLayoutVars>
          <dgm:bulletEnabled val="1"/>
        </dgm:presLayoutVars>
      </dgm:prSet>
      <dgm:spPr/>
    </dgm:pt>
    <dgm:pt modelId="{D64740C3-055E-4278-8559-48A682840F87}" type="pres">
      <dgm:prSet presAssocID="{E8EE8F53-026C-437E-B4DB-CCF3CB765737}" presName="spacing" presStyleCnt="0"/>
      <dgm:spPr/>
    </dgm:pt>
    <dgm:pt modelId="{8C89F15C-91D9-4724-B561-72385C0E8089}" type="pres">
      <dgm:prSet presAssocID="{95DC62A0-406E-4293-9B2C-E376AA2C42FB}" presName="composite" presStyleCnt="0"/>
      <dgm:spPr/>
    </dgm:pt>
    <dgm:pt modelId="{2D9E9194-939E-4089-A035-01957BD49E3F}" type="pres">
      <dgm:prSet presAssocID="{95DC62A0-406E-4293-9B2C-E376AA2C42FB}" presName="imgShp"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val="0"/>
              </a:ext>
            </a:extLst>
          </a:blip>
          <a:stretch>
            <a:fillRect/>
          </a:stretch>
        </a:blipFill>
      </dgm:spPr>
    </dgm:pt>
    <dgm:pt modelId="{80272788-7026-42D2-B125-EA1396E6B6D1}" type="pres">
      <dgm:prSet presAssocID="{95DC62A0-406E-4293-9B2C-E376AA2C42FB}" presName="txShp" presStyleLbl="node1" presStyleIdx="2" presStyleCnt="3">
        <dgm:presLayoutVars>
          <dgm:bulletEnabled val="1"/>
        </dgm:presLayoutVars>
      </dgm:prSet>
      <dgm:spPr/>
    </dgm:pt>
  </dgm:ptLst>
  <dgm:cxnLst>
    <dgm:cxn modelId="{66766C22-E7A0-4C46-9FCE-C88186EACE21}" type="presOf" srcId="{95DC62A0-406E-4293-9B2C-E376AA2C42FB}" destId="{80272788-7026-42D2-B125-EA1396E6B6D1}" srcOrd="0" destOrd="0" presId="urn:microsoft.com/office/officeart/2005/8/layout/vList3"/>
    <dgm:cxn modelId="{DA90BC47-5C3B-49EA-99B7-3EC4DA70644E}" srcId="{DA8C31DF-9B7C-4FB7-91CA-4A7F6B223314}" destId="{74620787-F5FE-46E4-896A-D3F5BE9199CE}" srcOrd="0" destOrd="0" parTransId="{F92CDBA9-D0AE-462D-9AE9-5191BC7F7CF4}" sibTransId="{41AE161C-4B9E-4CEA-9FB7-B049A9ECF008}"/>
    <dgm:cxn modelId="{60A1C455-27F6-4103-8092-0F4C23B80585}" srcId="{DA8C31DF-9B7C-4FB7-91CA-4A7F6B223314}" destId="{98B059FF-78D4-40AE-8EB6-D93A37FBE66F}" srcOrd="1" destOrd="0" parTransId="{65E80DFA-5E34-43A4-98AA-E2461001CA2B}" sibTransId="{E8EE8F53-026C-437E-B4DB-CCF3CB765737}"/>
    <dgm:cxn modelId="{ED9CDB7A-D648-495C-A87D-CCD24BB9BC22}" type="presOf" srcId="{98B059FF-78D4-40AE-8EB6-D93A37FBE66F}" destId="{8FC88975-AB56-4343-9DBA-9309470FFF5F}" srcOrd="0" destOrd="0" presId="urn:microsoft.com/office/officeart/2005/8/layout/vList3"/>
    <dgm:cxn modelId="{96C9D888-A2D5-423F-9BB4-22231ABF9DC9}" type="presOf" srcId="{DA8C31DF-9B7C-4FB7-91CA-4A7F6B223314}" destId="{B21CFE31-D8F7-4D12-AAA3-3C5F703EA79B}" srcOrd="0" destOrd="0" presId="urn:microsoft.com/office/officeart/2005/8/layout/vList3"/>
    <dgm:cxn modelId="{F102ED94-5375-45F5-AF75-838992207EEE}" srcId="{DA8C31DF-9B7C-4FB7-91CA-4A7F6B223314}" destId="{95DC62A0-406E-4293-9B2C-E376AA2C42FB}" srcOrd="2" destOrd="0" parTransId="{E324E473-ACE4-4C77-997F-656E2A8803CF}" sibTransId="{E20CC066-C72D-4310-B5A1-79D2D72CFEF3}"/>
    <dgm:cxn modelId="{502905C4-7A36-4C0F-B202-C6C345838BA0}" type="presOf" srcId="{74620787-F5FE-46E4-896A-D3F5BE9199CE}" destId="{BAEACB77-A191-40AC-858D-0237DC33A7E0}" srcOrd="0" destOrd="0" presId="urn:microsoft.com/office/officeart/2005/8/layout/vList3"/>
    <dgm:cxn modelId="{7AE51228-A211-47CC-9D88-8BEBFC634019}" type="presParOf" srcId="{B21CFE31-D8F7-4D12-AAA3-3C5F703EA79B}" destId="{C07156DB-1ABC-4CB3-BD2E-E33E6DF81E2D}" srcOrd="0" destOrd="0" presId="urn:microsoft.com/office/officeart/2005/8/layout/vList3"/>
    <dgm:cxn modelId="{1464C25F-CB7D-4136-A273-771D8EA1E1AE}" type="presParOf" srcId="{C07156DB-1ABC-4CB3-BD2E-E33E6DF81E2D}" destId="{360F4B46-8BC3-4852-B999-B257AF29EEA0}" srcOrd="0" destOrd="0" presId="urn:microsoft.com/office/officeart/2005/8/layout/vList3"/>
    <dgm:cxn modelId="{EFED3D48-7A96-4DA5-AE6E-6A4D81277E76}" type="presParOf" srcId="{C07156DB-1ABC-4CB3-BD2E-E33E6DF81E2D}" destId="{BAEACB77-A191-40AC-858D-0237DC33A7E0}" srcOrd="1" destOrd="0" presId="urn:microsoft.com/office/officeart/2005/8/layout/vList3"/>
    <dgm:cxn modelId="{4A368D7A-F381-421E-8C81-6BDBA30532CD}" type="presParOf" srcId="{B21CFE31-D8F7-4D12-AAA3-3C5F703EA79B}" destId="{32EDA148-B653-4B33-8DD1-465CCD4181A7}" srcOrd="1" destOrd="0" presId="urn:microsoft.com/office/officeart/2005/8/layout/vList3"/>
    <dgm:cxn modelId="{01C37C01-6AB8-49CD-AB8E-9F4DBAA3B683}" type="presParOf" srcId="{B21CFE31-D8F7-4D12-AAA3-3C5F703EA79B}" destId="{E614F284-FFBB-4586-9BCB-767A0629E818}" srcOrd="2" destOrd="0" presId="urn:microsoft.com/office/officeart/2005/8/layout/vList3"/>
    <dgm:cxn modelId="{B1F76E1C-1235-457C-A961-D939CD2DE047}" type="presParOf" srcId="{E614F284-FFBB-4586-9BCB-767A0629E818}" destId="{4C2BF752-AA66-4501-9363-866A70076538}" srcOrd="0" destOrd="0" presId="urn:microsoft.com/office/officeart/2005/8/layout/vList3"/>
    <dgm:cxn modelId="{D1E00A82-E7D1-4E3A-AC15-2DC46B36EA04}" type="presParOf" srcId="{E614F284-FFBB-4586-9BCB-767A0629E818}" destId="{8FC88975-AB56-4343-9DBA-9309470FFF5F}" srcOrd="1" destOrd="0" presId="urn:microsoft.com/office/officeart/2005/8/layout/vList3"/>
    <dgm:cxn modelId="{0B033C7E-EE8C-4FF6-B238-6BD41F9C5126}" type="presParOf" srcId="{B21CFE31-D8F7-4D12-AAA3-3C5F703EA79B}" destId="{D64740C3-055E-4278-8559-48A682840F87}" srcOrd="3" destOrd="0" presId="urn:microsoft.com/office/officeart/2005/8/layout/vList3"/>
    <dgm:cxn modelId="{C6999DA9-A058-48F0-A90E-BE3B9467F1AA}" type="presParOf" srcId="{B21CFE31-D8F7-4D12-AAA3-3C5F703EA79B}" destId="{8C89F15C-91D9-4724-B561-72385C0E8089}" srcOrd="4" destOrd="0" presId="urn:microsoft.com/office/officeart/2005/8/layout/vList3"/>
    <dgm:cxn modelId="{B75AE195-DAE6-4172-9C3D-4821D69D46B9}" type="presParOf" srcId="{8C89F15C-91D9-4724-B561-72385C0E8089}" destId="{2D9E9194-939E-4089-A035-01957BD49E3F}" srcOrd="0" destOrd="0" presId="urn:microsoft.com/office/officeart/2005/8/layout/vList3"/>
    <dgm:cxn modelId="{E6EA1B8B-6F0F-47FE-8EB6-D5BC34AC6518}" type="presParOf" srcId="{8C89F15C-91D9-4724-B561-72385C0E8089}" destId="{80272788-7026-42D2-B125-EA1396E6B6D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C31DF-9B7C-4FB7-91CA-4A7F6B22331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7F0D098-AF37-47C1-ADE8-597E2B20FD25}">
      <dgm:prSet/>
      <dgm:spPr>
        <a:solidFill>
          <a:srgbClr val="0070C0"/>
        </a:solidFill>
      </dgm:spPr>
      <dgm:t>
        <a:bodyPr/>
        <a:lstStyle/>
        <a:p>
          <a:pPr rtl="0"/>
          <a:r>
            <a:rPr lang="en-US" dirty="0"/>
            <a:t>…. and more!	</a:t>
          </a:r>
        </a:p>
      </dgm:t>
    </dgm:pt>
    <dgm:pt modelId="{2BC08DEB-B7C7-45F5-A72B-7C5BD4E9F47A}" type="sibTrans" cxnId="{08BEE381-E6A6-4BF7-9400-D69A956D8213}">
      <dgm:prSet/>
      <dgm:spPr/>
      <dgm:t>
        <a:bodyPr/>
        <a:lstStyle/>
        <a:p>
          <a:endParaRPr lang="en-US"/>
        </a:p>
      </dgm:t>
    </dgm:pt>
    <dgm:pt modelId="{594B97CE-8072-412B-855B-5C3DE7E04761}" type="parTrans" cxnId="{08BEE381-E6A6-4BF7-9400-D69A956D8213}">
      <dgm:prSet/>
      <dgm:spPr/>
      <dgm:t>
        <a:bodyPr/>
        <a:lstStyle/>
        <a:p>
          <a:endParaRPr lang="en-US"/>
        </a:p>
      </dgm:t>
    </dgm:pt>
    <dgm:pt modelId="{787AE000-7788-4365-B1AE-53FA6DD32A5A}">
      <dgm:prSet/>
      <dgm:spPr>
        <a:solidFill>
          <a:srgbClr val="0070C0"/>
        </a:solidFill>
      </dgm:spPr>
      <dgm:t>
        <a:bodyPr/>
        <a:lstStyle/>
        <a:p>
          <a:pPr rtl="0"/>
          <a:r>
            <a:rPr lang="en-US" dirty="0"/>
            <a:t>Mine</a:t>
          </a:r>
        </a:p>
      </dgm:t>
    </dgm:pt>
    <dgm:pt modelId="{E74436FB-4515-4350-B9D9-3E92797F57A6}" type="sibTrans" cxnId="{E7433B56-265A-4802-B406-BE1ABC076B10}">
      <dgm:prSet/>
      <dgm:spPr/>
      <dgm:t>
        <a:bodyPr/>
        <a:lstStyle/>
        <a:p>
          <a:endParaRPr lang="en-US"/>
        </a:p>
      </dgm:t>
    </dgm:pt>
    <dgm:pt modelId="{0058AB9E-065B-476F-9768-1EEAB329024D}" type="parTrans" cxnId="{E7433B56-265A-4802-B406-BE1ABC076B10}">
      <dgm:prSet/>
      <dgm:spPr/>
      <dgm:t>
        <a:bodyPr/>
        <a:lstStyle/>
        <a:p>
          <a:endParaRPr lang="en-US"/>
        </a:p>
      </dgm:t>
    </dgm:pt>
    <dgm:pt modelId="{71954C0D-E70B-4EB7-8AB2-7A03F69DCA9F}">
      <dgm:prSet/>
      <dgm:spPr>
        <a:solidFill>
          <a:srgbClr val="0070C0"/>
        </a:solidFill>
      </dgm:spPr>
      <dgm:t>
        <a:bodyPr/>
        <a:lstStyle/>
        <a:p>
          <a:pPr rtl="0"/>
          <a:r>
            <a:rPr lang="en-US" dirty="0"/>
            <a:t>Share</a:t>
          </a:r>
        </a:p>
      </dgm:t>
    </dgm:pt>
    <dgm:pt modelId="{D700531A-CA05-4EFE-AB31-3ADC0440A914}" type="sibTrans" cxnId="{F9A987BD-4EC6-408F-8E1F-7B55F8377AD8}">
      <dgm:prSet/>
      <dgm:spPr/>
      <dgm:t>
        <a:bodyPr/>
        <a:lstStyle/>
        <a:p>
          <a:endParaRPr lang="en-US"/>
        </a:p>
      </dgm:t>
    </dgm:pt>
    <dgm:pt modelId="{98C2FCCB-83E1-4D89-BB30-B3D34647F72A}" type="parTrans" cxnId="{F9A987BD-4EC6-408F-8E1F-7B55F8377AD8}">
      <dgm:prSet/>
      <dgm:spPr/>
      <dgm:t>
        <a:bodyPr/>
        <a:lstStyle/>
        <a:p>
          <a:endParaRPr lang="en-US"/>
        </a:p>
      </dgm:t>
    </dgm:pt>
    <dgm:pt modelId="{B21CFE31-D8F7-4D12-AAA3-3C5F703EA79B}" type="pres">
      <dgm:prSet presAssocID="{DA8C31DF-9B7C-4FB7-91CA-4A7F6B223314}" presName="linearFlow" presStyleCnt="0">
        <dgm:presLayoutVars>
          <dgm:dir/>
          <dgm:resizeHandles val="exact"/>
        </dgm:presLayoutVars>
      </dgm:prSet>
      <dgm:spPr/>
    </dgm:pt>
    <dgm:pt modelId="{FD0BA1E5-E61D-45EA-8F84-AFA2D22BD115}" type="pres">
      <dgm:prSet presAssocID="{71954C0D-E70B-4EB7-8AB2-7A03F69DCA9F}" presName="composite" presStyleCnt="0"/>
      <dgm:spPr/>
    </dgm:pt>
    <dgm:pt modelId="{401D4069-5EC0-46F0-A9EA-7777D52929A7}" type="pres">
      <dgm:prSet presAssocID="{71954C0D-E70B-4EB7-8AB2-7A03F69DCA9F}" presName="imgShp"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3665"/>
          </a:stretch>
        </a:blipFill>
      </dgm:spPr>
    </dgm:pt>
    <dgm:pt modelId="{8AB9E08C-CF15-4965-AEEC-2A0C5A337D1D}" type="pres">
      <dgm:prSet presAssocID="{71954C0D-E70B-4EB7-8AB2-7A03F69DCA9F}" presName="txShp" presStyleLbl="node1" presStyleIdx="0" presStyleCnt="3">
        <dgm:presLayoutVars>
          <dgm:bulletEnabled val="1"/>
        </dgm:presLayoutVars>
      </dgm:prSet>
      <dgm:spPr/>
    </dgm:pt>
    <dgm:pt modelId="{D6BACECA-04D8-4CCD-96A5-AD1B8AE807BA}" type="pres">
      <dgm:prSet presAssocID="{D700531A-CA05-4EFE-AB31-3ADC0440A914}" presName="spacing" presStyleCnt="0"/>
      <dgm:spPr/>
    </dgm:pt>
    <dgm:pt modelId="{D768356C-E6B1-48E2-924C-4968845D95DA}" type="pres">
      <dgm:prSet presAssocID="{787AE000-7788-4365-B1AE-53FA6DD32A5A}" presName="composite" presStyleCnt="0"/>
      <dgm:spPr/>
    </dgm:pt>
    <dgm:pt modelId="{661056A7-D43D-4070-AE3E-B9EFD33F4986}" type="pres">
      <dgm:prSet presAssocID="{787AE000-7788-4365-B1AE-53FA6DD32A5A}" presName="imgShp"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val="0"/>
              </a:ext>
            </a:extLst>
          </a:blip>
          <a:stretch>
            <a:fillRect/>
          </a:stretch>
        </a:blipFill>
      </dgm:spPr>
    </dgm:pt>
    <dgm:pt modelId="{92CBA950-EFB5-4640-A7F3-9C294FFFEDDB}" type="pres">
      <dgm:prSet presAssocID="{787AE000-7788-4365-B1AE-53FA6DD32A5A}" presName="txShp" presStyleLbl="node1" presStyleIdx="1" presStyleCnt="3">
        <dgm:presLayoutVars>
          <dgm:bulletEnabled val="1"/>
        </dgm:presLayoutVars>
      </dgm:prSet>
      <dgm:spPr/>
    </dgm:pt>
    <dgm:pt modelId="{0EA57798-ABA2-44C3-86F0-DDD49E9D5B45}" type="pres">
      <dgm:prSet presAssocID="{E74436FB-4515-4350-B9D9-3E92797F57A6}" presName="spacing" presStyleCnt="0"/>
      <dgm:spPr/>
    </dgm:pt>
    <dgm:pt modelId="{08660903-B16D-40AE-A7C8-933481ECA19B}" type="pres">
      <dgm:prSet presAssocID="{77F0D098-AF37-47C1-ADE8-597E2B20FD25}" presName="composite" presStyleCnt="0"/>
      <dgm:spPr/>
    </dgm:pt>
    <dgm:pt modelId="{2EF215D5-6745-4883-82CD-951E688703EC}" type="pres">
      <dgm:prSet presAssocID="{77F0D098-AF37-47C1-ADE8-597E2B20FD25}" presName="imgShp"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2179"/>
          </a:stretch>
        </a:blipFill>
      </dgm:spPr>
    </dgm:pt>
    <dgm:pt modelId="{3221B609-414F-4735-8E7A-AD92EE224379}" type="pres">
      <dgm:prSet presAssocID="{77F0D098-AF37-47C1-ADE8-597E2B20FD25}" presName="txShp" presStyleLbl="node1" presStyleIdx="2" presStyleCnt="3">
        <dgm:presLayoutVars>
          <dgm:bulletEnabled val="1"/>
        </dgm:presLayoutVars>
      </dgm:prSet>
      <dgm:spPr/>
    </dgm:pt>
  </dgm:ptLst>
  <dgm:cxnLst>
    <dgm:cxn modelId="{C321B221-C4A8-4A0C-826B-416A70265254}" type="presOf" srcId="{DA8C31DF-9B7C-4FB7-91CA-4A7F6B223314}" destId="{B21CFE31-D8F7-4D12-AAA3-3C5F703EA79B}" srcOrd="0" destOrd="0" presId="urn:microsoft.com/office/officeart/2005/8/layout/vList3"/>
    <dgm:cxn modelId="{2FF64048-D8A5-42D5-B43D-D2419B33334E}" type="presOf" srcId="{71954C0D-E70B-4EB7-8AB2-7A03F69DCA9F}" destId="{8AB9E08C-CF15-4965-AEEC-2A0C5A337D1D}" srcOrd="0" destOrd="0" presId="urn:microsoft.com/office/officeart/2005/8/layout/vList3"/>
    <dgm:cxn modelId="{E7433B56-265A-4802-B406-BE1ABC076B10}" srcId="{DA8C31DF-9B7C-4FB7-91CA-4A7F6B223314}" destId="{787AE000-7788-4365-B1AE-53FA6DD32A5A}" srcOrd="1" destOrd="0" parTransId="{0058AB9E-065B-476F-9768-1EEAB329024D}" sibTransId="{E74436FB-4515-4350-B9D9-3E92797F57A6}"/>
    <dgm:cxn modelId="{08BEE381-E6A6-4BF7-9400-D69A956D8213}" srcId="{DA8C31DF-9B7C-4FB7-91CA-4A7F6B223314}" destId="{77F0D098-AF37-47C1-ADE8-597E2B20FD25}" srcOrd="2" destOrd="0" parTransId="{594B97CE-8072-412B-855B-5C3DE7E04761}" sibTransId="{2BC08DEB-B7C7-45F5-A72B-7C5BD4E9F47A}"/>
    <dgm:cxn modelId="{F9A987BD-4EC6-408F-8E1F-7B55F8377AD8}" srcId="{DA8C31DF-9B7C-4FB7-91CA-4A7F6B223314}" destId="{71954C0D-E70B-4EB7-8AB2-7A03F69DCA9F}" srcOrd="0" destOrd="0" parTransId="{98C2FCCB-83E1-4D89-BB30-B3D34647F72A}" sibTransId="{D700531A-CA05-4EFE-AB31-3ADC0440A914}"/>
    <dgm:cxn modelId="{1610BFCA-F3B9-4EB1-9884-4D6E22B71519}" type="presOf" srcId="{77F0D098-AF37-47C1-ADE8-597E2B20FD25}" destId="{3221B609-414F-4735-8E7A-AD92EE224379}" srcOrd="0" destOrd="0" presId="urn:microsoft.com/office/officeart/2005/8/layout/vList3"/>
    <dgm:cxn modelId="{14AFB2FE-EDC8-4273-8C71-DC48DF0EE145}" type="presOf" srcId="{787AE000-7788-4365-B1AE-53FA6DD32A5A}" destId="{92CBA950-EFB5-4640-A7F3-9C294FFFEDDB}" srcOrd="0" destOrd="0" presId="urn:microsoft.com/office/officeart/2005/8/layout/vList3"/>
    <dgm:cxn modelId="{42C05D45-6416-4246-A48C-904707B01A51}" type="presParOf" srcId="{B21CFE31-D8F7-4D12-AAA3-3C5F703EA79B}" destId="{FD0BA1E5-E61D-45EA-8F84-AFA2D22BD115}" srcOrd="0" destOrd="0" presId="urn:microsoft.com/office/officeart/2005/8/layout/vList3"/>
    <dgm:cxn modelId="{03BA05EC-FC95-4FCE-99F0-A88868CD97F3}" type="presParOf" srcId="{FD0BA1E5-E61D-45EA-8F84-AFA2D22BD115}" destId="{401D4069-5EC0-46F0-A9EA-7777D52929A7}" srcOrd="0" destOrd="0" presId="urn:microsoft.com/office/officeart/2005/8/layout/vList3"/>
    <dgm:cxn modelId="{6360087A-CCE9-4F3F-BCD6-FDBDC7087874}" type="presParOf" srcId="{FD0BA1E5-E61D-45EA-8F84-AFA2D22BD115}" destId="{8AB9E08C-CF15-4965-AEEC-2A0C5A337D1D}" srcOrd="1" destOrd="0" presId="urn:microsoft.com/office/officeart/2005/8/layout/vList3"/>
    <dgm:cxn modelId="{A46EE944-E029-4B98-B8EE-FB4A2B4AFA47}" type="presParOf" srcId="{B21CFE31-D8F7-4D12-AAA3-3C5F703EA79B}" destId="{D6BACECA-04D8-4CCD-96A5-AD1B8AE807BA}" srcOrd="1" destOrd="0" presId="urn:microsoft.com/office/officeart/2005/8/layout/vList3"/>
    <dgm:cxn modelId="{12B92C6B-AEEE-49E7-B27B-EE53DEB8A8B5}" type="presParOf" srcId="{B21CFE31-D8F7-4D12-AAA3-3C5F703EA79B}" destId="{D768356C-E6B1-48E2-924C-4968845D95DA}" srcOrd="2" destOrd="0" presId="urn:microsoft.com/office/officeart/2005/8/layout/vList3"/>
    <dgm:cxn modelId="{9E391154-F313-4ED4-AC1E-18F2C5C0CF4F}" type="presParOf" srcId="{D768356C-E6B1-48E2-924C-4968845D95DA}" destId="{661056A7-D43D-4070-AE3E-B9EFD33F4986}" srcOrd="0" destOrd="0" presId="urn:microsoft.com/office/officeart/2005/8/layout/vList3"/>
    <dgm:cxn modelId="{B9A4F562-180B-4888-9841-059600DE7478}" type="presParOf" srcId="{D768356C-E6B1-48E2-924C-4968845D95DA}" destId="{92CBA950-EFB5-4640-A7F3-9C294FFFEDDB}" srcOrd="1" destOrd="0" presId="urn:microsoft.com/office/officeart/2005/8/layout/vList3"/>
    <dgm:cxn modelId="{4291106B-8BAE-4943-AF51-1528005FE9E0}" type="presParOf" srcId="{B21CFE31-D8F7-4D12-AAA3-3C5F703EA79B}" destId="{0EA57798-ABA2-44C3-86F0-DDD49E9D5B45}" srcOrd="3" destOrd="0" presId="urn:microsoft.com/office/officeart/2005/8/layout/vList3"/>
    <dgm:cxn modelId="{A7B1B432-B940-40BC-A1AB-18434774A3C9}" type="presParOf" srcId="{B21CFE31-D8F7-4D12-AAA3-3C5F703EA79B}" destId="{08660903-B16D-40AE-A7C8-933481ECA19B}" srcOrd="4" destOrd="0" presId="urn:microsoft.com/office/officeart/2005/8/layout/vList3"/>
    <dgm:cxn modelId="{79BB4D04-CAB6-4C41-86F5-A319C99B9AB8}" type="presParOf" srcId="{08660903-B16D-40AE-A7C8-933481ECA19B}" destId="{2EF215D5-6745-4883-82CD-951E688703EC}" srcOrd="0" destOrd="0" presId="urn:microsoft.com/office/officeart/2005/8/layout/vList3"/>
    <dgm:cxn modelId="{84AAE2DD-20B5-4755-A640-B4901CE62D9F}" type="presParOf" srcId="{08660903-B16D-40AE-A7C8-933481ECA19B}" destId="{3221B609-414F-4735-8E7A-AD92EE22437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ACB77-A191-40AC-858D-0237DC33A7E0}">
      <dsp:nvSpPr>
        <dsp:cNvPr id="0" name=""/>
        <dsp:cNvSpPr/>
      </dsp:nvSpPr>
      <dsp:spPr>
        <a:xfrm rot="10800000">
          <a:off x="727519" y="84200"/>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102870" rIns="192024"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Store</a:t>
          </a:r>
        </a:p>
      </dsp:txBody>
      <dsp:txXfrm rot="10800000">
        <a:off x="970025" y="84200"/>
        <a:ext cx="1683068" cy="970026"/>
      </dsp:txXfrm>
    </dsp:sp>
    <dsp:sp modelId="{360F4B46-8BC3-4852-B999-B257AF29EEA0}">
      <dsp:nvSpPr>
        <dsp:cNvPr id="0" name=""/>
        <dsp:cNvSpPr/>
      </dsp:nvSpPr>
      <dsp:spPr>
        <a:xfrm>
          <a:off x="242506" y="84200"/>
          <a:ext cx="970026" cy="970026"/>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C88975-AB56-4343-9DBA-9309470FFF5F}">
      <dsp:nvSpPr>
        <dsp:cNvPr id="0" name=""/>
        <dsp:cNvSpPr/>
      </dsp:nvSpPr>
      <dsp:spPr>
        <a:xfrm rot="10800000">
          <a:off x="727519" y="1343786"/>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102870" rIns="192024"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Query</a:t>
          </a:r>
        </a:p>
      </dsp:txBody>
      <dsp:txXfrm rot="10800000">
        <a:off x="970025" y="1343786"/>
        <a:ext cx="1683068" cy="970026"/>
      </dsp:txXfrm>
    </dsp:sp>
    <dsp:sp modelId="{4C2BF752-AA66-4501-9363-866A70076538}">
      <dsp:nvSpPr>
        <dsp:cNvPr id="0" name=""/>
        <dsp:cNvSpPr/>
      </dsp:nvSpPr>
      <dsp:spPr>
        <a:xfrm>
          <a:off x="242506" y="1343786"/>
          <a:ext cx="970026" cy="970026"/>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72788-7026-42D2-B125-EA1396E6B6D1}">
      <dsp:nvSpPr>
        <dsp:cNvPr id="0" name=""/>
        <dsp:cNvSpPr/>
      </dsp:nvSpPr>
      <dsp:spPr>
        <a:xfrm rot="10800000">
          <a:off x="727519" y="2603373"/>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102870" rIns="192024"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Encrypt</a:t>
          </a:r>
        </a:p>
      </dsp:txBody>
      <dsp:txXfrm rot="10800000">
        <a:off x="970025" y="2603373"/>
        <a:ext cx="1683068" cy="970026"/>
      </dsp:txXfrm>
    </dsp:sp>
    <dsp:sp modelId="{2D9E9194-939E-4089-A035-01957BD49E3F}">
      <dsp:nvSpPr>
        <dsp:cNvPr id="0" name=""/>
        <dsp:cNvSpPr/>
      </dsp:nvSpPr>
      <dsp:spPr>
        <a:xfrm>
          <a:off x="242506" y="2603373"/>
          <a:ext cx="970026" cy="970026"/>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9E08C-CF15-4965-AEEC-2A0C5A337D1D}">
      <dsp:nvSpPr>
        <dsp:cNvPr id="0" name=""/>
        <dsp:cNvSpPr/>
      </dsp:nvSpPr>
      <dsp:spPr>
        <a:xfrm rot="10800000">
          <a:off x="727519" y="84200"/>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Share</a:t>
          </a:r>
        </a:p>
      </dsp:txBody>
      <dsp:txXfrm rot="10800000">
        <a:off x="970025" y="84200"/>
        <a:ext cx="1683068" cy="970026"/>
      </dsp:txXfrm>
    </dsp:sp>
    <dsp:sp modelId="{401D4069-5EC0-46F0-A9EA-7777D52929A7}">
      <dsp:nvSpPr>
        <dsp:cNvPr id="0" name=""/>
        <dsp:cNvSpPr/>
      </dsp:nvSpPr>
      <dsp:spPr>
        <a:xfrm>
          <a:off x="242506" y="84200"/>
          <a:ext cx="970026" cy="970026"/>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366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CBA950-EFB5-4640-A7F3-9C294FFFEDDB}">
      <dsp:nvSpPr>
        <dsp:cNvPr id="0" name=""/>
        <dsp:cNvSpPr/>
      </dsp:nvSpPr>
      <dsp:spPr>
        <a:xfrm rot="10800000">
          <a:off x="727519" y="1343786"/>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Mine</a:t>
          </a:r>
        </a:p>
      </dsp:txBody>
      <dsp:txXfrm rot="10800000">
        <a:off x="970025" y="1343786"/>
        <a:ext cx="1683068" cy="970026"/>
      </dsp:txXfrm>
    </dsp:sp>
    <dsp:sp modelId="{661056A7-D43D-4070-AE3E-B9EFD33F4986}">
      <dsp:nvSpPr>
        <dsp:cNvPr id="0" name=""/>
        <dsp:cNvSpPr/>
      </dsp:nvSpPr>
      <dsp:spPr>
        <a:xfrm>
          <a:off x="242506" y="1343786"/>
          <a:ext cx="970026" cy="970026"/>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21B609-414F-4735-8E7A-AD92EE224379}">
      <dsp:nvSpPr>
        <dsp:cNvPr id="0" name=""/>
        <dsp:cNvSpPr/>
      </dsp:nvSpPr>
      <dsp:spPr>
        <a:xfrm rot="10800000">
          <a:off x="727519" y="2603373"/>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 and more!	</a:t>
          </a:r>
        </a:p>
      </dsp:txBody>
      <dsp:txXfrm rot="10800000">
        <a:off x="970025" y="2603373"/>
        <a:ext cx="1683068" cy="970026"/>
      </dsp:txXfrm>
    </dsp:sp>
    <dsp:sp modelId="{2EF215D5-6745-4883-82CD-951E688703EC}">
      <dsp:nvSpPr>
        <dsp:cNvPr id="0" name=""/>
        <dsp:cNvSpPr/>
      </dsp:nvSpPr>
      <dsp:spPr>
        <a:xfrm>
          <a:off x="242506" y="2603373"/>
          <a:ext cx="970026" cy="970026"/>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217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B6CA34-8411-407E-893D-8E71990DC10C}" type="datetimeFigureOut">
              <a:rPr lang="en-US" smtClean="0"/>
              <a:t>10/22/2022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4777B9-B548-4935-8E6D-F45127D4619B}" type="slidenum">
              <a:rPr lang="en-US" smtClean="0"/>
              <a:t>‹#›</a:t>
            </a:fld>
            <a:endParaRPr lang="en-US"/>
          </a:p>
        </p:txBody>
      </p:sp>
    </p:spTree>
    <p:extLst>
      <p:ext uri="{BB962C8B-B14F-4D97-AF65-F5344CB8AC3E}">
        <p14:creationId xmlns:p14="http://schemas.microsoft.com/office/powerpoint/2010/main" val="29732725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7C770-57F1-4183-B1B5-424B207D1741}" type="datetimeFigureOut">
              <a:rPr lang="en-US" smtClean="0"/>
              <a:t>10/22/2022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A4ED4D-EFD9-46AD-897E-D5BE4B53CB4B}" type="slidenum">
              <a:rPr lang="en-US" smtClean="0"/>
              <a:t>‹#›</a:t>
            </a:fld>
            <a:endParaRPr lang="en-US"/>
          </a:p>
        </p:txBody>
      </p:sp>
    </p:spTree>
    <p:extLst>
      <p:ext uri="{BB962C8B-B14F-4D97-AF65-F5344CB8AC3E}">
        <p14:creationId xmlns:p14="http://schemas.microsoft.com/office/powerpoint/2010/main" val="239502388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4ED4D-EFD9-46AD-897E-D5BE4B53CB4B}"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862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CAD850-29FC-434D-BF42-20341643FBC9}" type="slidenum">
              <a:rPr lang="en-US" smtClean="0"/>
              <a:pPr eaLnBrk="1" hangingPunct="1"/>
              <a:t>57</a:t>
            </a:fld>
            <a:endParaRPr lang="en-US"/>
          </a:p>
        </p:txBody>
      </p:sp>
      <p:sp>
        <p:nvSpPr>
          <p:cNvPr id="40963" name="Text Box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40964" name="Text Box 2"/>
          <p:cNvSpPr>
            <a:spLocks noGrp="1" noChangeArrowheads="1"/>
          </p:cNvSpPr>
          <p:nvPr>
            <p:ph type="body" idx="1"/>
          </p:nvPr>
        </p:nvSpPr>
        <p:spPr bwMode="auto">
          <a:xfrm>
            <a:off x="685800" y="4341813"/>
            <a:ext cx="5487988"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p>
        </p:txBody>
      </p:sp>
      <p:sp>
        <p:nvSpPr>
          <p:cNvPr id="2" name="Header Placeholder 1"/>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76163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CAD850-29FC-434D-BF42-20341643FBC9}" type="slidenum">
              <a:rPr lang="en-US" smtClean="0"/>
              <a:pPr eaLnBrk="1" hangingPunct="1"/>
              <a:t>58</a:t>
            </a:fld>
            <a:endParaRPr lang="en-US"/>
          </a:p>
        </p:txBody>
      </p:sp>
      <p:sp>
        <p:nvSpPr>
          <p:cNvPr id="40963" name="Text Box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40964" name="Text Box 2"/>
          <p:cNvSpPr>
            <a:spLocks noGrp="1" noChangeArrowheads="1"/>
          </p:cNvSpPr>
          <p:nvPr>
            <p:ph type="body" idx="1"/>
          </p:nvPr>
        </p:nvSpPr>
        <p:spPr bwMode="auto">
          <a:xfrm>
            <a:off x="685800" y="4341813"/>
            <a:ext cx="5487988"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dirty="0"/>
              <a:t>A relationship is uniquely identified by the participating</a:t>
            </a:r>
            <a:r>
              <a:rPr lang="en-US" baseline="0" dirty="0"/>
              <a:t> entities.</a:t>
            </a:r>
            <a:endParaRPr lang="en-US" dirty="0"/>
          </a:p>
        </p:txBody>
      </p:sp>
      <p:sp>
        <p:nvSpPr>
          <p:cNvPr id="2" name="Header Placeholder 1"/>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0108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121B7E3-115B-45B8-8698-9D33AC659332}"/>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75" name="Rectangle 3">
            <a:extLst>
              <a:ext uri="{FF2B5EF4-FFF2-40B4-BE49-F238E27FC236}">
                <a16:creationId xmlns:a16="http://schemas.microsoft.com/office/drawing/2014/main" id="{09D1F2EA-723C-4BE4-916C-CB6F21AF770A}"/>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6</a:t>
            </a:r>
          </a:p>
        </p:txBody>
      </p:sp>
      <p:sp>
        <p:nvSpPr>
          <p:cNvPr id="28676" name="Rectangle 4">
            <a:extLst>
              <a:ext uri="{FF2B5EF4-FFF2-40B4-BE49-F238E27FC236}">
                <a16:creationId xmlns:a16="http://schemas.microsoft.com/office/drawing/2014/main" id="{457C64EE-C2E8-4BD2-B98F-2E50F41855DC}"/>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77" name="Rectangle 5">
            <a:extLst>
              <a:ext uri="{FF2B5EF4-FFF2-40B4-BE49-F238E27FC236}">
                <a16:creationId xmlns:a16="http://schemas.microsoft.com/office/drawing/2014/main" id="{D8969811-310F-4E6E-8BFD-7758A09E9A95}"/>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78" name="Rectangle 6">
            <a:extLst>
              <a:ext uri="{FF2B5EF4-FFF2-40B4-BE49-F238E27FC236}">
                <a16:creationId xmlns:a16="http://schemas.microsoft.com/office/drawing/2014/main" id="{CD7FCA0F-D3B4-42F3-86F0-E6AAD5200B56}"/>
              </a:ext>
            </a:extLst>
          </p:cNvPr>
          <p:cNvSpPr>
            <a:spLocks noGrp="1" noRot="1" noChangeAspect="1" noChangeArrowheads="1" noTextEdit="1"/>
          </p:cNvSpPr>
          <p:nvPr>
            <p:ph type="sldImg"/>
          </p:nvPr>
        </p:nvSpPr>
        <p:spPr>
          <a:xfrm>
            <a:off x="1150938" y="692150"/>
            <a:ext cx="4556125" cy="3416300"/>
          </a:xfrm>
          <a:ln cap="flat"/>
        </p:spPr>
      </p:sp>
      <p:sp>
        <p:nvSpPr>
          <p:cNvPr id="28679" name="Rectangle 7">
            <a:extLst>
              <a:ext uri="{FF2B5EF4-FFF2-40B4-BE49-F238E27FC236}">
                <a16:creationId xmlns:a16="http://schemas.microsoft.com/office/drawing/2014/main" id="{20695C03-A669-40AF-A91A-C5654D016F44}"/>
              </a:ext>
            </a:extLst>
          </p:cNvPr>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ED4D-EFD9-46AD-897E-D5BE4B53CB4B}" type="slidenum">
              <a:rPr lang="en-US" smtClean="0"/>
              <a:t>64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00166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cannot express the posed constraint in terms of the Sponsors2 relationship set. On the other hand, we can easily express it by drawing an arrow from the aggregated relationship Sponsors to the relationship Monitors in the figure shown in the previous slide.</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5A4ED4D-EFD9-46AD-897E-D5BE4B53CB4B}" type="slidenum">
              <a:rPr lang="en-US" smtClean="0"/>
              <a:t>66</a:t>
            </a:fld>
            <a:endParaRPr lang="en-US"/>
          </a:p>
        </p:txBody>
      </p:sp>
    </p:spTree>
    <p:extLst>
      <p:ext uri="{BB962C8B-B14F-4D97-AF65-F5344CB8AC3E}">
        <p14:creationId xmlns:p14="http://schemas.microsoft.com/office/powerpoint/2010/main" val="330844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E619B-A980-4D09-A973-692C65469E5C}"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10309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ED4D-EFD9-46AD-897E-D5BE4B53CB4B}"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14677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Parking</a:t>
            </a:r>
            <a:r>
              <a:rPr lang="en-US" baseline="0" dirty="0"/>
              <a:t> Lot = lot</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5A4ED4D-EFD9-46AD-897E-D5BE4B53CB4B}" type="slidenum">
              <a:rPr lang="en-US" smtClean="0"/>
              <a:t>23</a:t>
            </a:fld>
            <a:endParaRPr lang="en-US"/>
          </a:p>
        </p:txBody>
      </p:sp>
    </p:spTree>
    <p:extLst>
      <p:ext uri="{BB962C8B-B14F-4D97-AF65-F5344CB8AC3E}">
        <p14:creationId xmlns:p14="http://schemas.microsoft.com/office/powerpoint/2010/main" val="7516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DF6A37-4262-8545-A4AA-648AB2B545C4}" type="slidenum">
              <a:rPr lang="en-US"/>
              <a:pPr>
                <a:defRPr/>
              </a:pPr>
              <a:t>49</a:t>
            </a:fld>
            <a:endParaRPr lang="en-US"/>
          </a:p>
        </p:txBody>
      </p:sp>
      <p:sp>
        <p:nvSpPr>
          <p:cNvPr id="18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9443" name="Rectangle 3"/>
          <p:cNvSpPr>
            <a:spLocks noGrp="1" noChangeArrowheads="1"/>
          </p:cNvSpPr>
          <p:nvPr>
            <p:ph type="body" idx="1"/>
          </p:nvPr>
        </p:nvSpPr>
        <p:spPr/>
        <p:txBody>
          <a:bodyPr/>
          <a:lstStyle/>
          <a:p>
            <a:pPr>
              <a:defRPr/>
            </a:pPr>
            <a:endParaRPr lang="el-GR">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B2A3D4-DFB2-4C42-974E-811CF95CF8D4}" type="slidenum">
              <a:rPr lang="en-US"/>
              <a:pPr>
                <a:defRPr/>
              </a:pPr>
              <a:t>50</a:t>
            </a:fld>
            <a:endParaRPr lang="en-US"/>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0467" name="Rectangle 3"/>
          <p:cNvSpPr>
            <a:spLocks noGrp="1" noChangeArrowheads="1"/>
          </p:cNvSpPr>
          <p:nvPr>
            <p:ph type="body" idx="1"/>
          </p:nvPr>
        </p:nvSpPr>
        <p:spPr/>
        <p:txBody>
          <a:bodyPr/>
          <a:lstStyle/>
          <a:p>
            <a:pPr>
              <a:defRPr/>
            </a:pPr>
            <a:endParaRPr lang="el-GR">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B9A2EA-FFC5-2547-A3E0-FC81EDB06E89}" type="slidenum">
              <a:rPr lang="en-US"/>
              <a:pPr>
                <a:defRPr/>
              </a:pPr>
              <a:t>53</a:t>
            </a:fld>
            <a:endParaRPr lang="en-US"/>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563" name="Rectangle 3"/>
          <p:cNvSpPr>
            <a:spLocks noGrp="1" noChangeArrowheads="1"/>
          </p:cNvSpPr>
          <p:nvPr>
            <p:ph type="body" idx="1"/>
          </p:nvPr>
        </p:nvSpPr>
        <p:spPr/>
        <p:txBody>
          <a:bodyPr/>
          <a:lstStyle/>
          <a:p>
            <a:pPr>
              <a:defRPr/>
            </a:pPr>
            <a:endParaRPr lang="el-GR">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036E49-F0AA-2245-B821-308C2264E3F9}" type="slidenum">
              <a:rPr lang="en-US"/>
              <a:pPr>
                <a:defRPr/>
              </a:pPr>
              <a:t>54</a:t>
            </a:fld>
            <a:endParaRPr lang="en-US"/>
          </a:p>
        </p:txBody>
      </p:sp>
      <p:sp>
        <p:nvSpPr>
          <p:cNvPr id="195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5587" name="Rectangle 3"/>
          <p:cNvSpPr>
            <a:spLocks noGrp="1" noChangeArrowheads="1"/>
          </p:cNvSpPr>
          <p:nvPr>
            <p:ph type="body" idx="1"/>
          </p:nvPr>
        </p:nvSpPr>
        <p:spPr/>
        <p:txBody>
          <a:bodyPr/>
          <a:lstStyle/>
          <a:p>
            <a:pPr>
              <a:defRPr/>
            </a:pPr>
            <a:endParaRPr lang="el-GR">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ED4D-EFD9-46AD-897E-D5BE4B53CB4B}" type="slidenum">
              <a:rPr lang="en-US" smtClean="0"/>
              <a:t>55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14677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9B007E-8C7F-4E2E-BC7B-2A3A1679722A}"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2662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5160-A181-4E5D-A8B9-6CC6B5BAC31C}"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271481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1D89C-2CB1-4680-B533-FD01CA337ED3}"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2075556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992E-D7CE-426C-8353-3F7B3D797910}"/>
              </a:ext>
            </a:extLst>
          </p:cNvPr>
          <p:cNvSpPr>
            <a:spLocks noGrp="1"/>
          </p:cNvSpPr>
          <p:nvPr>
            <p:ph type="title"/>
          </p:nvPr>
        </p:nvSpPr>
        <p:spPr>
          <a:xfrm>
            <a:off x="838200" y="419100"/>
            <a:ext cx="7772400" cy="11049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1D8847-3FB9-476B-98CA-5332051E1624}"/>
              </a:ext>
            </a:extLst>
          </p:cNvPr>
          <p:cNvSpPr>
            <a:spLocks noGrp="1"/>
          </p:cNvSpPr>
          <p:nvPr>
            <p:ph type="body" sz="half" idx="1"/>
          </p:nvPr>
        </p:nvSpPr>
        <p:spPr>
          <a:xfrm>
            <a:off x="838200" y="1981200"/>
            <a:ext cx="3810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B358C952-3067-4529-8418-53776C958720}"/>
              </a:ext>
            </a:extLst>
          </p:cNvPr>
          <p:cNvSpPr>
            <a:spLocks noGrp="1"/>
          </p:cNvSpPr>
          <p:nvPr>
            <p:ph type="clipArt" sz="half" idx="2"/>
          </p:nvPr>
        </p:nvSpPr>
        <p:spPr>
          <a:xfrm>
            <a:off x="4800600" y="1981200"/>
            <a:ext cx="3810000" cy="4076700"/>
          </a:xfrm>
        </p:spPr>
        <p:txBody>
          <a:bodyPr/>
          <a:lstStyle/>
          <a:p>
            <a:endParaRPr lang="en-GB"/>
          </a:p>
        </p:txBody>
      </p:sp>
    </p:spTree>
    <p:extLst>
      <p:ext uri="{BB962C8B-B14F-4D97-AF65-F5344CB8AC3E}">
        <p14:creationId xmlns:p14="http://schemas.microsoft.com/office/powerpoint/2010/main" val="301633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CFE0C-32D0-48F6-B754-86DDD932679A}"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403338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5F951-6F0A-4BC8-8E78-042EB20EDAB0}"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194853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6627F7-2F2A-48BC-9DFD-9A2600CFA556}" type="datetime1">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68417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2BFDD5-512B-4522-BA85-F72134273AE1}" type="datetime1">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425032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058DFD-FDB4-43ED-A73B-376F2F66B10F}" type="datetime1">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70875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AB476-D146-4EA7-B6A7-C7ED67CB0904}" type="datetime1">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49985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A0457E-5E49-4C84-A5ED-8D6AE6DEE17A}" type="datetime1">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388205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E47378-4043-40E8-88FD-3B9FC25ACA76}" type="datetime1">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415337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FE058-E24E-44D4-8AE6-4ED6084A3F18}" type="datetime1">
              <a:rPr lang="en-US" smtClean="0"/>
              <a:t>10/22/2022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A4BC5-AE2A-401E-9EDD-DF8812A14A6A}" type="slidenum">
              <a:rPr lang="en-US" smtClean="0"/>
              <a:t>‹#›</a:t>
            </a:fld>
            <a:endParaRPr lang="en-US"/>
          </a:p>
        </p:txBody>
      </p:sp>
    </p:spTree>
    <p:extLst>
      <p:ext uri="{BB962C8B-B14F-4D97-AF65-F5344CB8AC3E}">
        <p14:creationId xmlns:p14="http://schemas.microsoft.com/office/powerpoint/2010/main" val="28925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2514600"/>
          </a:xfrm>
        </p:spPr>
        <p:txBody>
          <a:bodyPr>
            <a:normAutofit/>
          </a:bodyPr>
          <a:lstStyle/>
          <a:p>
            <a:r>
              <a:rPr lang="en-US" sz="2800" b="1" dirty="0">
                <a:effectLst/>
                <a:latin typeface="Times New Roman" panose="02020603050405020304" pitchFamily="18" charset="0"/>
                <a:ea typeface="Times New Roman" panose="02020603050405020304" pitchFamily="18" charset="0"/>
              </a:rPr>
              <a:t>Programming of Database Applications</a:t>
            </a:r>
            <a:br>
              <a:rPr lang="ar-JO" sz="2800" b="1" dirty="0">
                <a:effectLst/>
                <a:latin typeface="Times New Roman" panose="02020603050405020304" pitchFamily="18" charset="0"/>
                <a:ea typeface="Times New Roman" panose="02020603050405020304" pitchFamily="18" charset="0"/>
              </a:rPr>
            </a:br>
            <a:endParaRPr lang="en-US" sz="28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2144128"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648200"/>
            <a:ext cx="2114550" cy="16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28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Models</a:t>
            </a:r>
          </a:p>
        </p:txBody>
      </p:sp>
      <p:sp>
        <p:nvSpPr>
          <p:cNvPr id="3" name="Content Placeholder 2"/>
          <p:cNvSpPr>
            <a:spLocks noGrp="1"/>
          </p:cNvSpPr>
          <p:nvPr>
            <p:ph idx="1"/>
          </p:nvPr>
        </p:nvSpPr>
        <p:spPr>
          <a:xfrm>
            <a:off x="457200" y="1600200"/>
            <a:ext cx="8229600" cy="4876800"/>
          </a:xfrm>
        </p:spPr>
        <p:txBody>
          <a:bodyPr>
            <a:normAutofit lnSpcReduction="10000"/>
          </a:bodyPr>
          <a:lstStyle/>
          <a:p>
            <a:pPr>
              <a:buFont typeface="Wingdings" pitchFamily="2" charset="2"/>
              <a:buChar char="§"/>
            </a:pPr>
            <a:r>
              <a:rPr lang="en-US" sz="2200" dirty="0"/>
              <a:t>The user of a DBMS is concerned with some real-world enterprises (e.g., a University)</a:t>
            </a:r>
          </a:p>
          <a:p>
            <a:pPr>
              <a:buFont typeface="Wingdings" pitchFamily="2" charset="2"/>
              <a:buChar char="§"/>
            </a:pPr>
            <a:endParaRPr lang="en-US" sz="2200" dirty="0"/>
          </a:p>
          <a:p>
            <a:pPr>
              <a:buFont typeface="Wingdings" pitchFamily="2" charset="2"/>
              <a:buChar char="§"/>
            </a:pPr>
            <a:r>
              <a:rPr lang="en-US" sz="2200" dirty="0"/>
              <a:t>The data to be stored and managed by a DBMS </a:t>
            </a:r>
            <a:r>
              <a:rPr lang="en-US" sz="2200" i="1" dirty="0"/>
              <a:t>describes</a:t>
            </a:r>
            <a:r>
              <a:rPr lang="en-US" sz="2200" dirty="0"/>
              <a:t> various aspects of the enterprises</a:t>
            </a:r>
          </a:p>
          <a:p>
            <a:pPr lvl="1">
              <a:buFont typeface="Wingdings" pitchFamily="2" charset="2"/>
              <a:buChar char="§"/>
            </a:pPr>
            <a:r>
              <a:rPr lang="en-US" sz="2000" dirty="0"/>
              <a:t>E.g., The data in a university database describes students, faculty and courses entities and the relationships among them</a:t>
            </a:r>
          </a:p>
          <a:p>
            <a:pPr lvl="1">
              <a:buFont typeface="Wingdings" pitchFamily="2" charset="2"/>
              <a:buChar char="§"/>
            </a:pPr>
            <a:endParaRPr lang="en-US" sz="1400" dirty="0"/>
          </a:p>
          <a:p>
            <a:pPr>
              <a:buFont typeface="Wingdings" pitchFamily="2" charset="2"/>
              <a:buChar char="§"/>
            </a:pPr>
            <a:r>
              <a:rPr lang="en-US" sz="2200" dirty="0"/>
              <a:t>A </a:t>
            </a:r>
            <a:r>
              <a:rPr lang="en-US" sz="2200" dirty="0">
                <a:solidFill>
                  <a:srgbClr val="0070C0"/>
                </a:solidFill>
              </a:rPr>
              <a:t>data model </a:t>
            </a:r>
            <a:r>
              <a:rPr lang="en-US" sz="2200" dirty="0"/>
              <a:t>is a collection of high-level data description constructs that hide many low-level storage details</a:t>
            </a:r>
          </a:p>
          <a:p>
            <a:pPr>
              <a:buFont typeface="Wingdings" pitchFamily="2" charset="2"/>
              <a:buChar char="§"/>
            </a:pPr>
            <a:endParaRPr lang="en-US" sz="1800" dirty="0"/>
          </a:p>
          <a:p>
            <a:pPr>
              <a:buFont typeface="Wingdings" pitchFamily="2" charset="2"/>
              <a:buChar char="§"/>
            </a:pPr>
            <a:r>
              <a:rPr lang="en-US" sz="2200" dirty="0"/>
              <a:t>A widely used data model called the </a:t>
            </a:r>
            <a:r>
              <a:rPr lang="en-US" sz="2200" dirty="0">
                <a:solidFill>
                  <a:srgbClr val="0070C0"/>
                </a:solidFill>
              </a:rPr>
              <a:t>entity-relationship (ER) model </a:t>
            </a:r>
            <a:r>
              <a:rPr lang="en-US" sz="2200" dirty="0"/>
              <a:t>allows users to represent entities and the relationships among them</a:t>
            </a:r>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Tree>
    <p:extLst>
      <p:ext uri="{BB962C8B-B14F-4D97-AF65-F5344CB8AC3E}">
        <p14:creationId xmlns:p14="http://schemas.microsoft.com/office/powerpoint/2010/main" val="23377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Relational Model</a:t>
            </a: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a:buFont typeface="Wingdings" pitchFamily="2" charset="2"/>
              <a:buChar char="§"/>
            </a:pPr>
            <a:r>
              <a:rPr lang="en-US" sz="2400" dirty="0"/>
              <a:t>The </a:t>
            </a:r>
            <a:r>
              <a:rPr lang="en-US" sz="2400" dirty="0">
                <a:solidFill>
                  <a:srgbClr val="0070C0"/>
                </a:solidFill>
              </a:rPr>
              <a:t>relational model </a:t>
            </a:r>
            <a:r>
              <a:rPr lang="en-US" sz="2400" dirty="0"/>
              <a:t>of data is one of the most widely used </a:t>
            </a:r>
            <a:br>
              <a:rPr lang="en-US" sz="2400" dirty="0"/>
            </a:br>
            <a:r>
              <a:rPr lang="en-US" sz="2400" dirty="0"/>
              <a:t>models today</a:t>
            </a:r>
          </a:p>
          <a:p>
            <a:pPr>
              <a:buFont typeface="Wingdings" pitchFamily="2" charset="2"/>
              <a:buChar char="§"/>
            </a:pPr>
            <a:endParaRPr lang="en-US" sz="2400" dirty="0"/>
          </a:p>
          <a:p>
            <a:pPr>
              <a:buFont typeface="Wingdings" pitchFamily="2" charset="2"/>
              <a:buChar char="§"/>
            </a:pPr>
            <a:r>
              <a:rPr lang="en-US" sz="2400" dirty="0"/>
              <a:t>The central data description construct in the relational model </a:t>
            </a:r>
            <a:br>
              <a:rPr lang="en-US" sz="2400" dirty="0"/>
            </a:br>
            <a:r>
              <a:rPr lang="en-US" sz="2400" dirty="0"/>
              <a:t>is the </a:t>
            </a:r>
            <a:r>
              <a:rPr lang="en-US" sz="2400" dirty="0">
                <a:solidFill>
                  <a:srgbClr val="0070C0"/>
                </a:solidFill>
              </a:rPr>
              <a:t>relation</a:t>
            </a:r>
          </a:p>
          <a:p>
            <a:pPr>
              <a:buFont typeface="Wingdings" pitchFamily="2" charset="2"/>
              <a:buChar char="§"/>
            </a:pPr>
            <a:endParaRPr lang="en-US" sz="2400" dirty="0"/>
          </a:p>
          <a:p>
            <a:pPr>
              <a:buFont typeface="Wingdings" pitchFamily="2" charset="2"/>
              <a:buChar char="§"/>
            </a:pPr>
            <a:r>
              <a:rPr lang="en-US" sz="2400" dirty="0"/>
              <a:t>A  relation is basically a </a:t>
            </a:r>
            <a:r>
              <a:rPr lang="en-US" sz="2400" dirty="0">
                <a:solidFill>
                  <a:srgbClr val="0070C0"/>
                </a:solidFill>
              </a:rPr>
              <a:t>table</a:t>
            </a:r>
            <a:r>
              <a:rPr lang="en-US" sz="2400" dirty="0"/>
              <a:t> (or a </a:t>
            </a:r>
            <a:r>
              <a:rPr lang="en-US" sz="2400" dirty="0">
                <a:solidFill>
                  <a:srgbClr val="0070C0"/>
                </a:solidFill>
              </a:rPr>
              <a:t>set</a:t>
            </a:r>
            <a:r>
              <a:rPr lang="en-US" sz="2400" dirty="0"/>
              <a:t>) with </a:t>
            </a:r>
            <a:r>
              <a:rPr lang="en-US" sz="2400" dirty="0">
                <a:solidFill>
                  <a:srgbClr val="0070C0"/>
                </a:solidFill>
              </a:rPr>
              <a:t>rows</a:t>
            </a:r>
            <a:r>
              <a:rPr lang="en-US" sz="2400" dirty="0"/>
              <a:t> (or </a:t>
            </a:r>
            <a:r>
              <a:rPr lang="en-US" sz="2400" dirty="0">
                <a:solidFill>
                  <a:srgbClr val="0070C0"/>
                </a:solidFill>
              </a:rPr>
              <a:t>records</a:t>
            </a:r>
            <a:r>
              <a:rPr lang="en-US" sz="2400" dirty="0"/>
              <a:t> or </a:t>
            </a:r>
            <a:r>
              <a:rPr lang="en-US" sz="2400" dirty="0">
                <a:solidFill>
                  <a:srgbClr val="0070C0"/>
                </a:solidFill>
              </a:rPr>
              <a:t>tuples</a:t>
            </a:r>
            <a:r>
              <a:rPr lang="en-US" sz="2400" dirty="0"/>
              <a:t>) and </a:t>
            </a:r>
            <a:r>
              <a:rPr lang="en-US" sz="2400" dirty="0">
                <a:solidFill>
                  <a:srgbClr val="0070C0"/>
                </a:solidFill>
              </a:rPr>
              <a:t>columns</a:t>
            </a:r>
            <a:r>
              <a:rPr lang="en-US" sz="2400" dirty="0"/>
              <a:t> (or </a:t>
            </a:r>
            <a:r>
              <a:rPr lang="en-US" sz="2400" dirty="0">
                <a:solidFill>
                  <a:srgbClr val="0070C0"/>
                </a:solidFill>
              </a:rPr>
              <a:t>fields</a:t>
            </a:r>
            <a:r>
              <a:rPr lang="en-US" sz="2400" dirty="0"/>
              <a:t> or </a:t>
            </a:r>
            <a:r>
              <a:rPr lang="en-US" sz="2400" dirty="0">
                <a:solidFill>
                  <a:srgbClr val="0070C0"/>
                </a:solidFill>
              </a:rPr>
              <a:t>attributes</a:t>
            </a:r>
            <a:r>
              <a:rPr lang="en-US" sz="2400" dirty="0"/>
              <a:t>)</a:t>
            </a:r>
          </a:p>
          <a:p>
            <a:pPr>
              <a:buFont typeface="Wingdings" pitchFamily="2" charset="2"/>
              <a:buChar char="§"/>
            </a:pPr>
            <a:endParaRPr lang="en-US" sz="2400" dirty="0"/>
          </a:p>
          <a:p>
            <a:pPr>
              <a:buFont typeface="Wingdings" pitchFamily="2" charset="2"/>
              <a:buChar char="§"/>
            </a:pPr>
            <a:r>
              <a:rPr lang="en-US" sz="2400" dirty="0"/>
              <a:t>Every relation has a </a:t>
            </a:r>
            <a:r>
              <a:rPr lang="en-US" sz="2400" dirty="0">
                <a:solidFill>
                  <a:srgbClr val="0070C0"/>
                </a:solidFill>
              </a:rPr>
              <a:t>schema</a:t>
            </a:r>
            <a:r>
              <a:rPr lang="en-US" sz="2400" dirty="0"/>
              <a:t>, which describes the columns </a:t>
            </a:r>
            <a:br>
              <a:rPr lang="en-US" sz="2400" dirty="0"/>
            </a:br>
            <a:r>
              <a:rPr lang="en-US" sz="2400" dirty="0"/>
              <a:t>of a relation</a:t>
            </a:r>
          </a:p>
          <a:p>
            <a:pPr>
              <a:buFont typeface="Wingdings" pitchFamily="2" charset="2"/>
              <a:buChar char="§"/>
            </a:pPr>
            <a:endParaRPr lang="en-US" sz="2400" dirty="0"/>
          </a:p>
          <a:p>
            <a:pPr>
              <a:buFont typeface="Wingdings" pitchFamily="2" charset="2"/>
              <a:buChar char="§"/>
            </a:pPr>
            <a:r>
              <a:rPr lang="en-US" sz="2400" dirty="0"/>
              <a:t>Conditions that records in a relation must satisfy can be specified</a:t>
            </a:r>
          </a:p>
          <a:p>
            <a:pPr lvl="1">
              <a:buFont typeface="Wingdings" pitchFamily="2" charset="2"/>
              <a:buChar char="§"/>
            </a:pPr>
            <a:r>
              <a:rPr lang="en-US" sz="2200" dirty="0"/>
              <a:t>These are referred to as </a:t>
            </a:r>
            <a:r>
              <a:rPr lang="en-US" sz="2200" dirty="0">
                <a:solidFill>
                  <a:srgbClr val="0070C0"/>
                </a:solidFill>
              </a:rPr>
              <a:t>integrity constraints</a:t>
            </a:r>
            <a:endParaRPr lang="en-US" dirty="0"/>
          </a:p>
          <a:p>
            <a:pPr lvl="1"/>
            <a:endParaRPr lang="en-US" dirty="0"/>
          </a:p>
          <a:p>
            <a:pPr lvl="3"/>
            <a:endParaRPr lang="en-US" dirty="0"/>
          </a:p>
          <a:p>
            <a:pPr lvl="1"/>
            <a:endParaRPr lang="en-US" dirty="0"/>
          </a:p>
        </p:txBody>
      </p:sp>
    </p:spTree>
    <p:extLst>
      <p:ext uri="{BB962C8B-B14F-4D97-AF65-F5344CB8AC3E}">
        <p14:creationId xmlns:p14="http://schemas.microsoft.com/office/powerpoint/2010/main" val="116928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Relational Model: An Example</a:t>
            </a:r>
          </a:p>
        </p:txBody>
      </p:sp>
      <p:sp>
        <p:nvSpPr>
          <p:cNvPr id="3" name="Content Placeholder 2"/>
          <p:cNvSpPr>
            <a:spLocks noGrp="1"/>
          </p:cNvSpPr>
          <p:nvPr>
            <p:ph idx="1"/>
          </p:nvPr>
        </p:nvSpPr>
        <p:spPr>
          <a:xfrm>
            <a:off x="457200" y="1600200"/>
            <a:ext cx="8229600" cy="4800600"/>
          </a:xfrm>
        </p:spPr>
        <p:txBody>
          <a:bodyPr>
            <a:normAutofit/>
          </a:bodyPr>
          <a:lstStyle/>
          <a:p>
            <a:pPr>
              <a:buFont typeface="Wingdings" pitchFamily="2" charset="2"/>
              <a:buChar char="§"/>
            </a:pPr>
            <a:r>
              <a:rPr lang="en-US" sz="2400" dirty="0"/>
              <a:t>Let us consider the student entity in a university database</a:t>
            </a:r>
          </a:p>
          <a:p>
            <a:pPr>
              <a:buFont typeface="Wingdings" pitchFamily="2" charset="2"/>
              <a:buChar char="§"/>
            </a:pPr>
            <a:endParaRPr lang="en-US" sz="2400" dirty="0"/>
          </a:p>
          <a:p>
            <a:pPr marL="457200" lvl="1" indent="0">
              <a:buNone/>
            </a:pPr>
            <a:r>
              <a:rPr lang="en-US" sz="1400" dirty="0"/>
              <a:t>	</a:t>
            </a:r>
            <a:endParaRPr lang="en-US" sz="2200" dirty="0"/>
          </a:p>
          <a:p>
            <a:pPr>
              <a:buFont typeface="Wingdings" pitchFamily="2" charset="2"/>
              <a:buChar char="§"/>
            </a:pPr>
            <a:endParaRPr lang="en-US" sz="2200" dirty="0"/>
          </a:p>
          <a:p>
            <a:pPr lvl="1">
              <a:buFont typeface="Wingdings" pitchFamily="2" charset="2"/>
              <a:buChar char="§"/>
            </a:pPr>
            <a:endParaRPr lang="en-US" sz="1800" dirty="0"/>
          </a:p>
          <a:p>
            <a:pPr>
              <a:buFont typeface="Wingdings" pitchFamily="2" charset="2"/>
              <a:buChar char="§"/>
            </a:pPr>
            <a:endParaRPr lang="en-US" sz="2200" dirty="0"/>
          </a:p>
          <a:p>
            <a:pPr>
              <a:buFont typeface="Wingdings" pitchFamily="2" charset="2"/>
              <a:buChar char="§"/>
            </a:pPr>
            <a:endParaRPr lang="en-US" sz="2200" dirty="0"/>
          </a:p>
          <a:p>
            <a:pPr>
              <a:buFont typeface="Wingdings" pitchFamily="2" charset="2"/>
              <a:buChar char="§"/>
            </a:pPr>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graphicFrame>
        <p:nvGraphicFramePr>
          <p:cNvPr id="4" name="Table 3"/>
          <p:cNvGraphicFramePr>
            <a:graphicFrameLocks noGrp="1"/>
          </p:cNvGraphicFramePr>
          <p:nvPr/>
        </p:nvGraphicFramePr>
        <p:xfrm>
          <a:off x="1704853" y="3993522"/>
          <a:ext cx="6019800" cy="2026278"/>
        </p:xfrm>
        <a:graphic>
          <a:graphicData uri="http://schemas.openxmlformats.org/drawingml/2006/table">
            <a:tbl>
              <a:tblPr firstRow="1" bandRow="1">
                <a:tableStyleId>{7E9639D4-E3E2-4D34-9284-5A2195B3D0D7}</a:tableStyleId>
              </a:tblPr>
              <a:tblGrid>
                <a:gridCol w="9144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tblGrid>
              <a:tr h="320682">
                <a:tc>
                  <a:txBody>
                    <a:bodyPr/>
                    <a:lstStyle/>
                    <a:p>
                      <a:pPr algn="ctr"/>
                      <a:r>
                        <a:rPr lang="en-US" i="1" dirty="0" err="1">
                          <a:solidFill>
                            <a:schemeClr val="bg1"/>
                          </a:solidFill>
                        </a:rPr>
                        <a:t>sid</a:t>
                      </a:r>
                      <a:endParaRPr lang="en-US" i="1" dirty="0">
                        <a:solidFill>
                          <a:schemeClr val="bg1"/>
                        </a:solidFill>
                      </a:endParaRPr>
                    </a:p>
                  </a:txBody>
                  <a:tcPr>
                    <a:solidFill>
                      <a:schemeClr val="tx1"/>
                    </a:solidFill>
                  </a:tcPr>
                </a:tc>
                <a:tc>
                  <a:txBody>
                    <a:bodyPr/>
                    <a:lstStyle/>
                    <a:p>
                      <a:pPr algn="ctr"/>
                      <a:r>
                        <a:rPr lang="en-US" i="1" dirty="0">
                          <a:solidFill>
                            <a:schemeClr val="bg1"/>
                          </a:solidFill>
                        </a:rPr>
                        <a:t>name</a:t>
                      </a:r>
                    </a:p>
                  </a:txBody>
                  <a:tcPr>
                    <a:solidFill>
                      <a:schemeClr val="tx1"/>
                    </a:solidFill>
                  </a:tcPr>
                </a:tc>
                <a:tc>
                  <a:txBody>
                    <a:bodyPr/>
                    <a:lstStyle/>
                    <a:p>
                      <a:pPr algn="ctr"/>
                      <a:r>
                        <a:rPr lang="en-US" i="1" dirty="0">
                          <a:solidFill>
                            <a:schemeClr val="bg1"/>
                          </a:solidFill>
                        </a:rPr>
                        <a:t>login</a:t>
                      </a:r>
                    </a:p>
                  </a:txBody>
                  <a:tcPr>
                    <a:solidFill>
                      <a:schemeClr val="tx1"/>
                    </a:solidFill>
                  </a:tcPr>
                </a:tc>
                <a:tc>
                  <a:txBody>
                    <a:bodyPr/>
                    <a:lstStyle/>
                    <a:p>
                      <a:pPr algn="ctr"/>
                      <a:r>
                        <a:rPr lang="en-US" i="1" dirty="0">
                          <a:solidFill>
                            <a:schemeClr val="bg1"/>
                          </a:solidFill>
                        </a:rPr>
                        <a:t>dob</a:t>
                      </a:r>
                    </a:p>
                  </a:txBody>
                  <a:tcPr>
                    <a:solidFill>
                      <a:schemeClr val="tx1"/>
                    </a:solidFill>
                  </a:tcPr>
                </a:tc>
                <a:tc>
                  <a:txBody>
                    <a:bodyPr/>
                    <a:lstStyle/>
                    <a:p>
                      <a:pPr algn="ctr"/>
                      <a:r>
                        <a:rPr lang="en-US" i="1" dirty="0" err="1">
                          <a:solidFill>
                            <a:schemeClr val="bg1"/>
                          </a:solidFill>
                        </a:rPr>
                        <a:t>gpa</a:t>
                      </a:r>
                      <a:endParaRPr lang="en-US" i="1" dirty="0">
                        <a:solidFill>
                          <a:schemeClr val="bg1"/>
                        </a:solidFill>
                      </a:endParaRPr>
                    </a:p>
                  </a:txBody>
                  <a:tcPr>
                    <a:solidFill>
                      <a:schemeClr val="tx1"/>
                    </a:solidFill>
                  </a:tcPr>
                </a:tc>
                <a:extLst>
                  <a:ext uri="{0D108BD9-81ED-4DB2-BD59-A6C34878D82A}">
                    <a16:rowId xmlns:a16="http://schemas.microsoft.com/office/drawing/2014/main" val="10000"/>
                  </a:ext>
                </a:extLst>
              </a:tr>
              <a:tr h="553506">
                <a:tc>
                  <a:txBody>
                    <a:bodyPr/>
                    <a:lstStyle/>
                    <a:p>
                      <a:r>
                        <a:rPr lang="en-US" dirty="0"/>
                        <a:t>512412</a:t>
                      </a:r>
                    </a:p>
                  </a:txBody>
                  <a:tcPr/>
                </a:tc>
                <a:tc>
                  <a:txBody>
                    <a:bodyPr/>
                    <a:lstStyle/>
                    <a:p>
                      <a:r>
                        <a:rPr lang="en-US" dirty="0" err="1"/>
                        <a:t>Khaled</a:t>
                      </a:r>
                      <a:endParaRPr lang="en-US" dirty="0"/>
                    </a:p>
                  </a:txBody>
                  <a:tcPr/>
                </a:tc>
                <a:tc>
                  <a:txBody>
                    <a:bodyPr/>
                    <a:lstStyle/>
                    <a:p>
                      <a:r>
                        <a:rPr lang="en-US" dirty="0"/>
                        <a:t>khaled@qatar.cmu.edu</a:t>
                      </a:r>
                    </a:p>
                  </a:txBody>
                  <a:tcPr/>
                </a:tc>
                <a:tc>
                  <a:txBody>
                    <a:bodyPr/>
                    <a:lstStyle/>
                    <a:p>
                      <a:r>
                        <a:rPr lang="en-US" dirty="0"/>
                        <a:t>18-9-1995</a:t>
                      </a:r>
                    </a:p>
                  </a:txBody>
                  <a:tcPr/>
                </a:tc>
                <a:tc>
                  <a:txBody>
                    <a:bodyPr/>
                    <a:lstStyle/>
                    <a:p>
                      <a:r>
                        <a:rPr lang="en-US" dirty="0"/>
                        <a:t>3.5</a:t>
                      </a:r>
                    </a:p>
                  </a:txBody>
                  <a:tcPr/>
                </a:tc>
                <a:extLst>
                  <a:ext uri="{0D108BD9-81ED-4DB2-BD59-A6C34878D82A}">
                    <a16:rowId xmlns:a16="http://schemas.microsoft.com/office/drawing/2014/main" val="10001"/>
                  </a:ext>
                </a:extLst>
              </a:tr>
              <a:tr h="553506">
                <a:tc>
                  <a:txBody>
                    <a:bodyPr/>
                    <a:lstStyle/>
                    <a:p>
                      <a:r>
                        <a:rPr lang="en-US" dirty="0"/>
                        <a:t>512311</a:t>
                      </a:r>
                    </a:p>
                  </a:txBody>
                  <a:tcPr/>
                </a:tc>
                <a:tc>
                  <a:txBody>
                    <a:bodyPr/>
                    <a:lstStyle/>
                    <a:p>
                      <a:r>
                        <a:rPr lang="en-US" dirty="0"/>
                        <a:t>Jones</a:t>
                      </a:r>
                    </a:p>
                  </a:txBody>
                  <a:tcPr/>
                </a:tc>
                <a:tc>
                  <a:txBody>
                    <a:bodyPr/>
                    <a:lstStyle/>
                    <a:p>
                      <a:r>
                        <a:rPr lang="en-US" dirty="0"/>
                        <a:t>jones@qatar.cmu.edu</a:t>
                      </a:r>
                    </a:p>
                  </a:txBody>
                  <a:tcPr/>
                </a:tc>
                <a:tc>
                  <a:txBody>
                    <a:bodyPr/>
                    <a:lstStyle/>
                    <a:p>
                      <a:r>
                        <a:rPr lang="en-US" dirty="0"/>
                        <a:t>1-12-1994</a:t>
                      </a:r>
                    </a:p>
                  </a:txBody>
                  <a:tcPr/>
                </a:tc>
                <a:tc>
                  <a:txBody>
                    <a:bodyPr/>
                    <a:lstStyle/>
                    <a:p>
                      <a:r>
                        <a:rPr lang="en-US" dirty="0"/>
                        <a:t>3.2</a:t>
                      </a:r>
                    </a:p>
                  </a:txBody>
                  <a:tcPr/>
                </a:tc>
                <a:extLst>
                  <a:ext uri="{0D108BD9-81ED-4DB2-BD59-A6C34878D82A}">
                    <a16:rowId xmlns:a16="http://schemas.microsoft.com/office/drawing/2014/main" val="10002"/>
                  </a:ext>
                </a:extLst>
              </a:tr>
              <a:tr h="553506">
                <a:tc>
                  <a:txBody>
                    <a:bodyPr/>
                    <a:lstStyle/>
                    <a:p>
                      <a:r>
                        <a:rPr lang="en-US" dirty="0"/>
                        <a:t>512111</a:t>
                      </a:r>
                    </a:p>
                  </a:txBody>
                  <a:tcPr/>
                </a:tc>
                <a:tc>
                  <a:txBody>
                    <a:bodyPr/>
                    <a:lstStyle/>
                    <a:p>
                      <a:r>
                        <a:rPr lang="en-US" dirty="0"/>
                        <a:t>Maria</a:t>
                      </a:r>
                    </a:p>
                  </a:txBody>
                  <a:tcPr/>
                </a:tc>
                <a:tc>
                  <a:txBody>
                    <a:bodyPr/>
                    <a:lstStyle/>
                    <a:p>
                      <a:r>
                        <a:rPr lang="en-US" dirty="0"/>
                        <a:t>maria@qatar.cmu.edu</a:t>
                      </a:r>
                    </a:p>
                  </a:txBody>
                  <a:tcPr/>
                </a:tc>
                <a:tc>
                  <a:txBody>
                    <a:bodyPr/>
                    <a:lstStyle/>
                    <a:p>
                      <a:r>
                        <a:rPr lang="en-US" dirty="0"/>
                        <a:t>3-8-1995</a:t>
                      </a:r>
                    </a:p>
                  </a:txBody>
                  <a:tcPr/>
                </a:tc>
                <a:tc>
                  <a:txBody>
                    <a:bodyPr/>
                    <a:lstStyle/>
                    <a:p>
                      <a:r>
                        <a:rPr lang="en-US" dirty="0"/>
                        <a:t>3.85</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026573" y="6280666"/>
            <a:ext cx="3344377" cy="369332"/>
          </a:xfrm>
          <a:prstGeom prst="rect">
            <a:avLst/>
          </a:prstGeom>
          <a:noFill/>
        </p:spPr>
        <p:txBody>
          <a:bodyPr wrap="none" rtlCol="0">
            <a:spAutoFit/>
          </a:bodyPr>
          <a:lstStyle/>
          <a:p>
            <a:r>
              <a:rPr lang="en-US" dirty="0">
                <a:solidFill>
                  <a:srgbClr val="00B050"/>
                </a:solidFill>
              </a:rPr>
              <a:t>An </a:t>
            </a:r>
            <a:r>
              <a:rPr lang="en-US" i="1" dirty="0">
                <a:solidFill>
                  <a:srgbClr val="00B050"/>
                </a:solidFill>
              </a:rPr>
              <a:t>instance</a:t>
            </a:r>
            <a:r>
              <a:rPr lang="en-US" dirty="0">
                <a:solidFill>
                  <a:srgbClr val="00B050"/>
                </a:solidFill>
              </a:rPr>
              <a:t> of a Students </a:t>
            </a:r>
            <a:r>
              <a:rPr lang="en-US" i="1" dirty="0">
                <a:solidFill>
                  <a:srgbClr val="00B050"/>
                </a:solidFill>
              </a:rPr>
              <a:t>relation</a:t>
            </a:r>
          </a:p>
        </p:txBody>
      </p:sp>
      <p:sp>
        <p:nvSpPr>
          <p:cNvPr id="7" name="Rounded Rectangle 6"/>
          <p:cNvSpPr/>
          <p:nvPr/>
        </p:nvSpPr>
        <p:spPr>
          <a:xfrm>
            <a:off x="6048253" y="3992098"/>
            <a:ext cx="914400" cy="381000"/>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0"/>
            <a:endCxn id="10" idx="2"/>
          </p:cNvCxnSpPr>
          <p:nvPr/>
        </p:nvCxnSpPr>
        <p:spPr>
          <a:xfrm flipV="1">
            <a:off x="6505453" y="3527948"/>
            <a:ext cx="1091080" cy="464150"/>
          </a:xfrm>
          <a:prstGeom prst="straightConnector1">
            <a:avLst/>
          </a:prstGeom>
          <a:ln w="15875">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72200" y="3158616"/>
            <a:ext cx="2848665" cy="369332"/>
          </a:xfrm>
          <a:prstGeom prst="rect">
            <a:avLst/>
          </a:prstGeom>
          <a:noFill/>
        </p:spPr>
        <p:txBody>
          <a:bodyPr wrap="none" rtlCol="0">
            <a:spAutoFit/>
          </a:bodyPr>
          <a:lstStyle/>
          <a:p>
            <a:r>
              <a:rPr lang="en-US" i="1" dirty="0">
                <a:solidFill>
                  <a:srgbClr val="FFC000"/>
                </a:solidFill>
              </a:rPr>
              <a:t>An attribute, field or column</a:t>
            </a:r>
          </a:p>
        </p:txBody>
      </p:sp>
      <p:sp>
        <p:nvSpPr>
          <p:cNvPr id="13" name="Rounded Rectangle 12"/>
          <p:cNvSpPr/>
          <p:nvPr/>
        </p:nvSpPr>
        <p:spPr>
          <a:xfrm>
            <a:off x="1726962" y="4953000"/>
            <a:ext cx="5943600" cy="457200"/>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6" idx="2"/>
          </p:cNvCxnSpPr>
          <p:nvPr/>
        </p:nvCxnSpPr>
        <p:spPr>
          <a:xfrm flipH="1" flipV="1">
            <a:off x="881709" y="4828929"/>
            <a:ext cx="845253" cy="352671"/>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 y="4182598"/>
            <a:ext cx="1611018" cy="646331"/>
          </a:xfrm>
          <a:prstGeom prst="rect">
            <a:avLst/>
          </a:prstGeom>
          <a:noFill/>
        </p:spPr>
        <p:txBody>
          <a:bodyPr wrap="none" rtlCol="0">
            <a:spAutoFit/>
          </a:bodyPr>
          <a:lstStyle/>
          <a:p>
            <a:pPr algn="ctr"/>
            <a:r>
              <a:rPr lang="en-US" i="1" dirty="0">
                <a:solidFill>
                  <a:srgbClr val="FF0000"/>
                </a:solidFill>
              </a:rPr>
              <a:t>A record, tuple </a:t>
            </a:r>
            <a:br>
              <a:rPr lang="en-US" i="1" dirty="0">
                <a:solidFill>
                  <a:srgbClr val="FF0000"/>
                </a:solidFill>
              </a:rPr>
            </a:br>
            <a:r>
              <a:rPr lang="en-US" i="1" dirty="0">
                <a:solidFill>
                  <a:srgbClr val="FF0000"/>
                </a:solidFill>
              </a:rPr>
              <a:t>or row</a:t>
            </a:r>
          </a:p>
        </p:txBody>
      </p:sp>
      <p:sp>
        <p:nvSpPr>
          <p:cNvPr id="18" name="Rounded Rectangle 17"/>
          <p:cNvSpPr/>
          <p:nvPr/>
        </p:nvSpPr>
        <p:spPr>
          <a:xfrm>
            <a:off x="1705022" y="3992098"/>
            <a:ext cx="5965540" cy="2027702"/>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4687792" y="6019800"/>
            <a:ext cx="10970" cy="260866"/>
          </a:xfrm>
          <a:prstGeom prst="straightConnector1">
            <a:avLst/>
          </a:prstGeom>
          <a:ln w="158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19290" y="2590800"/>
            <a:ext cx="6763646" cy="369332"/>
          </a:xfrm>
          <a:prstGeom prst="rect">
            <a:avLst/>
          </a:prstGeom>
          <a:noFill/>
        </p:spPr>
        <p:txBody>
          <a:bodyPr wrap="none" rtlCol="0">
            <a:spAutoFit/>
          </a:bodyPr>
          <a:lstStyle/>
          <a:p>
            <a:pPr marL="0" lvl="1"/>
            <a:r>
              <a:rPr lang="en-US" b="1" dirty="0"/>
              <a:t>Students(</a:t>
            </a:r>
            <a:r>
              <a:rPr lang="en-US" b="1" i="1" u="sng" dirty="0" err="1"/>
              <a:t>sid</a:t>
            </a:r>
            <a:r>
              <a:rPr lang="en-US" b="1" dirty="0"/>
              <a:t>: string, </a:t>
            </a:r>
            <a:r>
              <a:rPr lang="en-US" b="1" i="1" dirty="0"/>
              <a:t>name</a:t>
            </a:r>
            <a:r>
              <a:rPr lang="en-US" b="1" dirty="0"/>
              <a:t>: string, </a:t>
            </a:r>
            <a:r>
              <a:rPr lang="en-US" b="1" i="1" dirty="0"/>
              <a:t>login</a:t>
            </a:r>
            <a:r>
              <a:rPr lang="en-US" b="1" dirty="0"/>
              <a:t>: string, </a:t>
            </a:r>
            <a:r>
              <a:rPr lang="en-US" b="1" i="1" dirty="0"/>
              <a:t>dob</a:t>
            </a:r>
            <a:r>
              <a:rPr lang="en-US" b="1" dirty="0"/>
              <a:t>: string, </a:t>
            </a:r>
            <a:r>
              <a:rPr lang="en-US" b="1" i="1" dirty="0" err="1"/>
              <a:t>gpa</a:t>
            </a:r>
            <a:r>
              <a:rPr lang="en-US" b="1" dirty="0"/>
              <a:t>: real)</a:t>
            </a:r>
          </a:p>
        </p:txBody>
      </p:sp>
      <p:sp>
        <p:nvSpPr>
          <p:cNvPr id="23" name="TextBox 22"/>
          <p:cNvSpPr txBox="1"/>
          <p:nvPr/>
        </p:nvSpPr>
        <p:spPr>
          <a:xfrm>
            <a:off x="3358497" y="2063864"/>
            <a:ext cx="1864100" cy="369332"/>
          </a:xfrm>
          <a:prstGeom prst="rect">
            <a:avLst/>
          </a:prstGeom>
          <a:noFill/>
        </p:spPr>
        <p:txBody>
          <a:bodyPr wrap="none" rtlCol="0">
            <a:spAutoFit/>
          </a:bodyPr>
          <a:lstStyle/>
          <a:p>
            <a:r>
              <a:rPr lang="en-US" dirty="0">
                <a:solidFill>
                  <a:srgbClr val="0070C0"/>
                </a:solidFill>
              </a:rPr>
              <a:t>Students Schema</a:t>
            </a:r>
          </a:p>
        </p:txBody>
      </p:sp>
      <p:sp>
        <p:nvSpPr>
          <p:cNvPr id="24" name="Rounded Rectangle 23"/>
          <p:cNvSpPr/>
          <p:nvPr/>
        </p:nvSpPr>
        <p:spPr>
          <a:xfrm>
            <a:off x="1334244" y="2579132"/>
            <a:ext cx="6742955" cy="381000"/>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flipV="1">
            <a:off x="4290547" y="2433196"/>
            <a:ext cx="129053" cy="157604"/>
          </a:xfrm>
          <a:prstGeom prst="straightConnector1">
            <a:avLst/>
          </a:prstGeom>
          <a:ln w="158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726962" y="4396652"/>
            <a:ext cx="914400" cy="1495671"/>
          </a:xfrm>
          <a:prstGeom prst="roundRect">
            <a:avLst/>
          </a:prstGeom>
          <a:noFill/>
          <a:ln>
            <a:solidFill>
              <a:srgbClr val="2906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2204950" y="3758724"/>
            <a:ext cx="436412" cy="637928"/>
          </a:xfrm>
          <a:prstGeom prst="straightConnector1">
            <a:avLst/>
          </a:prstGeom>
          <a:ln w="15875">
            <a:solidFill>
              <a:srgbClr val="2906FA"/>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9498" y="3392115"/>
            <a:ext cx="5511702" cy="369332"/>
          </a:xfrm>
          <a:prstGeom prst="rect">
            <a:avLst/>
          </a:prstGeom>
          <a:noFill/>
        </p:spPr>
        <p:txBody>
          <a:bodyPr wrap="none" rtlCol="0">
            <a:spAutoFit/>
          </a:bodyPr>
          <a:lstStyle/>
          <a:p>
            <a:r>
              <a:rPr lang="en-US" dirty="0">
                <a:solidFill>
                  <a:srgbClr val="2906FA"/>
                </a:solidFill>
              </a:rPr>
              <a:t>Integrity Constraint: Every student has a unique </a:t>
            </a:r>
            <a:r>
              <a:rPr lang="en-US" i="1" dirty="0" err="1">
                <a:solidFill>
                  <a:srgbClr val="2906FA"/>
                </a:solidFill>
              </a:rPr>
              <a:t>sid</a:t>
            </a:r>
            <a:r>
              <a:rPr lang="en-US" dirty="0">
                <a:solidFill>
                  <a:srgbClr val="2906FA"/>
                </a:solidFill>
              </a:rPr>
              <a:t> value</a:t>
            </a:r>
          </a:p>
        </p:txBody>
      </p:sp>
    </p:spTree>
    <p:extLst>
      <p:ext uri="{BB962C8B-B14F-4D97-AF65-F5344CB8AC3E}">
        <p14:creationId xmlns:p14="http://schemas.microsoft.com/office/powerpoint/2010/main" val="94734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par>
                                <p:cTn id="54" presetID="22" presetClass="entr" presetSubtype="4"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00"/>
                                        <p:tgtEl>
                                          <p:spTgt spid="2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p:bldP spid="13" grpId="0" animBg="1"/>
      <p:bldP spid="16" grpId="0"/>
      <p:bldP spid="18" grpId="0" animBg="1"/>
      <p:bldP spid="22" grpId="0"/>
      <p:bldP spid="23" grpId="0"/>
      <p:bldP spid="24" grpId="0" animBg="1"/>
      <p:bldP spid="27"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Levels of Abstraction</a:t>
            </a:r>
          </a:p>
        </p:txBody>
      </p:sp>
      <p:sp>
        <p:nvSpPr>
          <p:cNvPr id="3" name="Content Placeholder 2"/>
          <p:cNvSpPr>
            <a:spLocks noGrp="1"/>
          </p:cNvSpPr>
          <p:nvPr>
            <p:ph idx="1"/>
          </p:nvPr>
        </p:nvSpPr>
        <p:spPr>
          <a:xfrm>
            <a:off x="457200" y="1600200"/>
            <a:ext cx="8229600" cy="5105400"/>
          </a:xfrm>
        </p:spPr>
        <p:txBody>
          <a:bodyPr>
            <a:normAutofit lnSpcReduction="10000"/>
          </a:bodyPr>
          <a:lstStyle/>
          <a:p>
            <a:pPr>
              <a:buFont typeface="Wingdings" pitchFamily="2" charset="2"/>
              <a:buChar char="§"/>
            </a:pPr>
            <a:r>
              <a:rPr lang="en-US" sz="2400" dirty="0"/>
              <a:t>The data in a DBMS is described at three levels of abstraction, the </a:t>
            </a:r>
            <a:r>
              <a:rPr lang="en-US" sz="2400" dirty="0">
                <a:solidFill>
                  <a:srgbClr val="0070C0"/>
                </a:solidFill>
              </a:rPr>
              <a:t>conceptual </a:t>
            </a:r>
            <a:r>
              <a:rPr lang="en-US" sz="2400" dirty="0"/>
              <a:t>(or</a:t>
            </a:r>
            <a:r>
              <a:rPr lang="en-US" sz="2400" dirty="0">
                <a:solidFill>
                  <a:srgbClr val="0070C0"/>
                </a:solidFill>
              </a:rPr>
              <a:t> logical</a:t>
            </a:r>
            <a:r>
              <a:rPr lang="en-US" sz="2400" dirty="0"/>
              <a:t>), </a:t>
            </a:r>
            <a:r>
              <a:rPr lang="en-US" sz="2400" dirty="0">
                <a:solidFill>
                  <a:srgbClr val="0070C0"/>
                </a:solidFill>
              </a:rPr>
              <a:t>physical</a:t>
            </a:r>
            <a:r>
              <a:rPr lang="en-US" sz="2400" dirty="0"/>
              <a:t> and </a:t>
            </a:r>
            <a:r>
              <a:rPr lang="en-US" sz="2400" dirty="0">
                <a:solidFill>
                  <a:srgbClr val="0070C0"/>
                </a:solidFill>
              </a:rPr>
              <a:t>external</a:t>
            </a:r>
            <a:r>
              <a:rPr lang="en-US" sz="2400" dirty="0"/>
              <a:t> schemas</a:t>
            </a:r>
            <a:endParaRPr lang="en-US" sz="2200" dirty="0"/>
          </a:p>
          <a:p>
            <a:pPr>
              <a:buFont typeface="Wingdings" pitchFamily="2" charset="2"/>
              <a:buChar char="§"/>
            </a:pPr>
            <a:endParaRPr lang="en-US" sz="2200" dirty="0"/>
          </a:p>
          <a:p>
            <a:pPr>
              <a:buFont typeface="Wingdings" pitchFamily="2" charset="2"/>
              <a:buChar char="§"/>
            </a:pPr>
            <a:r>
              <a:rPr lang="en-US" sz="2200" dirty="0"/>
              <a:t>2)The conceptual schema describes</a:t>
            </a:r>
            <a:br>
              <a:rPr lang="en-US" sz="2200" dirty="0"/>
            </a:br>
            <a:r>
              <a:rPr lang="en-US" sz="2200" dirty="0"/>
              <a:t>data in terms of a specific data model </a:t>
            </a:r>
            <a:br>
              <a:rPr lang="en-US" sz="2200" dirty="0"/>
            </a:br>
            <a:r>
              <a:rPr lang="en-US" sz="2200" dirty="0"/>
              <a:t>(e.g., the relational model of data)</a:t>
            </a:r>
          </a:p>
          <a:p>
            <a:pPr>
              <a:buFont typeface="Wingdings" pitchFamily="2" charset="2"/>
              <a:buChar char="§"/>
            </a:pPr>
            <a:endParaRPr lang="en-US" sz="2200" dirty="0"/>
          </a:p>
          <a:p>
            <a:pPr>
              <a:buFont typeface="Wingdings" pitchFamily="2" charset="2"/>
              <a:buChar char="§"/>
            </a:pPr>
            <a:r>
              <a:rPr lang="en-US" sz="2200" dirty="0"/>
              <a:t>3) The physical schema specifies how data</a:t>
            </a:r>
            <a:br>
              <a:rPr lang="en-US" sz="2200" dirty="0"/>
            </a:br>
            <a:r>
              <a:rPr lang="en-US" sz="2200" dirty="0"/>
              <a:t>described in the conceptual schema are</a:t>
            </a:r>
            <a:br>
              <a:rPr lang="en-US" sz="2200" dirty="0"/>
            </a:br>
            <a:r>
              <a:rPr lang="en-US" sz="2200" dirty="0"/>
              <a:t>stored on secondary storage devices</a:t>
            </a:r>
          </a:p>
          <a:p>
            <a:pPr>
              <a:buFont typeface="Wingdings" pitchFamily="2" charset="2"/>
              <a:buChar char="§"/>
            </a:pPr>
            <a:endParaRPr lang="en-US" sz="2200" dirty="0"/>
          </a:p>
          <a:p>
            <a:pPr>
              <a:buFont typeface="Wingdings" pitchFamily="2" charset="2"/>
              <a:buChar char="§"/>
            </a:pPr>
            <a:r>
              <a:rPr lang="en-US" sz="2200" dirty="0"/>
              <a:t>1) The external schema (or </a:t>
            </a:r>
            <a:r>
              <a:rPr lang="en-US" sz="2200" dirty="0">
                <a:solidFill>
                  <a:srgbClr val="0070C0"/>
                </a:solidFill>
              </a:rPr>
              <a:t>views</a:t>
            </a:r>
            <a:r>
              <a:rPr lang="en-US" sz="2200" dirty="0"/>
              <a:t>) allow data</a:t>
            </a:r>
            <a:br>
              <a:rPr lang="en-US" sz="2200" dirty="0"/>
            </a:br>
            <a:r>
              <a:rPr lang="en-US" sz="2200" dirty="0"/>
              <a:t>access to be customized at the level of individual users or group of users (views can be 1 or many)</a:t>
            </a:r>
          </a:p>
          <a:p>
            <a:pPr marL="457200" lvl="1" indent="0">
              <a:buNone/>
            </a:pPr>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
        <p:nvSpPr>
          <p:cNvPr id="4" name="Oval 9"/>
          <p:cNvSpPr>
            <a:spLocks noChangeArrowheads="1"/>
          </p:cNvSpPr>
          <p:nvPr/>
        </p:nvSpPr>
        <p:spPr bwMode="auto">
          <a:xfrm>
            <a:off x="6422168" y="4557794"/>
            <a:ext cx="1041400" cy="203200"/>
          </a:xfrm>
          <a:prstGeom prst="ellipse">
            <a:avLst/>
          </a:pr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0"/>
          <p:cNvSpPr>
            <a:spLocks noChangeShapeType="1"/>
          </p:cNvSpPr>
          <p:nvPr/>
        </p:nvSpPr>
        <p:spPr bwMode="auto">
          <a:xfrm>
            <a:off x="6426560" y="4659394"/>
            <a:ext cx="0" cy="914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Oval 11"/>
          <p:cNvSpPr>
            <a:spLocks noChangeArrowheads="1"/>
          </p:cNvSpPr>
          <p:nvPr/>
        </p:nvSpPr>
        <p:spPr bwMode="auto">
          <a:xfrm>
            <a:off x="6422168" y="5472194"/>
            <a:ext cx="1041400" cy="203200"/>
          </a:xfrm>
          <a:prstGeom prst="ellipse">
            <a:avLst/>
          </a:pr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12"/>
          <p:cNvSpPr>
            <a:spLocks noChangeShapeType="1"/>
          </p:cNvSpPr>
          <p:nvPr/>
        </p:nvSpPr>
        <p:spPr bwMode="auto">
          <a:xfrm>
            <a:off x="7467722" y="4659394"/>
            <a:ext cx="0" cy="914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13"/>
          <p:cNvSpPr>
            <a:spLocks noChangeArrowheads="1"/>
          </p:cNvSpPr>
          <p:nvPr/>
        </p:nvSpPr>
        <p:spPr bwMode="auto">
          <a:xfrm>
            <a:off x="6054292" y="3921207"/>
            <a:ext cx="188192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Physical Schema</a:t>
            </a:r>
          </a:p>
        </p:txBody>
      </p:sp>
      <p:sp>
        <p:nvSpPr>
          <p:cNvPr id="9" name="Rectangle 14"/>
          <p:cNvSpPr>
            <a:spLocks noChangeArrowheads="1"/>
          </p:cNvSpPr>
          <p:nvPr/>
        </p:nvSpPr>
        <p:spPr bwMode="auto">
          <a:xfrm>
            <a:off x="5870171" y="3235407"/>
            <a:ext cx="220413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Conceptual Schema</a:t>
            </a:r>
          </a:p>
        </p:txBody>
      </p:sp>
      <p:sp>
        <p:nvSpPr>
          <p:cNvPr id="10" name="Rectangle 15"/>
          <p:cNvSpPr>
            <a:spLocks noChangeArrowheads="1"/>
          </p:cNvSpPr>
          <p:nvPr/>
        </p:nvSpPr>
        <p:spPr bwMode="auto">
          <a:xfrm>
            <a:off x="5211350" y="2397207"/>
            <a:ext cx="89287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View 1</a:t>
            </a:r>
          </a:p>
        </p:txBody>
      </p:sp>
      <p:sp>
        <p:nvSpPr>
          <p:cNvPr id="11" name="Rectangle 16"/>
          <p:cNvSpPr>
            <a:spLocks noChangeArrowheads="1"/>
          </p:cNvSpPr>
          <p:nvPr/>
        </p:nvSpPr>
        <p:spPr bwMode="auto">
          <a:xfrm>
            <a:off x="6506750" y="2397207"/>
            <a:ext cx="89287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View 2</a:t>
            </a:r>
          </a:p>
        </p:txBody>
      </p:sp>
      <p:sp>
        <p:nvSpPr>
          <p:cNvPr id="12" name="Rectangle 17"/>
          <p:cNvSpPr>
            <a:spLocks noChangeArrowheads="1"/>
          </p:cNvSpPr>
          <p:nvPr/>
        </p:nvSpPr>
        <p:spPr bwMode="auto">
          <a:xfrm>
            <a:off x="7803738" y="2397207"/>
            <a:ext cx="89287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View 3</a:t>
            </a:r>
          </a:p>
        </p:txBody>
      </p:sp>
      <p:sp>
        <p:nvSpPr>
          <p:cNvPr id="13" name="Rectangle 18"/>
          <p:cNvSpPr>
            <a:spLocks noChangeArrowheads="1"/>
          </p:cNvSpPr>
          <p:nvPr/>
        </p:nvSpPr>
        <p:spPr bwMode="auto">
          <a:xfrm>
            <a:off x="5126768" y="2424194"/>
            <a:ext cx="1041400" cy="355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9"/>
          <p:cNvSpPr>
            <a:spLocks noChangeArrowheads="1"/>
          </p:cNvSpPr>
          <p:nvPr/>
        </p:nvSpPr>
        <p:spPr bwMode="auto">
          <a:xfrm>
            <a:off x="6422168" y="2424194"/>
            <a:ext cx="1041400" cy="355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20"/>
          <p:cNvSpPr>
            <a:spLocks noChangeArrowheads="1"/>
          </p:cNvSpPr>
          <p:nvPr/>
        </p:nvSpPr>
        <p:spPr bwMode="auto">
          <a:xfrm>
            <a:off x="7717568" y="2424194"/>
            <a:ext cx="1041400" cy="355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1"/>
          <p:cNvSpPr>
            <a:spLocks noChangeArrowheads="1"/>
          </p:cNvSpPr>
          <p:nvPr/>
        </p:nvSpPr>
        <p:spPr bwMode="auto">
          <a:xfrm>
            <a:off x="5583968" y="3262394"/>
            <a:ext cx="2794000" cy="355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2"/>
          <p:cNvSpPr>
            <a:spLocks noChangeArrowheads="1"/>
          </p:cNvSpPr>
          <p:nvPr/>
        </p:nvSpPr>
        <p:spPr bwMode="auto">
          <a:xfrm>
            <a:off x="5812568" y="3948194"/>
            <a:ext cx="2336800" cy="355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3"/>
          <p:cNvSpPr>
            <a:spLocks noChangeShapeType="1"/>
          </p:cNvSpPr>
          <p:nvPr/>
        </p:nvSpPr>
        <p:spPr bwMode="auto">
          <a:xfrm>
            <a:off x="5634768" y="2792494"/>
            <a:ext cx="533400" cy="457200"/>
          </a:xfrm>
          <a:prstGeom prst="line">
            <a:avLst/>
          </a:prstGeom>
          <a:noFill/>
          <a:ln w="12700">
            <a:solidFill>
              <a:schemeClr val="tx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4"/>
          <p:cNvSpPr>
            <a:spLocks noChangeShapeType="1"/>
          </p:cNvSpPr>
          <p:nvPr/>
        </p:nvSpPr>
        <p:spPr bwMode="auto">
          <a:xfrm>
            <a:off x="6942868" y="2792494"/>
            <a:ext cx="0" cy="457200"/>
          </a:xfrm>
          <a:prstGeom prst="line">
            <a:avLst/>
          </a:prstGeom>
          <a:noFill/>
          <a:ln w="12700">
            <a:solidFill>
              <a:schemeClr val="tx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5"/>
          <p:cNvSpPr>
            <a:spLocks noChangeShapeType="1"/>
          </p:cNvSpPr>
          <p:nvPr/>
        </p:nvSpPr>
        <p:spPr bwMode="auto">
          <a:xfrm flipH="1">
            <a:off x="7704868" y="2792494"/>
            <a:ext cx="533400" cy="457200"/>
          </a:xfrm>
          <a:prstGeom prst="line">
            <a:avLst/>
          </a:prstGeom>
          <a:noFill/>
          <a:ln w="12700">
            <a:solidFill>
              <a:schemeClr val="tx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6"/>
          <p:cNvSpPr>
            <a:spLocks noChangeShapeType="1"/>
          </p:cNvSpPr>
          <p:nvPr/>
        </p:nvSpPr>
        <p:spPr bwMode="auto">
          <a:xfrm>
            <a:off x="6942868" y="3630694"/>
            <a:ext cx="0" cy="304800"/>
          </a:xfrm>
          <a:prstGeom prst="line">
            <a:avLst/>
          </a:prstGeom>
          <a:noFill/>
          <a:ln w="12700">
            <a:solidFill>
              <a:schemeClr val="tx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7"/>
          <p:cNvSpPr>
            <a:spLocks noChangeShapeType="1"/>
          </p:cNvSpPr>
          <p:nvPr/>
        </p:nvSpPr>
        <p:spPr bwMode="auto">
          <a:xfrm>
            <a:off x="6942868" y="4316494"/>
            <a:ext cx="0" cy="381000"/>
          </a:xfrm>
          <a:prstGeom prst="line">
            <a:avLst/>
          </a:prstGeom>
          <a:noFill/>
          <a:ln w="12700">
            <a:solidFill>
              <a:schemeClr val="tx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17"/>
          <p:cNvSpPr>
            <a:spLocks noChangeArrowheads="1"/>
          </p:cNvSpPr>
          <p:nvPr/>
        </p:nvSpPr>
        <p:spPr bwMode="auto">
          <a:xfrm>
            <a:off x="6626173" y="4949879"/>
            <a:ext cx="65402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Disk</a:t>
            </a:r>
          </a:p>
        </p:txBody>
      </p:sp>
    </p:spTree>
    <p:extLst>
      <p:ext uri="{BB962C8B-B14F-4D97-AF65-F5344CB8AC3E}">
        <p14:creationId xmlns:p14="http://schemas.microsoft.com/office/powerpoint/2010/main" val="29324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Views</a:t>
            </a:r>
          </a:p>
        </p:txBody>
      </p:sp>
      <p:sp>
        <p:nvSpPr>
          <p:cNvPr id="3" name="Content Placeholder 2"/>
          <p:cNvSpPr>
            <a:spLocks noGrp="1"/>
          </p:cNvSpPr>
          <p:nvPr>
            <p:ph idx="1"/>
          </p:nvPr>
        </p:nvSpPr>
        <p:spPr>
          <a:xfrm>
            <a:off x="457200" y="1600200"/>
            <a:ext cx="8229600" cy="5105400"/>
          </a:xfrm>
        </p:spPr>
        <p:txBody>
          <a:bodyPr>
            <a:normAutofit/>
          </a:bodyPr>
          <a:lstStyle/>
          <a:p>
            <a:pPr>
              <a:buFont typeface="Wingdings" pitchFamily="2" charset="2"/>
              <a:buChar char="§"/>
            </a:pPr>
            <a:r>
              <a:rPr lang="en-US" sz="2400" dirty="0"/>
              <a:t>A view is conceptually a relation</a:t>
            </a:r>
          </a:p>
          <a:p>
            <a:pPr>
              <a:buFont typeface="Wingdings" pitchFamily="2" charset="2"/>
              <a:buChar char="§"/>
            </a:pPr>
            <a:endParaRPr lang="en-US" sz="2400" dirty="0"/>
          </a:p>
          <a:p>
            <a:pPr>
              <a:buFont typeface="Wingdings" pitchFamily="2" charset="2"/>
              <a:buChar char="§"/>
            </a:pPr>
            <a:r>
              <a:rPr lang="en-US" sz="2400" dirty="0"/>
              <a:t>Records in a view are computed as needed and usually not stored in a DBMS</a:t>
            </a:r>
          </a:p>
          <a:p>
            <a:pPr>
              <a:buFont typeface="Wingdings" pitchFamily="2" charset="2"/>
              <a:buChar char="§"/>
            </a:pPr>
            <a:endParaRPr lang="en-US" sz="2400" dirty="0"/>
          </a:p>
          <a:p>
            <a:pPr>
              <a:buFont typeface="Wingdings" pitchFamily="2" charset="2"/>
              <a:buChar char="§"/>
            </a:pPr>
            <a:r>
              <a:rPr lang="en-US" sz="2400" dirty="0"/>
              <a:t>Example: University Database</a:t>
            </a:r>
            <a:endParaRPr lang="en-US" sz="2200" dirty="0"/>
          </a:p>
          <a:p>
            <a:pPr>
              <a:buFont typeface="Wingdings" pitchFamily="2" charset="2"/>
              <a:buChar char="§"/>
            </a:pPr>
            <a:endParaRPr lang="en-US" sz="2200" dirty="0"/>
          </a:p>
          <a:p>
            <a:pPr>
              <a:buFont typeface="Wingdings" pitchFamily="2" charset="2"/>
              <a:buChar char="§"/>
            </a:pPr>
            <a:endParaRPr lang="en-US" sz="2200" dirty="0"/>
          </a:p>
          <a:p>
            <a:pPr lvl="1">
              <a:buFont typeface="Wingdings" pitchFamily="2" charset="2"/>
              <a:buChar char="§"/>
            </a:pPr>
            <a:endParaRPr lang="en-US" sz="1800" dirty="0"/>
          </a:p>
          <a:p>
            <a:pPr>
              <a:buFont typeface="Wingdings" pitchFamily="2" charset="2"/>
              <a:buChar char="§"/>
            </a:pPr>
            <a:endParaRPr lang="en-US" sz="2200" dirty="0"/>
          </a:p>
          <a:p>
            <a:pPr>
              <a:buFont typeface="Wingdings" pitchFamily="2" charset="2"/>
              <a:buChar char="§"/>
            </a:pPr>
            <a:endParaRPr lang="en-US" sz="2200" dirty="0"/>
          </a:p>
          <a:p>
            <a:pPr>
              <a:buFont typeface="Wingdings" pitchFamily="2" charset="2"/>
              <a:buChar char="§"/>
            </a:pPr>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graphicFrame>
        <p:nvGraphicFramePr>
          <p:cNvPr id="4" name="Table 3"/>
          <p:cNvGraphicFramePr>
            <a:graphicFrameLocks noGrp="1"/>
          </p:cNvGraphicFramePr>
          <p:nvPr/>
        </p:nvGraphicFramePr>
        <p:xfrm>
          <a:off x="609600" y="4343400"/>
          <a:ext cx="8153400" cy="1955800"/>
        </p:xfrm>
        <a:graphic>
          <a:graphicData uri="http://schemas.openxmlformats.org/drawingml/2006/table">
            <a:tbl>
              <a:tblPr firstRow="1" bandRow="1">
                <a:tableStyleId>{7E9639D4-E3E2-4D34-9284-5A2195B3D0D7}</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0840">
                <a:tc>
                  <a:txBody>
                    <a:bodyPr/>
                    <a:lstStyle/>
                    <a:p>
                      <a:pPr algn="ctr"/>
                      <a:r>
                        <a:rPr lang="en-US" sz="1600" dirty="0"/>
                        <a:t>Conceptual</a:t>
                      </a:r>
                      <a:r>
                        <a:rPr lang="en-US" sz="1600" baseline="0" dirty="0"/>
                        <a:t> Schema</a:t>
                      </a:r>
                      <a:endParaRPr lang="en-US" sz="1600" dirty="0"/>
                    </a:p>
                  </a:txBody>
                  <a:tcPr/>
                </a:tc>
                <a:tc>
                  <a:txBody>
                    <a:bodyPr/>
                    <a:lstStyle/>
                    <a:p>
                      <a:pPr algn="ctr"/>
                      <a:r>
                        <a:rPr lang="en-US" sz="1600" dirty="0"/>
                        <a:t>Physical Schema</a:t>
                      </a:r>
                    </a:p>
                  </a:txBody>
                  <a:tcPr/>
                </a:tc>
                <a:tc>
                  <a:txBody>
                    <a:bodyPr/>
                    <a:lstStyle/>
                    <a:p>
                      <a:pPr algn="ctr"/>
                      <a:r>
                        <a:rPr lang="en-US" sz="1600" dirty="0"/>
                        <a:t>External Schema (View)</a:t>
                      </a:r>
                    </a:p>
                  </a:txBody>
                  <a:tcPr/>
                </a:tc>
                <a:extLst>
                  <a:ext uri="{0D108BD9-81ED-4DB2-BD59-A6C34878D82A}">
                    <a16:rowId xmlns:a16="http://schemas.microsoft.com/office/drawing/2014/main" val="10000"/>
                  </a:ext>
                </a:extLst>
              </a:tr>
              <a:tr h="370840">
                <a:tc>
                  <a:txBody>
                    <a:bodyPr/>
                    <a:lstStyle/>
                    <a:p>
                      <a:pPr marL="171450" indent="-171450">
                        <a:buFont typeface="Arial" pitchFamily="34" charset="0"/>
                        <a:buChar char="•"/>
                      </a:pPr>
                      <a:r>
                        <a:rPr lang="en-US" sz="1400" dirty="0">
                          <a:solidFill>
                            <a:srgbClr val="0070C0"/>
                          </a:solidFill>
                        </a:rPr>
                        <a:t>Students</a:t>
                      </a:r>
                      <a:r>
                        <a:rPr lang="en-US" sz="1400" dirty="0"/>
                        <a:t>(</a:t>
                      </a:r>
                      <a:r>
                        <a:rPr lang="en-US" sz="1400" dirty="0" err="1"/>
                        <a:t>sid</a:t>
                      </a:r>
                      <a:r>
                        <a:rPr lang="en-US" sz="1400" dirty="0"/>
                        <a:t>: string, name: string, login: string, dob: string, </a:t>
                      </a:r>
                      <a:r>
                        <a:rPr lang="en-US" sz="1400" dirty="0" err="1"/>
                        <a:t>gpa:real</a:t>
                      </a:r>
                      <a:r>
                        <a:rPr lang="en-US" sz="1400" dirty="0"/>
                        <a:t>)</a:t>
                      </a:r>
                    </a:p>
                    <a:p>
                      <a:pPr marL="171450" indent="-171450">
                        <a:buFont typeface="Arial" pitchFamily="34" charset="0"/>
                        <a:buChar char="•"/>
                      </a:pPr>
                      <a:r>
                        <a:rPr lang="en-US" sz="1400" dirty="0">
                          <a:solidFill>
                            <a:srgbClr val="0070C0"/>
                          </a:solidFill>
                        </a:rPr>
                        <a:t>Courses</a:t>
                      </a:r>
                      <a:r>
                        <a:rPr lang="en-US" sz="1400" dirty="0"/>
                        <a:t>(cid: string, </a:t>
                      </a:r>
                      <a:r>
                        <a:rPr lang="en-US" sz="1400" dirty="0" err="1"/>
                        <a:t>cname:string</a:t>
                      </a:r>
                      <a:r>
                        <a:rPr lang="en-US" sz="1400" dirty="0"/>
                        <a:t>, </a:t>
                      </a:r>
                      <a:r>
                        <a:rPr lang="en-US" sz="1400" dirty="0" err="1"/>
                        <a:t>credits:integer</a:t>
                      </a:r>
                      <a:r>
                        <a:rPr lang="en-US" sz="1400" dirty="0"/>
                        <a:t>) </a:t>
                      </a:r>
                    </a:p>
                    <a:p>
                      <a:pPr marL="171450" indent="-171450">
                        <a:buFont typeface="Arial" pitchFamily="34" charset="0"/>
                        <a:buChar char="•"/>
                      </a:pPr>
                      <a:r>
                        <a:rPr lang="en-US" sz="1400" dirty="0">
                          <a:solidFill>
                            <a:srgbClr val="0070C0"/>
                          </a:solidFill>
                        </a:rPr>
                        <a:t>Enrolled</a:t>
                      </a:r>
                      <a:r>
                        <a:rPr lang="en-US" sz="1400" dirty="0"/>
                        <a:t>(</a:t>
                      </a:r>
                      <a:r>
                        <a:rPr lang="en-US" sz="1400" dirty="0" err="1"/>
                        <a:t>sid:string</a:t>
                      </a:r>
                      <a:r>
                        <a:rPr lang="en-US" sz="1400" dirty="0"/>
                        <a:t>, cid:string, </a:t>
                      </a:r>
                      <a:r>
                        <a:rPr lang="en-US" sz="1400" dirty="0" err="1"/>
                        <a:t>grade:string</a:t>
                      </a:r>
                      <a:r>
                        <a:rPr lang="en-US" sz="1400" dirty="0"/>
                        <a:t>)</a:t>
                      </a:r>
                    </a:p>
                  </a:txBody>
                  <a:tcPr/>
                </a:tc>
                <a:tc>
                  <a:txBody>
                    <a:bodyPr/>
                    <a:lstStyle/>
                    <a:p>
                      <a:pPr marL="285750" indent="-285750">
                        <a:buFont typeface="Arial" pitchFamily="34" charset="0"/>
                        <a:buChar char="•"/>
                      </a:pPr>
                      <a:r>
                        <a:rPr lang="en-US" sz="1400" dirty="0"/>
                        <a:t>Relations stored as heap files</a:t>
                      </a:r>
                    </a:p>
                    <a:p>
                      <a:pPr marL="285750" indent="-285750">
                        <a:buFont typeface="Arial" pitchFamily="34" charset="0"/>
                        <a:buChar char="•"/>
                      </a:pPr>
                      <a:r>
                        <a:rPr lang="en-US" sz="1400" dirty="0"/>
                        <a:t>Index on first column of</a:t>
                      </a:r>
                      <a:r>
                        <a:rPr lang="en-US" sz="1400" baseline="0" dirty="0"/>
                        <a:t> </a:t>
                      </a:r>
                      <a:r>
                        <a:rPr lang="en-US" sz="1400" dirty="0"/>
                        <a:t>Students</a:t>
                      </a:r>
                    </a:p>
                  </a:txBody>
                  <a:tcPr/>
                </a:tc>
                <a:tc>
                  <a:txBody>
                    <a:bodyPr/>
                    <a:lstStyle/>
                    <a:p>
                      <a:pPr marL="0" indent="0">
                        <a:buFont typeface="Arial" pitchFamily="34" charset="0"/>
                        <a:buNone/>
                      </a:pPr>
                      <a:r>
                        <a:rPr lang="en-US" sz="1400" dirty="0"/>
                        <a:t>Students can be allowed to find out course enrollments:</a:t>
                      </a:r>
                    </a:p>
                    <a:p>
                      <a:pPr marL="285750" indent="-285750">
                        <a:buFont typeface="Arial" pitchFamily="34" charset="0"/>
                        <a:buChar char="•"/>
                      </a:pPr>
                      <a:r>
                        <a:rPr lang="en-US" sz="1400" dirty="0"/>
                        <a:t>Course_info(cid: string, enrollment: integer)</a:t>
                      </a:r>
                    </a:p>
                    <a:p>
                      <a:endParaRPr lang="en-US" sz="1400" dirty="0"/>
                    </a:p>
                    <a:p>
                      <a:endParaRPr lang="en-US" sz="1400" dirty="0"/>
                    </a:p>
                  </a:txBody>
                  <a:tcPr/>
                </a:tc>
                <a:extLst>
                  <a:ext uri="{0D108BD9-81ED-4DB2-BD59-A6C34878D82A}">
                    <a16:rowId xmlns:a16="http://schemas.microsoft.com/office/drawing/2014/main" val="10001"/>
                  </a:ext>
                </a:extLst>
              </a:tr>
            </a:tbl>
          </a:graphicData>
        </a:graphic>
      </p:graphicFrame>
      <p:sp>
        <p:nvSpPr>
          <p:cNvPr id="14" name="Rounded Rectangle 13"/>
          <p:cNvSpPr/>
          <p:nvPr/>
        </p:nvSpPr>
        <p:spPr>
          <a:xfrm>
            <a:off x="6401514" y="5173054"/>
            <a:ext cx="1981200" cy="5334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12562" y="4724400"/>
            <a:ext cx="2311638" cy="1557469"/>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4" idx="1"/>
            <a:endCxn id="15" idx="3"/>
          </p:cNvCxnSpPr>
          <p:nvPr/>
        </p:nvCxnSpPr>
        <p:spPr>
          <a:xfrm flipH="1">
            <a:off x="3124200" y="5439754"/>
            <a:ext cx="3277314" cy="63381"/>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4615" y="5518442"/>
            <a:ext cx="3446136" cy="830997"/>
          </a:xfrm>
          <a:prstGeom prst="rect">
            <a:avLst/>
          </a:prstGeom>
          <a:noFill/>
        </p:spPr>
        <p:txBody>
          <a:bodyPr wrap="none" rtlCol="0">
            <a:spAutoFit/>
          </a:bodyPr>
          <a:lstStyle/>
          <a:p>
            <a:pPr algn="ctr"/>
            <a:r>
              <a:rPr lang="en-US" sz="1600" dirty="0">
                <a:solidFill>
                  <a:srgbClr val="FF0000"/>
                </a:solidFill>
              </a:rPr>
              <a:t>Can be computed from the relations in </a:t>
            </a:r>
            <a:br>
              <a:rPr lang="en-US" sz="1600" dirty="0">
                <a:solidFill>
                  <a:srgbClr val="FF0000"/>
                </a:solidFill>
              </a:rPr>
            </a:br>
            <a:r>
              <a:rPr lang="en-US" sz="1600" dirty="0">
                <a:solidFill>
                  <a:srgbClr val="FF0000"/>
                </a:solidFill>
              </a:rPr>
              <a:t>the conceptual schema (so as to avoid </a:t>
            </a:r>
            <a:br>
              <a:rPr lang="en-US" sz="1600" dirty="0">
                <a:solidFill>
                  <a:srgbClr val="FF0000"/>
                </a:solidFill>
              </a:rPr>
            </a:br>
            <a:r>
              <a:rPr lang="en-US" sz="1600" dirty="0">
                <a:solidFill>
                  <a:srgbClr val="FF0000"/>
                </a:solidFill>
              </a:rPr>
              <a:t>data redundancy and inconsistency).</a:t>
            </a:r>
          </a:p>
        </p:txBody>
      </p:sp>
    </p:spTree>
    <p:extLst>
      <p:ext uri="{BB962C8B-B14F-4D97-AF65-F5344CB8AC3E}">
        <p14:creationId xmlns:p14="http://schemas.microsoft.com/office/powerpoint/2010/main" val="8387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22" presetClass="entr" presetSubtype="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9940-FC54-4335-A99B-32B0B3267578}"/>
              </a:ext>
            </a:extLst>
          </p:cNvPr>
          <p:cNvSpPr>
            <a:spLocks noGrp="1"/>
          </p:cNvSpPr>
          <p:nvPr>
            <p:ph type="title"/>
          </p:nvPr>
        </p:nvSpPr>
        <p:spPr/>
        <p:txBody>
          <a:bodyPr>
            <a:normAutofit/>
          </a:bodyPr>
          <a:lstStyle/>
          <a:p>
            <a:r>
              <a:rPr lang="en-US" sz="3200" dirty="0">
                <a:effectLst/>
                <a:latin typeface="Times New Roman" panose="02020603050405020304" pitchFamily="18" charset="0"/>
                <a:ea typeface="Calibri" panose="020F0502020204030204" pitchFamily="34" charset="0"/>
              </a:rPr>
              <a:t>Three-schema Architecture of an RDBMS</a:t>
            </a:r>
            <a:endParaRPr lang="en-GB" sz="3200" dirty="0"/>
          </a:p>
        </p:txBody>
      </p:sp>
      <p:pic>
        <p:nvPicPr>
          <p:cNvPr id="4" name="Content Placeholder 3">
            <a:extLst>
              <a:ext uri="{FF2B5EF4-FFF2-40B4-BE49-F238E27FC236}">
                <a16:creationId xmlns:a16="http://schemas.microsoft.com/office/drawing/2014/main" id="{EC36CBAB-B35A-4E93-A2E9-4F2378323DC9}"/>
              </a:ext>
            </a:extLst>
          </p:cNvPr>
          <p:cNvPicPr>
            <a:picLocks noGrp="1" noChangeAspect="1"/>
          </p:cNvPicPr>
          <p:nvPr>
            <p:ph idx="1"/>
          </p:nvPr>
        </p:nvPicPr>
        <p:blipFill>
          <a:blip r:embed="rId2"/>
          <a:stretch>
            <a:fillRect/>
          </a:stretch>
        </p:blipFill>
        <p:spPr>
          <a:xfrm>
            <a:off x="1252537" y="1752600"/>
            <a:ext cx="6638925" cy="3810000"/>
          </a:xfrm>
          <a:prstGeom prst="rect">
            <a:avLst/>
          </a:prstGeom>
          <a:ln>
            <a:solidFill>
              <a:schemeClr val="tx1"/>
            </a:solidFill>
          </a:ln>
        </p:spPr>
      </p:pic>
    </p:spTree>
    <p:extLst>
      <p:ext uri="{BB962C8B-B14F-4D97-AF65-F5344CB8AC3E}">
        <p14:creationId xmlns:p14="http://schemas.microsoft.com/office/powerpoint/2010/main" val="74613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FFA1-5A4D-4D83-B208-9C5A773FB7CC}"/>
              </a:ext>
            </a:extLst>
          </p:cNvPr>
          <p:cNvSpPr>
            <a:spLocks noGrp="1"/>
          </p:cNvSpPr>
          <p:nvPr>
            <p:ph type="title"/>
          </p:nvPr>
        </p:nvSpPr>
        <p:spPr>
          <a:xfrm>
            <a:off x="457200" y="685800"/>
            <a:ext cx="8229600" cy="731838"/>
          </a:xfrm>
        </p:spPr>
        <p:txBody>
          <a:bodyPr>
            <a:normAutofit fontScale="90000"/>
          </a:bodyPr>
          <a:lstStyle/>
          <a:p>
            <a:r>
              <a:rPr lang="en-US" b="1" u="sng" dirty="0">
                <a:latin typeface="Times New Roman" panose="02020603050405020304" pitchFamily="18" charset="0"/>
                <a:ea typeface="Calibri" panose="020F0502020204030204" pitchFamily="34" charset="0"/>
                <a:cs typeface="Arial" panose="020B0604020202020204" pitchFamily="34" charset="0"/>
              </a:rPr>
              <a:t>SQL: Structured Query Language</a:t>
            </a:r>
            <a:br>
              <a:rPr lang="en-GB"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ED362A06-46BB-433A-89C5-3B116BB8F3D6}"/>
              </a:ext>
            </a:extLst>
          </p:cNvPr>
          <p:cNvSpPr>
            <a:spLocks noGrp="1"/>
          </p:cNvSpPr>
          <p:nvPr>
            <p:ph idx="1"/>
          </p:nvPr>
        </p:nvSpPr>
        <p:spPr>
          <a:xfrm>
            <a:off x="1219200" y="1600200"/>
            <a:ext cx="6934200" cy="2438401"/>
          </a:xfrm>
        </p:spPr>
        <p:txBody>
          <a:bodyPr/>
          <a:lstStyle/>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Language for describing database schema and operations on tables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DDL, DML, DCL and TCL are considered sublanguages of SQL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72828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68DD-E164-44CC-921E-4692CE776125}"/>
              </a:ext>
            </a:extLst>
          </p:cNvPr>
          <p:cNvSpPr>
            <a:spLocks noGrp="1"/>
          </p:cNvSpPr>
          <p:nvPr>
            <p:ph type="title"/>
          </p:nvPr>
        </p:nvSpPr>
        <p:spPr>
          <a:xfrm>
            <a:off x="457200" y="731836"/>
            <a:ext cx="8229600" cy="685801"/>
          </a:xfrm>
        </p:spPr>
        <p:txBody>
          <a:bodyPr>
            <a:normAutofit fontScale="90000"/>
          </a:bodyPr>
          <a:lstStyle/>
          <a:p>
            <a:r>
              <a:rPr lang="en-US" sz="4400" dirty="0">
                <a:effectLst/>
                <a:latin typeface="Times New Roman" panose="02020603050405020304" pitchFamily="18" charset="0"/>
                <a:ea typeface="Calibri" panose="020F0502020204030204" pitchFamily="34" charset="0"/>
                <a:cs typeface="Arial" panose="020B0604020202020204" pitchFamily="34" charset="0"/>
              </a:rPr>
              <a:t>DDL, DML, DCL and TCL are considered sublanguages of SQL</a:t>
            </a:r>
            <a:br>
              <a:rPr lang="en-GB" sz="44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E0886F30-0470-42A3-89E9-CB180884E5C6}"/>
              </a:ext>
            </a:extLst>
          </p:cNvPr>
          <p:cNvSpPr>
            <a:spLocks noGrp="1"/>
          </p:cNvSpPr>
          <p:nvPr>
            <p:ph idx="1"/>
          </p:nvPr>
        </p:nvSpPr>
        <p:spPr>
          <a:xfrm>
            <a:off x="457200" y="1600201"/>
            <a:ext cx="8229600" cy="4525963"/>
          </a:xfrm>
        </p:spPr>
        <p:txBody>
          <a:bodyPr>
            <a:normAutofit fontScale="70000" lnSpcReduction="20000"/>
          </a:bodyPr>
          <a:lstStyle/>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DCL: Data Control Language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Used to create roles, permissions, and referential integrity and to control access on a database.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(GRANT, REVOKE)</a:t>
            </a:r>
            <a:endParaRPr lang="en-GB" dirty="0"/>
          </a:p>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DDL: Data Definition Language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Used by DBAs or designers to define schema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(CREATE, DROP, ALTER)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DML: Data Manipulation Language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Used to insert, update and delete data in database tables.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(INSERT, UPDATE, DELETE, SELECT)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DSL: Data Storage Language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Specifies Internal Schema (used by the RDBMS)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TCL: Transactional Control Language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indent="45720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Used to manage different transactions occurring within a database.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(COMMIT, ROLLBACK)</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9491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Queries in a DBMS</a:t>
            </a:r>
          </a:p>
        </p:txBody>
      </p:sp>
      <p:sp>
        <p:nvSpPr>
          <p:cNvPr id="3" name="Content Placeholder 2"/>
          <p:cNvSpPr>
            <a:spLocks noGrp="1"/>
          </p:cNvSpPr>
          <p:nvPr>
            <p:ph idx="1"/>
          </p:nvPr>
        </p:nvSpPr>
        <p:spPr>
          <a:xfrm>
            <a:off x="457200" y="1600200"/>
            <a:ext cx="8229600" cy="5105400"/>
          </a:xfrm>
        </p:spPr>
        <p:txBody>
          <a:bodyPr>
            <a:normAutofit/>
          </a:bodyPr>
          <a:lstStyle/>
          <a:p>
            <a:pPr>
              <a:buFont typeface="Wingdings" pitchFamily="2" charset="2"/>
              <a:buChar char="§"/>
            </a:pPr>
            <a:r>
              <a:rPr lang="en-US" sz="2200" dirty="0"/>
              <a:t>The ease with which information can be queried from a database determines its value to users</a:t>
            </a:r>
          </a:p>
          <a:p>
            <a:pPr>
              <a:buFont typeface="Wingdings" pitchFamily="2" charset="2"/>
              <a:buChar char="§"/>
            </a:pPr>
            <a:endParaRPr lang="en-US" sz="2200" dirty="0"/>
          </a:p>
          <a:p>
            <a:pPr>
              <a:buFont typeface="Wingdings" pitchFamily="2" charset="2"/>
              <a:buChar char="§"/>
            </a:pPr>
            <a:r>
              <a:rPr lang="en-US" sz="2200" dirty="0"/>
              <a:t>A DBMS provides a specialized language, called the </a:t>
            </a:r>
            <a:r>
              <a:rPr lang="en-US" sz="2200" dirty="0">
                <a:solidFill>
                  <a:srgbClr val="0070C0"/>
                </a:solidFill>
              </a:rPr>
              <a:t>query language</a:t>
            </a:r>
            <a:r>
              <a:rPr lang="en-US" sz="2200" dirty="0"/>
              <a:t>, in which queries can be posed</a:t>
            </a:r>
          </a:p>
          <a:p>
            <a:pPr>
              <a:buFont typeface="Wingdings" pitchFamily="2" charset="2"/>
              <a:buChar char="§"/>
            </a:pPr>
            <a:endParaRPr lang="en-US" sz="2200" dirty="0"/>
          </a:p>
          <a:p>
            <a:pPr>
              <a:buFont typeface="Wingdings" pitchFamily="2" charset="2"/>
              <a:buChar char="§"/>
            </a:pPr>
            <a:r>
              <a:rPr lang="en-US" sz="2200" dirty="0"/>
              <a:t>The relational model supports powerful query languages</a:t>
            </a:r>
          </a:p>
          <a:p>
            <a:pPr lvl="1">
              <a:buFont typeface="Wingdings" pitchFamily="2" charset="2"/>
              <a:buChar char="§"/>
            </a:pPr>
            <a:r>
              <a:rPr lang="en-US" sz="2000" dirty="0">
                <a:solidFill>
                  <a:srgbClr val="0070C0"/>
                </a:solidFill>
              </a:rPr>
              <a:t>Relational calculus</a:t>
            </a:r>
            <a:r>
              <a:rPr lang="en-US" sz="2000" dirty="0"/>
              <a:t>: a formal language based on mathematical logic</a:t>
            </a:r>
          </a:p>
          <a:p>
            <a:pPr lvl="1">
              <a:buFont typeface="Wingdings" pitchFamily="2" charset="2"/>
              <a:buChar char="§"/>
            </a:pPr>
            <a:r>
              <a:rPr lang="en-US" sz="2000" dirty="0">
                <a:solidFill>
                  <a:srgbClr val="0070C0"/>
                </a:solidFill>
              </a:rPr>
              <a:t>Relational algebra</a:t>
            </a:r>
            <a:r>
              <a:rPr lang="en-US" sz="2000" dirty="0"/>
              <a:t>: a formal language based on a collection of operators (e.g., selection and projection) for manipulating relations</a:t>
            </a:r>
          </a:p>
          <a:p>
            <a:pPr lvl="1">
              <a:buFont typeface="Wingdings" pitchFamily="2" charset="2"/>
              <a:buChar char="§"/>
            </a:pPr>
            <a:r>
              <a:rPr lang="en-US" sz="2000" dirty="0">
                <a:solidFill>
                  <a:srgbClr val="0070C0"/>
                </a:solidFill>
              </a:rPr>
              <a:t>Structured Query Language</a:t>
            </a:r>
            <a:r>
              <a:rPr lang="en-US" sz="2000" dirty="0"/>
              <a:t> (</a:t>
            </a:r>
            <a:r>
              <a:rPr lang="en-US" sz="2000" dirty="0">
                <a:solidFill>
                  <a:srgbClr val="0070C0"/>
                </a:solidFill>
              </a:rPr>
              <a:t>SQL</a:t>
            </a:r>
            <a:r>
              <a:rPr lang="en-US" sz="2000" dirty="0"/>
              <a:t>): </a:t>
            </a:r>
          </a:p>
          <a:p>
            <a:pPr lvl="2">
              <a:buFont typeface="Wingdings" pitchFamily="2" charset="2"/>
              <a:buChar char="§"/>
            </a:pPr>
            <a:r>
              <a:rPr lang="en-US" sz="1800" dirty="0"/>
              <a:t>Builds upon relational calculus and algebra  </a:t>
            </a:r>
          </a:p>
          <a:p>
            <a:pPr lvl="2">
              <a:buFont typeface="Wingdings" pitchFamily="2" charset="2"/>
              <a:buChar char="§"/>
            </a:pPr>
            <a:r>
              <a:rPr lang="en-US" sz="1800" dirty="0"/>
              <a:t>Allows creating, manipulating and querying relational databases</a:t>
            </a:r>
          </a:p>
          <a:p>
            <a:pPr lvl="2">
              <a:buFont typeface="Wingdings" pitchFamily="2" charset="2"/>
              <a:buChar char="§"/>
            </a:pPr>
            <a:r>
              <a:rPr lang="en-US" sz="1800" dirty="0"/>
              <a:t>Can be embedded within a host language (e.g., Java)</a:t>
            </a:r>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Tree>
    <p:extLst>
      <p:ext uri="{BB962C8B-B14F-4D97-AF65-F5344CB8AC3E}">
        <p14:creationId xmlns:p14="http://schemas.microsoft.com/office/powerpoint/2010/main" val="37064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People Who Work With Databases</a:t>
            </a:r>
          </a:p>
        </p:txBody>
      </p:sp>
      <p:sp>
        <p:nvSpPr>
          <p:cNvPr id="3" name="Content Placeholder 2"/>
          <p:cNvSpPr>
            <a:spLocks noGrp="1"/>
          </p:cNvSpPr>
          <p:nvPr>
            <p:ph idx="1"/>
          </p:nvPr>
        </p:nvSpPr>
        <p:spPr>
          <a:xfrm>
            <a:off x="457200" y="1143000"/>
            <a:ext cx="8229600" cy="5715000"/>
          </a:xfrm>
        </p:spPr>
        <p:txBody>
          <a:bodyPr>
            <a:normAutofit fontScale="92500" lnSpcReduction="10000"/>
          </a:bodyPr>
          <a:lstStyle/>
          <a:p>
            <a:pPr>
              <a:buFont typeface="Wingdings" pitchFamily="2" charset="2"/>
              <a:buChar char="§"/>
            </a:pPr>
            <a:r>
              <a:rPr lang="en-US" sz="2200" dirty="0"/>
              <a:t>There are five classes of people associated with databases:</a:t>
            </a:r>
          </a:p>
          <a:p>
            <a:pPr marL="914400" lvl="1" indent="-457200">
              <a:buFont typeface="+mj-lt"/>
              <a:buAutoNum type="arabicPeriod"/>
            </a:pPr>
            <a:r>
              <a:rPr lang="en-US" sz="2200" dirty="0">
                <a:solidFill>
                  <a:srgbClr val="0070C0"/>
                </a:solidFill>
              </a:rPr>
              <a:t>End users </a:t>
            </a:r>
          </a:p>
          <a:p>
            <a:pPr lvl="2">
              <a:buFont typeface="Wingdings" pitchFamily="2" charset="2"/>
              <a:buChar char="§"/>
            </a:pPr>
            <a:r>
              <a:rPr lang="en-US" sz="1900" dirty="0"/>
              <a:t>Store and use data in DBMSs</a:t>
            </a:r>
          </a:p>
          <a:p>
            <a:pPr lvl="2">
              <a:buFont typeface="Wingdings" pitchFamily="2" charset="2"/>
              <a:buChar char="§"/>
            </a:pPr>
            <a:r>
              <a:rPr lang="en-US" sz="1800" dirty="0"/>
              <a:t>Usually not computer professionals</a:t>
            </a:r>
          </a:p>
          <a:p>
            <a:pPr marL="914400" lvl="1" indent="-457200">
              <a:buFont typeface="+mj-lt"/>
              <a:buAutoNum type="arabicPeriod"/>
            </a:pPr>
            <a:r>
              <a:rPr lang="en-US" sz="2200" dirty="0">
                <a:solidFill>
                  <a:srgbClr val="0070C0"/>
                </a:solidFill>
              </a:rPr>
              <a:t>Application programmers </a:t>
            </a:r>
          </a:p>
          <a:p>
            <a:pPr lvl="2">
              <a:buFont typeface="Wingdings" pitchFamily="2" charset="2"/>
              <a:buChar char="§"/>
            </a:pPr>
            <a:r>
              <a:rPr lang="en-US" sz="1900" dirty="0"/>
              <a:t>Develop applications that facilitate the usage of DBMSs for end-users</a:t>
            </a:r>
          </a:p>
          <a:p>
            <a:pPr lvl="2">
              <a:buFont typeface="Wingdings" pitchFamily="2" charset="2"/>
              <a:buChar char="§"/>
            </a:pPr>
            <a:r>
              <a:rPr lang="en-US" sz="1900" dirty="0"/>
              <a:t>Computer professionals who know how to leverage host languages, query languages and DBMSs altogether</a:t>
            </a:r>
          </a:p>
          <a:p>
            <a:pPr marL="914400" lvl="1" indent="-457200">
              <a:buFont typeface="+mj-lt"/>
              <a:buAutoNum type="arabicPeriod"/>
            </a:pPr>
            <a:r>
              <a:rPr lang="en-US" sz="2200" dirty="0">
                <a:solidFill>
                  <a:srgbClr val="0070C0"/>
                </a:solidFill>
              </a:rPr>
              <a:t>Database Administrators</a:t>
            </a:r>
            <a:r>
              <a:rPr lang="en-US" sz="2200" dirty="0"/>
              <a:t> </a:t>
            </a:r>
            <a:r>
              <a:rPr lang="en-US" sz="2200" dirty="0">
                <a:solidFill>
                  <a:srgbClr val="0070C0"/>
                </a:solidFill>
              </a:rPr>
              <a:t>(DBAs)</a:t>
            </a:r>
          </a:p>
          <a:p>
            <a:pPr lvl="2">
              <a:buFont typeface="Wingdings" pitchFamily="2" charset="2"/>
              <a:buChar char="§"/>
            </a:pPr>
            <a:r>
              <a:rPr lang="en-US" sz="1900" dirty="0"/>
              <a:t>Design the conceptual and physical schemas</a:t>
            </a:r>
          </a:p>
          <a:p>
            <a:pPr lvl="2">
              <a:buFont typeface="Wingdings" pitchFamily="2" charset="2"/>
              <a:buChar char="§"/>
            </a:pPr>
            <a:r>
              <a:rPr lang="en-US" sz="1900" dirty="0"/>
              <a:t>Ensure security and authorization</a:t>
            </a:r>
          </a:p>
          <a:p>
            <a:pPr lvl="2">
              <a:buFont typeface="Wingdings" pitchFamily="2" charset="2"/>
              <a:buChar char="§"/>
            </a:pPr>
            <a:r>
              <a:rPr lang="en-US" sz="1900" dirty="0"/>
              <a:t>Ensure data availability and recovery from failures</a:t>
            </a:r>
          </a:p>
          <a:p>
            <a:pPr lvl="2">
              <a:buFont typeface="Wingdings" pitchFamily="2" charset="2"/>
              <a:buChar char="§"/>
            </a:pPr>
            <a:r>
              <a:rPr lang="en-US" sz="1900" dirty="0"/>
              <a:t>Perform database tuning</a:t>
            </a:r>
          </a:p>
          <a:p>
            <a:pPr marL="914400" lvl="1" indent="-457200">
              <a:buFont typeface="+mj-lt"/>
              <a:buAutoNum type="arabicPeriod"/>
            </a:pPr>
            <a:r>
              <a:rPr lang="en-US" sz="2200" dirty="0">
                <a:solidFill>
                  <a:srgbClr val="0070C0"/>
                </a:solidFill>
              </a:rPr>
              <a:t>Implementers</a:t>
            </a:r>
            <a:r>
              <a:rPr lang="en-US" sz="2200" dirty="0"/>
              <a:t> </a:t>
            </a:r>
          </a:p>
          <a:p>
            <a:pPr lvl="2">
              <a:buFont typeface="Wingdings" pitchFamily="2" charset="2"/>
              <a:buChar char="§"/>
            </a:pPr>
            <a:r>
              <a:rPr lang="en-US" sz="1900" dirty="0"/>
              <a:t>Build DBMS software for vendors like IBM and Oracle</a:t>
            </a:r>
          </a:p>
          <a:p>
            <a:pPr lvl="2">
              <a:buFont typeface="Wingdings" pitchFamily="2" charset="2"/>
              <a:buChar char="§"/>
            </a:pPr>
            <a:r>
              <a:rPr lang="en-US" sz="1900" dirty="0"/>
              <a:t>Computer professionals who know how to build DBMS internals</a:t>
            </a:r>
          </a:p>
          <a:p>
            <a:pPr marL="914400" lvl="1" indent="-457200">
              <a:buFont typeface="+mj-lt"/>
              <a:buAutoNum type="arabicPeriod"/>
            </a:pPr>
            <a:r>
              <a:rPr lang="en-US" sz="2200" dirty="0">
                <a:solidFill>
                  <a:srgbClr val="0070C0"/>
                </a:solidFill>
              </a:rPr>
              <a:t>Researchers</a:t>
            </a:r>
          </a:p>
          <a:p>
            <a:pPr lvl="2">
              <a:buFont typeface="Wingdings" pitchFamily="2" charset="2"/>
              <a:buChar char="§"/>
            </a:pPr>
            <a:r>
              <a:rPr lang="en-US" sz="1900" dirty="0"/>
              <a:t>Innovate new ideas which address evolving and new challenges/problems</a:t>
            </a:r>
          </a:p>
          <a:p>
            <a:pPr lvl="2">
              <a:buFont typeface="Wingdings" pitchFamily="2" charset="2"/>
              <a:buChar char="§"/>
            </a:pPr>
            <a:endParaRPr lang="en-US" sz="1800" dirty="0"/>
          </a:p>
          <a:p>
            <a:pPr lvl="1">
              <a:buFont typeface="Wingdings" pitchFamily="2" charset="2"/>
              <a:buChar char="§"/>
            </a:pPr>
            <a:endParaRPr lang="en-US" sz="1800" dirty="0"/>
          </a:p>
          <a:p>
            <a:pPr>
              <a:buFont typeface="Wingdings" pitchFamily="2" charset="2"/>
              <a:buChar char="§"/>
            </a:pPr>
            <a:endParaRPr lang="en-US" sz="2000" dirty="0"/>
          </a:p>
          <a:p>
            <a:pPr>
              <a:buFont typeface="Wingdings" pitchFamily="2" charset="2"/>
              <a:buChar char="§"/>
            </a:pPr>
            <a:endParaRPr lang="en-US" sz="2000" dirty="0"/>
          </a:p>
          <a:p>
            <a:pPr>
              <a:buFont typeface="Wingdings" pitchFamily="2" charset="2"/>
              <a:buChar char="§"/>
            </a:pPr>
            <a:endParaRPr lang="en-US" sz="2200" dirty="0"/>
          </a:p>
          <a:p>
            <a:pPr lvl="1">
              <a:buFont typeface="Wingdings" pitchFamily="2" charset="2"/>
              <a:buChar char="§"/>
            </a:pPr>
            <a:endParaRPr lang="en-US" sz="1800" dirty="0"/>
          </a:p>
          <a:p>
            <a:pPr>
              <a:buFont typeface="Wingdings" pitchFamily="2" charset="2"/>
              <a:buChar char="§"/>
            </a:pPr>
            <a:endParaRPr lang="en-US" sz="2200" dirty="0"/>
          </a:p>
          <a:p>
            <a:pPr lvl="1">
              <a:buFont typeface="Wingdings" pitchFamily="2" charset="2"/>
              <a:buChar char="§"/>
            </a:pPr>
            <a:endParaRPr lang="en-US" sz="1800" dirty="0"/>
          </a:p>
          <a:p>
            <a:pPr>
              <a:buFont typeface="Wingdings" pitchFamily="2" charset="2"/>
              <a:buChar char="§"/>
            </a:pPr>
            <a:endParaRPr lang="en-US" sz="2200" dirty="0"/>
          </a:p>
          <a:p>
            <a:pPr>
              <a:buFont typeface="Wingdings" pitchFamily="2" charset="2"/>
              <a:buChar char="§"/>
            </a:pPr>
            <a:endParaRPr lang="en-US" sz="2200" dirty="0"/>
          </a:p>
          <a:p>
            <a:pPr>
              <a:buFont typeface="Wingdings" pitchFamily="2" charset="2"/>
              <a:buChar char="§"/>
            </a:pPr>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Tree>
    <p:extLst>
      <p:ext uri="{BB962C8B-B14F-4D97-AF65-F5344CB8AC3E}">
        <p14:creationId xmlns:p14="http://schemas.microsoft.com/office/powerpoint/2010/main" val="105772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normAutofit/>
          </a:bodyPr>
          <a:lstStyle/>
          <a:p>
            <a:r>
              <a:rPr lang="en-US" dirty="0"/>
              <a:t>What Do We Do With Data?</a:t>
            </a:r>
          </a:p>
        </p:txBody>
      </p:sp>
      <p:graphicFrame>
        <p:nvGraphicFramePr>
          <p:cNvPr id="5" name="Content Placeholder 4"/>
          <p:cNvGraphicFramePr>
            <a:graphicFrameLocks noGrp="1"/>
          </p:cNvGraphicFramePr>
          <p:nvPr>
            <p:ph idx="1"/>
          </p:nvPr>
        </p:nvGraphicFramePr>
        <p:xfrm>
          <a:off x="1676400" y="1600200"/>
          <a:ext cx="2895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219200" y="5497751"/>
            <a:ext cx="7010400" cy="57888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We want to do these </a:t>
            </a:r>
            <a:r>
              <a:rPr lang="en-US" sz="2800" i="1" dirty="0"/>
              <a:t>seamlessly</a:t>
            </a:r>
            <a:r>
              <a:rPr lang="en-US" sz="2800" dirty="0"/>
              <a:t> and </a:t>
            </a:r>
            <a:r>
              <a:rPr lang="en-US" sz="2800" i="1" dirty="0"/>
              <a:t>fast</a:t>
            </a:r>
            <a:r>
              <a:rPr lang="en-US" sz="2800" dirty="0"/>
              <a:t>...</a:t>
            </a:r>
          </a:p>
        </p:txBody>
      </p:sp>
      <p:graphicFrame>
        <p:nvGraphicFramePr>
          <p:cNvPr id="22" name="Content Placeholder 4"/>
          <p:cNvGraphicFramePr>
            <a:graphicFrameLocks/>
          </p:cNvGraphicFramePr>
          <p:nvPr/>
        </p:nvGraphicFramePr>
        <p:xfrm>
          <a:off x="4805916" y="1600200"/>
          <a:ext cx="289560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2801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graphicEl>
                                              <a:dgm id="{92CBA950-EFB5-4640-A7F3-9C294FFFEDDB}"/>
                                            </p:graphicEl>
                                          </p:spTgt>
                                        </p:tgtEl>
                                        <p:attrNameLst>
                                          <p:attrName>style.visibility</p:attrName>
                                        </p:attrNameLst>
                                      </p:cBhvr>
                                      <p:to>
                                        <p:strVal val="visible"/>
                                      </p:to>
                                    </p:set>
                                    <p:animEffect transition="in" filter="fade">
                                      <p:cBhvr>
                                        <p:cTn id="7" dur="10"/>
                                        <p:tgtEl>
                                          <p:spTgt spid="22">
                                            <p:graphicEl>
                                              <a:dgm id="{92CBA950-EFB5-4640-A7F3-9C294FFFEDD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graphicEl>
                                              <a:dgm id="{3221B609-414F-4735-8E7A-AD92EE224379}"/>
                                            </p:graphicEl>
                                          </p:spTgt>
                                        </p:tgtEl>
                                        <p:attrNameLst>
                                          <p:attrName>style.visibility</p:attrName>
                                        </p:attrNameLst>
                                      </p:cBhvr>
                                      <p:to>
                                        <p:strVal val="visible"/>
                                      </p:to>
                                    </p:set>
                                    <p:animEffect transition="in" filter="fade">
                                      <p:cBhvr>
                                        <p:cTn id="10" dur="10"/>
                                        <p:tgtEl>
                                          <p:spTgt spid="22">
                                            <p:graphicEl>
                                              <a:dgm id="{3221B609-414F-4735-8E7A-AD92EE2243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Entities and Entity Sets</a:t>
            </a:r>
          </a:p>
        </p:txBody>
      </p:sp>
      <p:sp>
        <p:nvSpPr>
          <p:cNvPr id="4"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800" dirty="0">
                <a:solidFill>
                  <a:srgbClr val="0070C0"/>
                </a:solidFill>
              </a:rPr>
              <a:t>Entity:</a:t>
            </a:r>
          </a:p>
          <a:p>
            <a:pPr lvl="1">
              <a:buFont typeface="Wingdings" pitchFamily="2" charset="2"/>
              <a:buChar char="§"/>
            </a:pPr>
            <a:r>
              <a:rPr lang="en-US" sz="2400" dirty="0"/>
              <a:t>A real-world object distinguishable from other objects in an enterprise (e.g., University, Students and Faculty)</a:t>
            </a:r>
          </a:p>
          <a:p>
            <a:pPr lvl="1">
              <a:buFont typeface="Wingdings" pitchFamily="2" charset="2"/>
              <a:buChar char="§"/>
            </a:pPr>
            <a:r>
              <a:rPr lang="en-US" sz="2400" dirty="0"/>
              <a:t>Described using a set of </a:t>
            </a:r>
            <a:r>
              <a:rPr lang="en-US" sz="2400" i="1" dirty="0">
                <a:solidFill>
                  <a:srgbClr val="C00000"/>
                </a:solidFill>
              </a:rPr>
              <a:t>attributes</a:t>
            </a:r>
          </a:p>
          <a:p>
            <a:pPr marL="457200" lvl="1" indent="0">
              <a:buNone/>
            </a:pPr>
            <a:endParaRPr lang="en-US" dirty="0">
              <a:solidFill>
                <a:srgbClr val="C00000"/>
              </a:solidFill>
            </a:endParaRPr>
          </a:p>
          <a:p>
            <a:pPr>
              <a:buFont typeface="Wingdings" pitchFamily="2" charset="2"/>
              <a:buChar char="§"/>
            </a:pPr>
            <a:r>
              <a:rPr lang="en-US" sz="2800" dirty="0">
                <a:solidFill>
                  <a:srgbClr val="0070C0"/>
                </a:solidFill>
              </a:rPr>
              <a:t>Entity set:</a:t>
            </a:r>
          </a:p>
          <a:p>
            <a:pPr lvl="1">
              <a:buFont typeface="Wingdings" pitchFamily="2" charset="2"/>
              <a:buChar char="§"/>
            </a:pPr>
            <a:r>
              <a:rPr lang="en-US" sz="2400" dirty="0"/>
              <a:t>A collection of similar entities (e.g., </a:t>
            </a:r>
            <a:r>
              <a:rPr lang="en-US" sz="2400" i="1" dirty="0"/>
              <a:t>all</a:t>
            </a:r>
            <a:r>
              <a:rPr lang="en-US" sz="2400" dirty="0"/>
              <a:t> employees)</a:t>
            </a:r>
          </a:p>
          <a:p>
            <a:pPr lvl="1">
              <a:lnSpc>
                <a:spcPct val="90000"/>
              </a:lnSpc>
              <a:buSzPct val="100000"/>
              <a:buFont typeface="Wingdings" pitchFamily="2" charset="2"/>
              <a:buChar char="§"/>
            </a:pPr>
            <a:r>
              <a:rPr lang="en-US" sz="2400" dirty="0"/>
              <a:t>All entities in an entity set have the same set of attributes  (until we consider </a:t>
            </a:r>
            <a:r>
              <a:rPr lang="en-US" sz="2400" dirty="0">
                <a:solidFill>
                  <a:srgbClr val="C00000"/>
                </a:solidFill>
              </a:rPr>
              <a:t>ISA</a:t>
            </a:r>
            <a:r>
              <a:rPr lang="en-US" sz="2400" dirty="0"/>
              <a:t> hierarchies, anyway!)</a:t>
            </a:r>
          </a:p>
          <a:p>
            <a:pPr lvl="1">
              <a:lnSpc>
                <a:spcPct val="90000"/>
              </a:lnSpc>
              <a:buSzPct val="100000"/>
              <a:buFont typeface="Wingdings" pitchFamily="2" charset="2"/>
              <a:buChar char="§"/>
            </a:pPr>
            <a:r>
              <a:rPr lang="en-US" sz="2400" dirty="0"/>
              <a:t>Each entity set has a </a:t>
            </a:r>
            <a:r>
              <a:rPr lang="en-US" sz="2400" i="1" dirty="0">
                <a:solidFill>
                  <a:srgbClr val="C00000"/>
                </a:solidFill>
              </a:rPr>
              <a:t>key</a:t>
            </a:r>
            <a:endParaRPr lang="en-US" sz="2400" dirty="0">
              <a:solidFill>
                <a:srgbClr val="C00000"/>
              </a:solidFill>
            </a:endParaRPr>
          </a:p>
          <a:p>
            <a:pPr lvl="1">
              <a:lnSpc>
                <a:spcPct val="90000"/>
              </a:lnSpc>
              <a:buSzPct val="100000"/>
              <a:buFont typeface="Wingdings" pitchFamily="2" charset="2"/>
              <a:buChar char="§"/>
            </a:pPr>
            <a:r>
              <a:rPr lang="en-US" sz="2400" dirty="0"/>
              <a:t>Each attribute has a </a:t>
            </a:r>
            <a:r>
              <a:rPr lang="en-US" sz="2400" i="1" dirty="0">
                <a:solidFill>
                  <a:srgbClr val="C00000"/>
                </a:solidFill>
              </a:rPr>
              <a:t>domain</a:t>
            </a:r>
            <a:endParaRPr lang="en-US" sz="2400" dirty="0">
              <a:solidFill>
                <a:srgbClr val="C00000"/>
              </a:solidFill>
            </a:endParaRPr>
          </a:p>
          <a:p>
            <a:pPr lvl="1">
              <a:buFont typeface="Wingdings" pitchFamily="2" charset="2"/>
              <a:buChar char="§"/>
            </a:pPr>
            <a:endParaRPr lang="en-US" dirty="0"/>
          </a:p>
        </p:txBody>
      </p:sp>
    </p:spTree>
    <p:extLst>
      <p:ext uri="{BB962C8B-B14F-4D97-AF65-F5344CB8AC3E}">
        <p14:creationId xmlns:p14="http://schemas.microsoft.com/office/powerpoint/2010/main" val="223199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EBDA-8FA8-4E48-99D0-0CDDD48183E7}"/>
              </a:ext>
            </a:extLst>
          </p:cNvPr>
          <p:cNvSpPr>
            <a:spLocks noGrp="1"/>
          </p:cNvSpPr>
          <p:nvPr>
            <p:ph type="title"/>
          </p:nvPr>
        </p:nvSpPr>
        <p:spPr/>
        <p:txBody>
          <a:bodyPr/>
          <a:lstStyle/>
          <a:p>
            <a:r>
              <a:rPr lang="en-GB" dirty="0"/>
              <a:t>Entity </a:t>
            </a:r>
          </a:p>
        </p:txBody>
      </p:sp>
      <p:sp>
        <p:nvSpPr>
          <p:cNvPr id="3" name="Content Placeholder 2">
            <a:extLst>
              <a:ext uri="{FF2B5EF4-FFF2-40B4-BE49-F238E27FC236}">
                <a16:creationId xmlns:a16="http://schemas.microsoft.com/office/drawing/2014/main" id="{7A4A014C-3650-48A0-82F3-75E201BC39DF}"/>
              </a:ext>
            </a:extLst>
          </p:cNvPr>
          <p:cNvSpPr>
            <a:spLocks noGrp="1"/>
          </p:cNvSpPr>
          <p:nvPr>
            <p:ph idx="1"/>
          </p:nvPr>
        </p:nvSpPr>
        <p:spPr/>
        <p:txBody>
          <a:bodyPr>
            <a:normAutofit fontScale="77500" lnSpcReduction="20000"/>
          </a:bodyPr>
          <a:lstStyle/>
          <a:p>
            <a:r>
              <a:rPr lang="en-GB" b="1" dirty="0"/>
              <a:t>Entity : </a:t>
            </a:r>
            <a:r>
              <a:rPr lang="en-GB" dirty="0"/>
              <a:t>Any thing that has an independent existence and about which we collect data.</a:t>
            </a:r>
          </a:p>
          <a:p>
            <a:r>
              <a:rPr lang="en-GB" b="1" dirty="0"/>
              <a:t>Entity instance : </a:t>
            </a:r>
            <a:r>
              <a:rPr lang="en-GB" dirty="0"/>
              <a:t>Entity instance is a particular member of the entity type. Example for entity instance : A particular employee </a:t>
            </a:r>
          </a:p>
          <a:p>
            <a:r>
              <a:rPr lang="en-GB" b="1" dirty="0"/>
              <a:t>Regular Entity: </a:t>
            </a:r>
            <a:r>
              <a:rPr lang="en-GB" dirty="0"/>
              <a:t>An entity which has its own key attribute is a regular entity. Example for regular entity : Employee.</a:t>
            </a:r>
          </a:p>
          <a:p>
            <a:r>
              <a:rPr lang="en-GB" dirty="0"/>
              <a:t> </a:t>
            </a:r>
            <a:r>
              <a:rPr lang="en-GB" b="1" dirty="0"/>
              <a:t>Weak entity : </a:t>
            </a:r>
            <a:r>
              <a:rPr lang="en-GB" dirty="0"/>
              <a:t>An entity which depends on other entity for its existence and </a:t>
            </a:r>
            <a:r>
              <a:rPr lang="en-GB" dirty="0">
                <a:solidFill>
                  <a:srgbClr val="FF0000"/>
                </a:solidFill>
              </a:rPr>
              <a:t>doesn't have any key attribute of its own </a:t>
            </a:r>
            <a:r>
              <a:rPr lang="en-GB" dirty="0"/>
              <a:t>is a weak entity. Example for a weak entity : In a parent/child relationship, a parent is considered as a strong entity and the child is a weak entity</a:t>
            </a:r>
          </a:p>
        </p:txBody>
      </p:sp>
      <p:pic>
        <p:nvPicPr>
          <p:cNvPr id="5" name="Picture 4">
            <a:extLst>
              <a:ext uri="{FF2B5EF4-FFF2-40B4-BE49-F238E27FC236}">
                <a16:creationId xmlns:a16="http://schemas.microsoft.com/office/drawing/2014/main" id="{6047410C-E213-47B0-AD88-3DA33C07AFF4}"/>
              </a:ext>
            </a:extLst>
          </p:cNvPr>
          <p:cNvPicPr>
            <a:picLocks noChangeAspect="1"/>
          </p:cNvPicPr>
          <p:nvPr/>
        </p:nvPicPr>
        <p:blipFill>
          <a:blip r:embed="rId2"/>
          <a:stretch>
            <a:fillRect/>
          </a:stretch>
        </p:blipFill>
        <p:spPr>
          <a:xfrm>
            <a:off x="6248400" y="398463"/>
            <a:ext cx="1809750" cy="895350"/>
          </a:xfrm>
          <a:prstGeom prst="rect">
            <a:avLst/>
          </a:prstGeom>
        </p:spPr>
      </p:pic>
      <p:pic>
        <p:nvPicPr>
          <p:cNvPr id="7" name="Picture 6">
            <a:extLst>
              <a:ext uri="{FF2B5EF4-FFF2-40B4-BE49-F238E27FC236}">
                <a16:creationId xmlns:a16="http://schemas.microsoft.com/office/drawing/2014/main" id="{AE217E49-3720-416D-8A59-7AD427499B89}"/>
              </a:ext>
            </a:extLst>
          </p:cNvPr>
          <p:cNvPicPr>
            <a:picLocks noChangeAspect="1"/>
          </p:cNvPicPr>
          <p:nvPr/>
        </p:nvPicPr>
        <p:blipFill>
          <a:blip r:embed="rId3"/>
          <a:stretch>
            <a:fillRect/>
          </a:stretch>
        </p:blipFill>
        <p:spPr>
          <a:xfrm>
            <a:off x="4724400" y="5658802"/>
            <a:ext cx="3814763" cy="790575"/>
          </a:xfrm>
          <a:prstGeom prst="rect">
            <a:avLst/>
          </a:prstGeom>
        </p:spPr>
      </p:pic>
    </p:spTree>
    <p:extLst>
      <p:ext uri="{BB962C8B-B14F-4D97-AF65-F5344CB8AC3E}">
        <p14:creationId xmlns:p14="http://schemas.microsoft.com/office/powerpoint/2010/main" val="242793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0913-C862-4949-B309-BB58D91CB0FE}"/>
              </a:ext>
            </a:extLst>
          </p:cNvPr>
          <p:cNvSpPr>
            <a:spLocks noGrp="1"/>
          </p:cNvSpPr>
          <p:nvPr>
            <p:ph type="title"/>
          </p:nvPr>
        </p:nvSpPr>
        <p:spPr/>
        <p:txBody>
          <a:bodyPr/>
          <a:lstStyle/>
          <a:p>
            <a:r>
              <a:rPr lang="en-GB" dirty="0"/>
              <a:t>Attributes </a:t>
            </a:r>
          </a:p>
        </p:txBody>
      </p:sp>
      <p:sp>
        <p:nvSpPr>
          <p:cNvPr id="3" name="Content Placeholder 2">
            <a:extLst>
              <a:ext uri="{FF2B5EF4-FFF2-40B4-BE49-F238E27FC236}">
                <a16:creationId xmlns:a16="http://schemas.microsoft.com/office/drawing/2014/main" id="{25E54F9F-5274-41FA-BF48-78ECC2F292B9}"/>
              </a:ext>
            </a:extLst>
          </p:cNvPr>
          <p:cNvSpPr>
            <a:spLocks noGrp="1"/>
          </p:cNvSpPr>
          <p:nvPr>
            <p:ph idx="1"/>
          </p:nvPr>
        </p:nvSpPr>
        <p:spPr>
          <a:xfrm>
            <a:off x="457200" y="1600200"/>
            <a:ext cx="8229600" cy="4983162"/>
          </a:xfrm>
        </p:spPr>
        <p:txBody>
          <a:bodyPr>
            <a:normAutofit fontScale="62500" lnSpcReduction="20000"/>
          </a:bodyPr>
          <a:lstStyle/>
          <a:p>
            <a:r>
              <a:rPr lang="en-GB" b="1" dirty="0"/>
              <a:t>Attributes</a:t>
            </a:r>
            <a:r>
              <a:rPr lang="en-GB" dirty="0"/>
              <a:t>: Properties/characteristics which describe entities are called attributes. </a:t>
            </a:r>
          </a:p>
          <a:p>
            <a:endParaRPr lang="en-GB" dirty="0"/>
          </a:p>
          <a:p>
            <a:r>
              <a:rPr lang="en-GB" b="1" dirty="0"/>
              <a:t>Domain of Attributes: </a:t>
            </a:r>
            <a:r>
              <a:rPr lang="en-GB" dirty="0"/>
              <a:t>The set of possible values that an attribute can take is called the domain of the attribute. For example, the attribute day may take any value from the set {Monday, Tuesday ... Friday}. </a:t>
            </a:r>
          </a:p>
          <a:p>
            <a:endParaRPr lang="en-GB" dirty="0"/>
          </a:p>
          <a:p>
            <a:r>
              <a:rPr lang="en-GB" dirty="0"/>
              <a:t> </a:t>
            </a:r>
            <a:r>
              <a:rPr lang="en-GB" b="1" dirty="0"/>
              <a:t>Key attribute :</a:t>
            </a:r>
            <a:r>
              <a:rPr lang="en-GB" dirty="0"/>
              <a:t>The attribute (or combination of attributes) which is unique for every entity instance is called key attribute. </a:t>
            </a:r>
            <a:r>
              <a:rPr lang="en-GB" dirty="0" err="1"/>
              <a:t>E.g</a:t>
            </a:r>
            <a:r>
              <a:rPr lang="en-GB" dirty="0"/>
              <a:t> the </a:t>
            </a:r>
            <a:r>
              <a:rPr lang="en-GB" dirty="0" err="1"/>
              <a:t>employee_id</a:t>
            </a:r>
            <a:r>
              <a:rPr lang="en-GB" dirty="0"/>
              <a:t> </a:t>
            </a:r>
          </a:p>
          <a:p>
            <a:r>
              <a:rPr lang="en-GB" dirty="0"/>
              <a:t>If the key attribute consists of two or more attributes in combination, it is called a composite key. </a:t>
            </a:r>
          </a:p>
          <a:p>
            <a:endParaRPr lang="en-GB" dirty="0"/>
          </a:p>
          <a:p>
            <a:r>
              <a:rPr lang="en-GB" b="1" dirty="0"/>
              <a:t>Single valued Attributes  </a:t>
            </a:r>
            <a:r>
              <a:rPr lang="en-GB" dirty="0"/>
              <a:t>&amp; </a:t>
            </a:r>
            <a:r>
              <a:rPr lang="en-GB" b="1" dirty="0"/>
              <a:t>Multi-valued Attributes</a:t>
            </a:r>
          </a:p>
          <a:p>
            <a:endParaRPr lang="en-GB" b="1" dirty="0"/>
          </a:p>
          <a:p>
            <a:r>
              <a:rPr lang="en-GB" b="1" dirty="0"/>
              <a:t>Derived Attribute:  </a:t>
            </a:r>
            <a:r>
              <a:rPr lang="en-GB" dirty="0"/>
              <a:t>An attribute which can be calculated or derived based on other attributes is a derived attribute</a:t>
            </a:r>
            <a:endParaRPr lang="en-GB" b="1" dirty="0"/>
          </a:p>
        </p:txBody>
      </p:sp>
      <p:pic>
        <p:nvPicPr>
          <p:cNvPr id="5" name="Picture 4">
            <a:extLst>
              <a:ext uri="{FF2B5EF4-FFF2-40B4-BE49-F238E27FC236}">
                <a16:creationId xmlns:a16="http://schemas.microsoft.com/office/drawing/2014/main" id="{AC8B0860-20E6-49B4-9AC2-67B7D7C6CBAC}"/>
              </a:ext>
            </a:extLst>
          </p:cNvPr>
          <p:cNvPicPr>
            <a:picLocks noChangeAspect="1"/>
          </p:cNvPicPr>
          <p:nvPr/>
        </p:nvPicPr>
        <p:blipFill>
          <a:blip r:embed="rId2"/>
          <a:stretch>
            <a:fillRect/>
          </a:stretch>
        </p:blipFill>
        <p:spPr>
          <a:xfrm>
            <a:off x="6172200" y="441325"/>
            <a:ext cx="2219325" cy="809625"/>
          </a:xfrm>
          <a:prstGeom prst="rect">
            <a:avLst/>
          </a:prstGeom>
        </p:spPr>
      </p:pic>
    </p:spTree>
    <p:extLst>
      <p:ext uri="{BB962C8B-B14F-4D97-AF65-F5344CB8AC3E}">
        <p14:creationId xmlns:p14="http://schemas.microsoft.com/office/powerpoint/2010/main" val="3491941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An ER Diagram</a:t>
            </a:r>
          </a:p>
        </p:txBody>
      </p:sp>
      <p:grpSp>
        <p:nvGrpSpPr>
          <p:cNvPr id="19" name="Group 18"/>
          <p:cNvGrpSpPr>
            <a:grpSpLocks/>
          </p:cNvGrpSpPr>
          <p:nvPr/>
        </p:nvGrpSpPr>
        <p:grpSpPr bwMode="auto">
          <a:xfrm>
            <a:off x="1905001" y="4324350"/>
            <a:ext cx="5486399" cy="2000250"/>
            <a:chOff x="2836" y="196"/>
            <a:chExt cx="2776" cy="1048"/>
          </a:xfrm>
        </p:grpSpPr>
        <p:grpSp>
          <p:nvGrpSpPr>
            <p:cNvPr id="20" name="Group 8"/>
            <p:cNvGrpSpPr>
              <a:grpSpLocks/>
            </p:cNvGrpSpPr>
            <p:nvPr/>
          </p:nvGrpSpPr>
          <p:grpSpPr bwMode="auto">
            <a:xfrm>
              <a:off x="3700" y="916"/>
              <a:ext cx="1144" cy="328"/>
              <a:chOff x="3700" y="916"/>
              <a:chExt cx="1144" cy="328"/>
            </a:xfrm>
          </p:grpSpPr>
          <p:sp>
            <p:nvSpPr>
              <p:cNvPr id="30" name="Rectangle 6"/>
              <p:cNvSpPr>
                <a:spLocks noChangeArrowheads="1"/>
              </p:cNvSpPr>
              <p:nvPr/>
            </p:nvSpPr>
            <p:spPr bwMode="auto">
              <a:xfrm>
                <a:off x="3700" y="916"/>
                <a:ext cx="1144" cy="328"/>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7"/>
              <p:cNvSpPr>
                <a:spLocks noChangeArrowheads="1"/>
              </p:cNvSpPr>
              <p:nvPr/>
            </p:nvSpPr>
            <p:spPr bwMode="auto">
              <a:xfrm>
                <a:off x="3779" y="929"/>
                <a:ext cx="95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b="1" dirty="0">
                    <a:solidFill>
                      <a:schemeClr val="tx2"/>
                    </a:solidFill>
                    <a:latin typeface="Arial" pitchFamily="34" charset="0"/>
                  </a:rPr>
                  <a:t>Employees</a:t>
                </a:r>
              </a:p>
            </p:txBody>
          </p:sp>
        </p:grpSp>
        <p:sp>
          <p:nvSpPr>
            <p:cNvPr id="21" name="Oval 9"/>
            <p:cNvSpPr>
              <a:spLocks noChangeArrowheads="1"/>
            </p:cNvSpPr>
            <p:nvPr/>
          </p:nvSpPr>
          <p:spPr bwMode="auto">
            <a:xfrm>
              <a:off x="2836" y="340"/>
              <a:ext cx="712" cy="328"/>
            </a:xfrm>
            <a:prstGeom prst="ellipse">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10"/>
            <p:cNvSpPr>
              <a:spLocks noChangeArrowheads="1"/>
            </p:cNvSpPr>
            <p:nvPr/>
          </p:nvSpPr>
          <p:spPr bwMode="auto">
            <a:xfrm>
              <a:off x="3010" y="400"/>
              <a:ext cx="39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b="1" u="sng">
                  <a:solidFill>
                    <a:schemeClr val="tx2"/>
                  </a:solidFill>
                  <a:latin typeface="Arial" pitchFamily="34" charset="0"/>
                </a:rPr>
                <a:t>ssn</a:t>
              </a:r>
            </a:p>
          </p:txBody>
        </p:sp>
        <p:sp>
          <p:nvSpPr>
            <p:cNvPr id="23" name="Oval 11"/>
            <p:cNvSpPr>
              <a:spLocks noChangeArrowheads="1"/>
            </p:cNvSpPr>
            <p:nvPr/>
          </p:nvSpPr>
          <p:spPr bwMode="auto">
            <a:xfrm>
              <a:off x="3892" y="196"/>
              <a:ext cx="712" cy="328"/>
            </a:xfrm>
            <a:prstGeom prst="ellipse">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12"/>
            <p:cNvSpPr>
              <a:spLocks noChangeArrowheads="1"/>
            </p:cNvSpPr>
            <p:nvPr/>
          </p:nvSpPr>
          <p:spPr bwMode="auto">
            <a:xfrm>
              <a:off x="4900" y="340"/>
              <a:ext cx="712" cy="328"/>
            </a:xfrm>
            <a:prstGeom prst="ellipse">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13"/>
            <p:cNvSpPr>
              <a:spLocks noChangeArrowheads="1"/>
            </p:cNvSpPr>
            <p:nvPr/>
          </p:nvSpPr>
          <p:spPr bwMode="auto">
            <a:xfrm>
              <a:off x="4000" y="257"/>
              <a:ext cx="5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b="1" dirty="0">
                  <a:solidFill>
                    <a:schemeClr val="tx2"/>
                  </a:solidFill>
                  <a:latin typeface="Arial" pitchFamily="34" charset="0"/>
                </a:rPr>
                <a:t>name</a:t>
              </a:r>
            </a:p>
          </p:txBody>
        </p:sp>
        <p:sp>
          <p:nvSpPr>
            <p:cNvPr id="26" name="Rectangle 14"/>
            <p:cNvSpPr>
              <a:spLocks noChangeArrowheads="1"/>
            </p:cNvSpPr>
            <p:nvPr/>
          </p:nvSpPr>
          <p:spPr bwMode="auto">
            <a:xfrm>
              <a:off x="5149" y="402"/>
              <a:ext cx="30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b="1" dirty="0">
                  <a:solidFill>
                    <a:schemeClr val="tx2"/>
                  </a:solidFill>
                  <a:latin typeface="Arial" pitchFamily="34" charset="0"/>
                </a:rPr>
                <a:t>lot</a:t>
              </a:r>
            </a:p>
          </p:txBody>
        </p:sp>
        <p:sp>
          <p:nvSpPr>
            <p:cNvPr id="27" name="Line 15"/>
            <p:cNvSpPr>
              <a:spLocks noChangeShapeType="1"/>
            </p:cNvSpPr>
            <p:nvPr/>
          </p:nvSpPr>
          <p:spPr bwMode="auto">
            <a:xfrm>
              <a:off x="3220" y="676"/>
              <a:ext cx="472" cy="23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6"/>
            <p:cNvSpPr>
              <a:spLocks noChangeShapeType="1"/>
            </p:cNvSpPr>
            <p:nvPr/>
          </p:nvSpPr>
          <p:spPr bwMode="auto">
            <a:xfrm>
              <a:off x="4272" y="532"/>
              <a:ext cx="0" cy="37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7"/>
            <p:cNvSpPr>
              <a:spLocks noChangeShapeType="1"/>
            </p:cNvSpPr>
            <p:nvPr/>
          </p:nvSpPr>
          <p:spPr bwMode="auto">
            <a:xfrm flipV="1">
              <a:off x="4852" y="668"/>
              <a:ext cx="376" cy="24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 name="Rectangle 4"/>
          <p:cNvSpPr>
            <a:spLocks noChangeArrowheads="1"/>
          </p:cNvSpPr>
          <p:nvPr/>
        </p:nvSpPr>
        <p:spPr bwMode="auto">
          <a:xfrm>
            <a:off x="1214438" y="2128838"/>
            <a:ext cx="1371600" cy="530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Oval 9"/>
          <p:cNvSpPr>
            <a:spLocks noChangeArrowheads="1"/>
          </p:cNvSpPr>
          <p:nvPr/>
        </p:nvSpPr>
        <p:spPr bwMode="auto">
          <a:xfrm>
            <a:off x="1443038" y="3276600"/>
            <a:ext cx="9144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Text Box 10"/>
          <p:cNvSpPr txBox="1">
            <a:spLocks noChangeArrowheads="1"/>
          </p:cNvSpPr>
          <p:nvPr/>
        </p:nvSpPr>
        <p:spPr bwMode="auto">
          <a:xfrm>
            <a:off x="3172619" y="2059433"/>
            <a:ext cx="464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sz="3200" dirty="0"/>
              <a:t>Entities (‘Entity Sets’)</a:t>
            </a:r>
          </a:p>
        </p:txBody>
      </p:sp>
      <p:sp>
        <p:nvSpPr>
          <p:cNvPr id="34" name="Text Box 12"/>
          <p:cNvSpPr txBox="1">
            <a:spLocks noChangeArrowheads="1"/>
          </p:cNvSpPr>
          <p:nvPr/>
        </p:nvSpPr>
        <p:spPr bwMode="auto">
          <a:xfrm>
            <a:off x="3286919" y="3157211"/>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sz="3200" dirty="0"/>
              <a:t>Attributes</a:t>
            </a:r>
            <a:endParaRPr lang="en-US" dirty="0"/>
          </a:p>
        </p:txBody>
      </p:sp>
      <p:sp>
        <p:nvSpPr>
          <p:cNvPr id="6" name="TextBox 5"/>
          <p:cNvSpPr txBox="1"/>
          <p:nvPr/>
        </p:nvSpPr>
        <p:spPr>
          <a:xfrm>
            <a:off x="496305" y="4725389"/>
            <a:ext cx="1893467" cy="923330"/>
          </a:xfrm>
          <a:prstGeom prst="rect">
            <a:avLst/>
          </a:prstGeom>
          <a:noFill/>
        </p:spPr>
        <p:txBody>
          <a:bodyPr wrap="none" rtlCol="0">
            <a:spAutoFit/>
          </a:bodyPr>
          <a:lstStyle/>
          <a:p>
            <a:r>
              <a:rPr lang="en-US" dirty="0"/>
              <a:t>“</a:t>
            </a:r>
            <a:r>
              <a:rPr lang="en-US" dirty="0" err="1"/>
              <a:t>ssn</a:t>
            </a:r>
            <a:r>
              <a:rPr lang="en-US" dirty="0"/>
              <a:t>” is the </a:t>
            </a:r>
            <a:br>
              <a:rPr lang="en-US" dirty="0"/>
            </a:br>
            <a:r>
              <a:rPr lang="en-US" i="1" dirty="0">
                <a:solidFill>
                  <a:srgbClr val="C00000"/>
                </a:solidFill>
              </a:rPr>
              <a:t>primary key</a:t>
            </a:r>
            <a:r>
              <a:rPr lang="en-US" dirty="0"/>
              <a:t>, </a:t>
            </a:r>
            <a:br>
              <a:rPr lang="en-US" dirty="0"/>
            </a:br>
            <a:r>
              <a:rPr lang="en-US" dirty="0"/>
              <a:t>hence, underlined</a:t>
            </a:r>
          </a:p>
        </p:txBody>
      </p:sp>
    </p:spTree>
    <p:extLst>
      <p:ext uri="{BB962C8B-B14F-4D97-AF65-F5344CB8AC3E}">
        <p14:creationId xmlns:p14="http://schemas.microsoft.com/office/powerpoint/2010/main" val="219079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and Relationship Sets</a:t>
            </a:r>
          </a:p>
        </p:txBody>
      </p:sp>
      <p:sp>
        <p:nvSpPr>
          <p:cNvPr id="4"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800" dirty="0">
                <a:solidFill>
                  <a:srgbClr val="0070C0"/>
                </a:solidFill>
              </a:rPr>
              <a:t>Relationship:</a:t>
            </a:r>
          </a:p>
          <a:p>
            <a:pPr lvl="1">
              <a:buFont typeface="Wingdings" pitchFamily="2" charset="2"/>
              <a:buChar char="§"/>
            </a:pPr>
            <a:r>
              <a:rPr lang="en-US" sz="2400" dirty="0"/>
              <a:t>Association among two or more entities (e.g., Mohammad is teaching 0721351)</a:t>
            </a:r>
          </a:p>
          <a:p>
            <a:pPr marL="742950" lvl="2" indent="-342900">
              <a:buFont typeface="Wingdings" pitchFamily="2" charset="2"/>
              <a:buChar char="§"/>
            </a:pPr>
            <a:r>
              <a:rPr lang="en-US" dirty="0"/>
              <a:t>Described using a set of attributes</a:t>
            </a:r>
          </a:p>
          <a:p>
            <a:pPr marL="742950" lvl="2" indent="-342900"/>
            <a:endParaRPr lang="en-US" dirty="0"/>
          </a:p>
          <a:p>
            <a:pPr>
              <a:buFont typeface="Wingdings" pitchFamily="2" charset="2"/>
              <a:buChar char="§"/>
            </a:pPr>
            <a:r>
              <a:rPr lang="en-US" sz="2800" dirty="0">
                <a:solidFill>
                  <a:srgbClr val="0070C0"/>
                </a:solidFill>
              </a:rPr>
              <a:t>Relationship set:</a:t>
            </a:r>
          </a:p>
          <a:p>
            <a:pPr lvl="1">
              <a:buFont typeface="Wingdings" pitchFamily="2" charset="2"/>
              <a:buChar char="§"/>
            </a:pPr>
            <a:r>
              <a:rPr lang="en-US" sz="2400" dirty="0"/>
              <a:t>Collection of similar relationships</a:t>
            </a:r>
          </a:p>
          <a:p>
            <a:pPr lvl="1">
              <a:buFont typeface="Wingdings" pitchFamily="2" charset="2"/>
              <a:buChar char="§"/>
            </a:pPr>
            <a:r>
              <a:rPr lang="en-US" sz="2400" dirty="0"/>
              <a:t>Same entity set could participate in different relationship sets, or in different “roles” in the same set</a:t>
            </a:r>
          </a:p>
        </p:txBody>
      </p:sp>
    </p:spTree>
    <p:extLst>
      <p:ext uri="{BB962C8B-B14F-4D97-AF65-F5344CB8AC3E}">
        <p14:creationId xmlns:p14="http://schemas.microsoft.com/office/powerpoint/2010/main" val="1434963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841B-36F5-4B7C-90A0-4857078D8469}"/>
              </a:ext>
            </a:extLst>
          </p:cNvPr>
          <p:cNvSpPr>
            <a:spLocks noGrp="1"/>
          </p:cNvSpPr>
          <p:nvPr>
            <p:ph type="title"/>
          </p:nvPr>
        </p:nvSpPr>
        <p:spPr/>
        <p:txBody>
          <a:bodyPr/>
          <a:lstStyle/>
          <a:p>
            <a:r>
              <a:rPr lang="en-GB" dirty="0"/>
              <a:t>Relationships</a:t>
            </a:r>
          </a:p>
        </p:txBody>
      </p:sp>
      <p:sp>
        <p:nvSpPr>
          <p:cNvPr id="3" name="Content Placeholder 2">
            <a:extLst>
              <a:ext uri="{FF2B5EF4-FFF2-40B4-BE49-F238E27FC236}">
                <a16:creationId xmlns:a16="http://schemas.microsoft.com/office/drawing/2014/main" id="{0E55EF0F-55DA-419B-9B5A-C2086454B9AB}"/>
              </a:ext>
            </a:extLst>
          </p:cNvPr>
          <p:cNvSpPr>
            <a:spLocks noGrp="1"/>
          </p:cNvSpPr>
          <p:nvPr>
            <p:ph idx="1"/>
          </p:nvPr>
        </p:nvSpPr>
        <p:spPr/>
        <p:txBody>
          <a:bodyPr/>
          <a:lstStyle/>
          <a:p>
            <a:r>
              <a:rPr lang="en-GB" dirty="0"/>
              <a:t>Relationships Associations between entities are called relationships Example : An employee works for an organization. </a:t>
            </a:r>
          </a:p>
          <a:p>
            <a:pPr marL="0" indent="0">
              <a:buNone/>
            </a:pPr>
            <a:endParaRPr lang="en-GB" dirty="0"/>
          </a:p>
          <a:p>
            <a:pPr marL="0" indent="0">
              <a:buNone/>
            </a:pPr>
            <a:r>
              <a:rPr lang="en-GB" dirty="0"/>
              <a:t>Here "works for" is a relation between the entities employee and organization.</a:t>
            </a:r>
          </a:p>
        </p:txBody>
      </p:sp>
      <p:pic>
        <p:nvPicPr>
          <p:cNvPr id="5" name="Picture 4">
            <a:extLst>
              <a:ext uri="{FF2B5EF4-FFF2-40B4-BE49-F238E27FC236}">
                <a16:creationId xmlns:a16="http://schemas.microsoft.com/office/drawing/2014/main" id="{B8768506-B6C0-42C1-9A5B-F45AC170D96B}"/>
              </a:ext>
            </a:extLst>
          </p:cNvPr>
          <p:cNvPicPr>
            <a:picLocks noChangeAspect="1"/>
          </p:cNvPicPr>
          <p:nvPr/>
        </p:nvPicPr>
        <p:blipFill>
          <a:blip r:embed="rId2"/>
          <a:stretch>
            <a:fillRect/>
          </a:stretch>
        </p:blipFill>
        <p:spPr>
          <a:xfrm>
            <a:off x="6648450" y="365919"/>
            <a:ext cx="2038350" cy="1143000"/>
          </a:xfrm>
          <a:prstGeom prst="rect">
            <a:avLst/>
          </a:prstGeom>
        </p:spPr>
      </p:pic>
    </p:spTree>
    <p:extLst>
      <p:ext uri="{BB962C8B-B14F-4D97-AF65-F5344CB8AC3E}">
        <p14:creationId xmlns:p14="http://schemas.microsoft.com/office/powerpoint/2010/main" val="1958579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F641-344D-4690-98FE-D4B1878353FC}"/>
              </a:ext>
            </a:extLst>
          </p:cNvPr>
          <p:cNvSpPr>
            <a:spLocks noGrp="1"/>
          </p:cNvSpPr>
          <p:nvPr>
            <p:ph type="title"/>
          </p:nvPr>
        </p:nvSpPr>
        <p:spPr/>
        <p:txBody>
          <a:bodyPr/>
          <a:lstStyle/>
          <a:p>
            <a:r>
              <a:rPr lang="en-GB" dirty="0"/>
              <a:t>Degree of a Relationship </a:t>
            </a:r>
          </a:p>
        </p:txBody>
      </p:sp>
      <p:sp>
        <p:nvSpPr>
          <p:cNvPr id="3" name="Content Placeholder 2">
            <a:extLst>
              <a:ext uri="{FF2B5EF4-FFF2-40B4-BE49-F238E27FC236}">
                <a16:creationId xmlns:a16="http://schemas.microsoft.com/office/drawing/2014/main" id="{C0CEDC93-FC82-40B6-BC20-CF4164826DA8}"/>
              </a:ext>
            </a:extLst>
          </p:cNvPr>
          <p:cNvSpPr>
            <a:spLocks noGrp="1"/>
          </p:cNvSpPr>
          <p:nvPr>
            <p:ph idx="1"/>
          </p:nvPr>
        </p:nvSpPr>
        <p:spPr/>
        <p:txBody>
          <a:bodyPr>
            <a:normAutofit fontScale="92500" lnSpcReduction="20000"/>
          </a:bodyPr>
          <a:lstStyle/>
          <a:p>
            <a:r>
              <a:rPr lang="en-GB" dirty="0"/>
              <a:t>Degree of a relationship is the number of entity types involved. The n-</a:t>
            </a:r>
            <a:r>
              <a:rPr lang="en-GB" dirty="0" err="1"/>
              <a:t>ary</a:t>
            </a:r>
            <a:r>
              <a:rPr lang="en-GB" dirty="0"/>
              <a:t> relationship is the general form for degree n. Special cases are unary, binary, and ternary ,where the degree is 1, 2, and 3, respectively. </a:t>
            </a:r>
          </a:p>
          <a:p>
            <a:r>
              <a:rPr lang="en-GB" dirty="0"/>
              <a:t>Example for unary relationship : An employee is a manager of another employee </a:t>
            </a:r>
          </a:p>
          <a:p>
            <a:r>
              <a:rPr lang="en-GB" dirty="0"/>
              <a:t>Example for binary relationship : An employee works-for department. </a:t>
            </a:r>
          </a:p>
          <a:p>
            <a:r>
              <a:rPr lang="en-GB" dirty="0"/>
              <a:t>Example for ternary relationship : customer purchase item from a shop keeper</a:t>
            </a:r>
          </a:p>
        </p:txBody>
      </p:sp>
    </p:spTree>
    <p:extLst>
      <p:ext uri="{BB962C8B-B14F-4D97-AF65-F5344CB8AC3E}">
        <p14:creationId xmlns:p14="http://schemas.microsoft.com/office/powerpoint/2010/main" val="2219644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Tools and ER Diagrams</a:t>
            </a:r>
          </a:p>
        </p:txBody>
      </p:sp>
      <p:sp>
        <p:nvSpPr>
          <p:cNvPr id="5" name="Freeform 6"/>
          <p:cNvSpPr>
            <a:spLocks/>
          </p:cNvSpPr>
          <p:nvPr/>
        </p:nvSpPr>
        <p:spPr bwMode="auto">
          <a:xfrm>
            <a:off x="2211388" y="4098925"/>
            <a:ext cx="838200" cy="428625"/>
          </a:xfrm>
          <a:custGeom>
            <a:avLst/>
            <a:gdLst>
              <a:gd name="T0" fmla="*/ 525 w 528"/>
              <a:gd name="T1" fmla="*/ 123 h 270"/>
              <a:gd name="T2" fmla="*/ 517 w 528"/>
              <a:gd name="T3" fmla="*/ 100 h 270"/>
              <a:gd name="T4" fmla="*/ 501 w 528"/>
              <a:gd name="T5" fmla="*/ 78 h 270"/>
              <a:gd name="T6" fmla="*/ 478 w 528"/>
              <a:gd name="T7" fmla="*/ 57 h 270"/>
              <a:gd name="T8" fmla="*/ 449 w 528"/>
              <a:gd name="T9" fmla="*/ 40 h 270"/>
              <a:gd name="T10" fmla="*/ 414 w 528"/>
              <a:gd name="T11" fmla="*/ 24 h 270"/>
              <a:gd name="T12" fmla="*/ 374 w 528"/>
              <a:gd name="T13" fmla="*/ 14 h 270"/>
              <a:gd name="T14" fmla="*/ 331 w 528"/>
              <a:gd name="T15" fmla="*/ 5 h 270"/>
              <a:gd name="T16" fmla="*/ 286 w 528"/>
              <a:gd name="T17" fmla="*/ 1 h 270"/>
              <a:gd name="T18" fmla="*/ 240 w 528"/>
              <a:gd name="T19" fmla="*/ 1 h 270"/>
              <a:gd name="T20" fmla="*/ 195 w 528"/>
              <a:gd name="T21" fmla="*/ 5 h 270"/>
              <a:gd name="T22" fmla="*/ 152 w 528"/>
              <a:gd name="T23" fmla="*/ 14 h 270"/>
              <a:gd name="T24" fmla="*/ 112 w 528"/>
              <a:gd name="T25" fmla="*/ 24 h 270"/>
              <a:gd name="T26" fmla="*/ 77 w 528"/>
              <a:gd name="T27" fmla="*/ 40 h 270"/>
              <a:gd name="T28" fmla="*/ 48 w 528"/>
              <a:gd name="T29" fmla="*/ 57 h 270"/>
              <a:gd name="T30" fmla="*/ 25 w 528"/>
              <a:gd name="T31" fmla="*/ 78 h 270"/>
              <a:gd name="T32" fmla="*/ 9 w 528"/>
              <a:gd name="T33" fmla="*/ 100 h 270"/>
              <a:gd name="T34" fmla="*/ 1 w 528"/>
              <a:gd name="T35" fmla="*/ 123 h 270"/>
              <a:gd name="T36" fmla="*/ 1 w 528"/>
              <a:gd name="T37" fmla="*/ 145 h 270"/>
              <a:gd name="T38" fmla="*/ 9 w 528"/>
              <a:gd name="T39" fmla="*/ 168 h 270"/>
              <a:gd name="T40" fmla="*/ 25 w 528"/>
              <a:gd name="T41" fmla="*/ 190 h 270"/>
              <a:gd name="T42" fmla="*/ 48 w 528"/>
              <a:gd name="T43" fmla="*/ 211 h 270"/>
              <a:gd name="T44" fmla="*/ 77 w 528"/>
              <a:gd name="T45" fmla="*/ 228 h 270"/>
              <a:gd name="T46" fmla="*/ 112 w 528"/>
              <a:gd name="T47" fmla="*/ 244 h 270"/>
              <a:gd name="T48" fmla="*/ 152 w 528"/>
              <a:gd name="T49" fmla="*/ 256 h 270"/>
              <a:gd name="T50" fmla="*/ 195 w 528"/>
              <a:gd name="T51" fmla="*/ 264 h 270"/>
              <a:gd name="T52" fmla="*/ 240 w 528"/>
              <a:gd name="T53" fmla="*/ 267 h 270"/>
              <a:gd name="T54" fmla="*/ 286 w 528"/>
              <a:gd name="T55" fmla="*/ 267 h 270"/>
              <a:gd name="T56" fmla="*/ 331 w 528"/>
              <a:gd name="T57" fmla="*/ 264 h 270"/>
              <a:gd name="T58" fmla="*/ 374 w 528"/>
              <a:gd name="T59" fmla="*/ 256 h 270"/>
              <a:gd name="T60" fmla="*/ 414 w 528"/>
              <a:gd name="T61" fmla="*/ 244 h 270"/>
              <a:gd name="T62" fmla="*/ 449 w 528"/>
              <a:gd name="T63" fmla="*/ 228 h 270"/>
              <a:gd name="T64" fmla="*/ 478 w 528"/>
              <a:gd name="T65" fmla="*/ 211 h 270"/>
              <a:gd name="T66" fmla="*/ 501 w 528"/>
              <a:gd name="T67" fmla="*/ 190 h 270"/>
              <a:gd name="T68" fmla="*/ 517 w 528"/>
              <a:gd name="T69" fmla="*/ 168 h 270"/>
              <a:gd name="T70" fmla="*/ 525 w 528"/>
              <a:gd name="T71" fmla="*/ 1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8" h="270">
                <a:moveTo>
                  <a:pt x="527" y="134"/>
                </a:moveTo>
                <a:lnTo>
                  <a:pt x="525" y="123"/>
                </a:lnTo>
                <a:lnTo>
                  <a:pt x="522" y="111"/>
                </a:lnTo>
                <a:lnTo>
                  <a:pt x="517" y="100"/>
                </a:lnTo>
                <a:lnTo>
                  <a:pt x="510" y="88"/>
                </a:lnTo>
                <a:lnTo>
                  <a:pt x="501" y="78"/>
                </a:lnTo>
                <a:lnTo>
                  <a:pt x="490" y="67"/>
                </a:lnTo>
                <a:lnTo>
                  <a:pt x="478" y="57"/>
                </a:lnTo>
                <a:lnTo>
                  <a:pt x="465" y="48"/>
                </a:lnTo>
                <a:lnTo>
                  <a:pt x="449" y="40"/>
                </a:lnTo>
                <a:lnTo>
                  <a:pt x="433" y="32"/>
                </a:lnTo>
                <a:lnTo>
                  <a:pt x="414" y="24"/>
                </a:lnTo>
                <a:lnTo>
                  <a:pt x="394" y="18"/>
                </a:lnTo>
                <a:lnTo>
                  <a:pt x="374" y="14"/>
                </a:lnTo>
                <a:lnTo>
                  <a:pt x="353" y="8"/>
                </a:lnTo>
                <a:lnTo>
                  <a:pt x="331" y="5"/>
                </a:lnTo>
                <a:lnTo>
                  <a:pt x="309" y="2"/>
                </a:lnTo>
                <a:lnTo>
                  <a:pt x="286" y="1"/>
                </a:lnTo>
                <a:lnTo>
                  <a:pt x="262" y="0"/>
                </a:lnTo>
                <a:lnTo>
                  <a:pt x="240" y="1"/>
                </a:lnTo>
                <a:lnTo>
                  <a:pt x="218" y="2"/>
                </a:lnTo>
                <a:lnTo>
                  <a:pt x="195" y="5"/>
                </a:lnTo>
                <a:lnTo>
                  <a:pt x="173" y="8"/>
                </a:lnTo>
                <a:lnTo>
                  <a:pt x="152" y="14"/>
                </a:lnTo>
                <a:lnTo>
                  <a:pt x="132" y="18"/>
                </a:lnTo>
                <a:lnTo>
                  <a:pt x="112" y="24"/>
                </a:lnTo>
                <a:lnTo>
                  <a:pt x="94" y="32"/>
                </a:lnTo>
                <a:lnTo>
                  <a:pt x="77" y="40"/>
                </a:lnTo>
                <a:lnTo>
                  <a:pt x="62" y="48"/>
                </a:lnTo>
                <a:lnTo>
                  <a:pt x="48" y="57"/>
                </a:lnTo>
                <a:lnTo>
                  <a:pt x="36" y="67"/>
                </a:lnTo>
                <a:lnTo>
                  <a:pt x="25" y="78"/>
                </a:lnTo>
                <a:lnTo>
                  <a:pt x="16" y="88"/>
                </a:lnTo>
                <a:lnTo>
                  <a:pt x="9" y="100"/>
                </a:lnTo>
                <a:lnTo>
                  <a:pt x="4" y="111"/>
                </a:lnTo>
                <a:lnTo>
                  <a:pt x="1" y="123"/>
                </a:lnTo>
                <a:lnTo>
                  <a:pt x="0" y="134"/>
                </a:lnTo>
                <a:lnTo>
                  <a:pt x="1" y="145"/>
                </a:lnTo>
                <a:lnTo>
                  <a:pt x="4" y="158"/>
                </a:lnTo>
                <a:lnTo>
                  <a:pt x="9" y="168"/>
                </a:lnTo>
                <a:lnTo>
                  <a:pt x="16" y="180"/>
                </a:lnTo>
                <a:lnTo>
                  <a:pt x="25" y="190"/>
                </a:lnTo>
                <a:lnTo>
                  <a:pt x="36" y="201"/>
                </a:lnTo>
                <a:lnTo>
                  <a:pt x="48" y="211"/>
                </a:lnTo>
                <a:lnTo>
                  <a:pt x="62" y="220"/>
                </a:lnTo>
                <a:lnTo>
                  <a:pt x="77" y="228"/>
                </a:lnTo>
                <a:lnTo>
                  <a:pt x="94" y="237"/>
                </a:lnTo>
                <a:lnTo>
                  <a:pt x="112" y="244"/>
                </a:lnTo>
                <a:lnTo>
                  <a:pt x="132" y="250"/>
                </a:lnTo>
                <a:lnTo>
                  <a:pt x="152" y="256"/>
                </a:lnTo>
                <a:lnTo>
                  <a:pt x="173" y="260"/>
                </a:lnTo>
                <a:lnTo>
                  <a:pt x="195" y="264"/>
                </a:lnTo>
                <a:lnTo>
                  <a:pt x="218" y="266"/>
                </a:lnTo>
                <a:lnTo>
                  <a:pt x="240" y="267"/>
                </a:lnTo>
                <a:lnTo>
                  <a:pt x="262" y="269"/>
                </a:lnTo>
                <a:lnTo>
                  <a:pt x="286" y="267"/>
                </a:lnTo>
                <a:lnTo>
                  <a:pt x="309" y="266"/>
                </a:lnTo>
                <a:lnTo>
                  <a:pt x="331" y="264"/>
                </a:lnTo>
                <a:lnTo>
                  <a:pt x="353" y="260"/>
                </a:lnTo>
                <a:lnTo>
                  <a:pt x="374" y="256"/>
                </a:lnTo>
                <a:lnTo>
                  <a:pt x="394" y="250"/>
                </a:lnTo>
                <a:lnTo>
                  <a:pt x="414" y="244"/>
                </a:lnTo>
                <a:lnTo>
                  <a:pt x="433" y="237"/>
                </a:lnTo>
                <a:lnTo>
                  <a:pt x="449" y="228"/>
                </a:lnTo>
                <a:lnTo>
                  <a:pt x="465" y="220"/>
                </a:lnTo>
                <a:lnTo>
                  <a:pt x="478" y="211"/>
                </a:lnTo>
                <a:lnTo>
                  <a:pt x="490" y="201"/>
                </a:lnTo>
                <a:lnTo>
                  <a:pt x="501" y="190"/>
                </a:lnTo>
                <a:lnTo>
                  <a:pt x="510" y="180"/>
                </a:lnTo>
                <a:lnTo>
                  <a:pt x="517" y="168"/>
                </a:lnTo>
                <a:lnTo>
                  <a:pt x="522" y="158"/>
                </a:lnTo>
                <a:lnTo>
                  <a:pt x="525" y="145"/>
                </a:lnTo>
                <a:lnTo>
                  <a:pt x="527"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7"/>
          <p:cNvSpPr>
            <a:spLocks/>
          </p:cNvSpPr>
          <p:nvPr/>
        </p:nvSpPr>
        <p:spPr bwMode="auto">
          <a:xfrm>
            <a:off x="4797425" y="4425950"/>
            <a:ext cx="833438" cy="427037"/>
          </a:xfrm>
          <a:custGeom>
            <a:avLst/>
            <a:gdLst>
              <a:gd name="T0" fmla="*/ 522 w 525"/>
              <a:gd name="T1" fmla="*/ 121 h 269"/>
              <a:gd name="T2" fmla="*/ 515 w 525"/>
              <a:gd name="T3" fmla="*/ 98 h 269"/>
              <a:gd name="T4" fmla="*/ 500 w 525"/>
              <a:gd name="T5" fmla="*/ 77 h 269"/>
              <a:gd name="T6" fmla="*/ 476 w 525"/>
              <a:gd name="T7" fmla="*/ 57 h 269"/>
              <a:gd name="T8" fmla="*/ 446 w 525"/>
              <a:gd name="T9" fmla="*/ 38 h 269"/>
              <a:gd name="T10" fmla="*/ 412 w 525"/>
              <a:gd name="T11" fmla="*/ 24 h 269"/>
              <a:gd name="T12" fmla="*/ 372 w 525"/>
              <a:gd name="T13" fmla="*/ 12 h 269"/>
              <a:gd name="T14" fmla="*/ 329 w 525"/>
              <a:gd name="T15" fmla="*/ 4 h 269"/>
              <a:gd name="T16" fmla="*/ 284 w 525"/>
              <a:gd name="T17" fmla="*/ 0 h 269"/>
              <a:gd name="T18" fmla="*/ 239 w 525"/>
              <a:gd name="T19" fmla="*/ 0 h 269"/>
              <a:gd name="T20" fmla="*/ 194 w 525"/>
              <a:gd name="T21" fmla="*/ 4 h 269"/>
              <a:gd name="T22" fmla="*/ 151 w 525"/>
              <a:gd name="T23" fmla="*/ 12 h 269"/>
              <a:gd name="T24" fmla="*/ 111 w 525"/>
              <a:gd name="T25" fmla="*/ 24 h 269"/>
              <a:gd name="T26" fmla="*/ 76 w 525"/>
              <a:gd name="T27" fmla="*/ 38 h 269"/>
              <a:gd name="T28" fmla="*/ 46 w 525"/>
              <a:gd name="T29" fmla="*/ 57 h 269"/>
              <a:gd name="T30" fmla="*/ 23 w 525"/>
              <a:gd name="T31" fmla="*/ 77 h 269"/>
              <a:gd name="T32" fmla="*/ 8 w 525"/>
              <a:gd name="T33" fmla="*/ 98 h 269"/>
              <a:gd name="T34" fmla="*/ 1 w 525"/>
              <a:gd name="T35" fmla="*/ 121 h 269"/>
              <a:gd name="T36" fmla="*/ 1 w 525"/>
              <a:gd name="T37" fmla="*/ 144 h 269"/>
              <a:gd name="T38" fmla="*/ 8 w 525"/>
              <a:gd name="T39" fmla="*/ 167 h 269"/>
              <a:gd name="T40" fmla="*/ 23 w 525"/>
              <a:gd name="T41" fmla="*/ 190 h 269"/>
              <a:gd name="T42" fmla="*/ 46 w 525"/>
              <a:gd name="T43" fmla="*/ 210 h 269"/>
              <a:gd name="T44" fmla="*/ 76 w 525"/>
              <a:gd name="T45" fmla="*/ 227 h 269"/>
              <a:gd name="T46" fmla="*/ 111 w 525"/>
              <a:gd name="T47" fmla="*/ 243 h 269"/>
              <a:gd name="T48" fmla="*/ 151 w 525"/>
              <a:gd name="T49" fmla="*/ 255 h 269"/>
              <a:gd name="T50" fmla="*/ 194 w 525"/>
              <a:gd name="T51" fmla="*/ 263 h 269"/>
              <a:gd name="T52" fmla="*/ 239 w 525"/>
              <a:gd name="T53" fmla="*/ 268 h 269"/>
              <a:gd name="T54" fmla="*/ 284 w 525"/>
              <a:gd name="T55" fmla="*/ 268 h 269"/>
              <a:gd name="T56" fmla="*/ 329 w 525"/>
              <a:gd name="T57" fmla="*/ 263 h 269"/>
              <a:gd name="T58" fmla="*/ 372 w 525"/>
              <a:gd name="T59" fmla="*/ 255 h 269"/>
              <a:gd name="T60" fmla="*/ 412 w 525"/>
              <a:gd name="T61" fmla="*/ 243 h 269"/>
              <a:gd name="T62" fmla="*/ 446 w 525"/>
              <a:gd name="T63" fmla="*/ 227 h 269"/>
              <a:gd name="T64" fmla="*/ 476 w 525"/>
              <a:gd name="T65" fmla="*/ 210 h 269"/>
              <a:gd name="T66" fmla="*/ 500 w 525"/>
              <a:gd name="T67" fmla="*/ 190 h 269"/>
              <a:gd name="T68" fmla="*/ 515 w 525"/>
              <a:gd name="T69" fmla="*/ 167 h 269"/>
              <a:gd name="T70" fmla="*/ 522 w 525"/>
              <a:gd name="T71" fmla="*/ 1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524" y="133"/>
                </a:moveTo>
                <a:lnTo>
                  <a:pt x="522" y="121"/>
                </a:lnTo>
                <a:lnTo>
                  <a:pt x="519" y="110"/>
                </a:lnTo>
                <a:lnTo>
                  <a:pt x="515" y="98"/>
                </a:lnTo>
                <a:lnTo>
                  <a:pt x="507" y="87"/>
                </a:lnTo>
                <a:lnTo>
                  <a:pt x="500" y="77"/>
                </a:lnTo>
                <a:lnTo>
                  <a:pt x="489" y="65"/>
                </a:lnTo>
                <a:lnTo>
                  <a:pt x="476" y="57"/>
                </a:lnTo>
                <a:lnTo>
                  <a:pt x="463" y="47"/>
                </a:lnTo>
                <a:lnTo>
                  <a:pt x="446" y="38"/>
                </a:lnTo>
                <a:lnTo>
                  <a:pt x="430" y="31"/>
                </a:lnTo>
                <a:lnTo>
                  <a:pt x="412" y="24"/>
                </a:lnTo>
                <a:lnTo>
                  <a:pt x="392" y="17"/>
                </a:lnTo>
                <a:lnTo>
                  <a:pt x="372" y="12"/>
                </a:lnTo>
                <a:lnTo>
                  <a:pt x="351" y="8"/>
                </a:lnTo>
                <a:lnTo>
                  <a:pt x="329" y="4"/>
                </a:lnTo>
                <a:lnTo>
                  <a:pt x="307" y="1"/>
                </a:lnTo>
                <a:lnTo>
                  <a:pt x="284" y="0"/>
                </a:lnTo>
                <a:lnTo>
                  <a:pt x="262" y="0"/>
                </a:lnTo>
                <a:lnTo>
                  <a:pt x="239" y="0"/>
                </a:lnTo>
                <a:lnTo>
                  <a:pt x="216" y="1"/>
                </a:lnTo>
                <a:lnTo>
                  <a:pt x="194" y="4"/>
                </a:lnTo>
                <a:lnTo>
                  <a:pt x="171" y="8"/>
                </a:lnTo>
                <a:lnTo>
                  <a:pt x="151" y="12"/>
                </a:lnTo>
                <a:lnTo>
                  <a:pt x="130" y="17"/>
                </a:lnTo>
                <a:lnTo>
                  <a:pt x="111" y="24"/>
                </a:lnTo>
                <a:lnTo>
                  <a:pt x="93" y="31"/>
                </a:lnTo>
                <a:lnTo>
                  <a:pt x="76" y="38"/>
                </a:lnTo>
                <a:lnTo>
                  <a:pt x="60" y="47"/>
                </a:lnTo>
                <a:lnTo>
                  <a:pt x="46" y="57"/>
                </a:lnTo>
                <a:lnTo>
                  <a:pt x="34" y="65"/>
                </a:lnTo>
                <a:lnTo>
                  <a:pt x="23" y="77"/>
                </a:lnTo>
                <a:lnTo>
                  <a:pt x="15" y="87"/>
                </a:lnTo>
                <a:lnTo>
                  <a:pt x="8" y="98"/>
                </a:lnTo>
                <a:lnTo>
                  <a:pt x="3" y="110"/>
                </a:lnTo>
                <a:lnTo>
                  <a:pt x="1" y="121"/>
                </a:lnTo>
                <a:lnTo>
                  <a:pt x="0" y="133"/>
                </a:lnTo>
                <a:lnTo>
                  <a:pt x="1" y="144"/>
                </a:lnTo>
                <a:lnTo>
                  <a:pt x="3" y="157"/>
                </a:lnTo>
                <a:lnTo>
                  <a:pt x="8" y="167"/>
                </a:lnTo>
                <a:lnTo>
                  <a:pt x="15" y="179"/>
                </a:lnTo>
                <a:lnTo>
                  <a:pt x="23" y="190"/>
                </a:lnTo>
                <a:lnTo>
                  <a:pt x="34" y="200"/>
                </a:lnTo>
                <a:lnTo>
                  <a:pt x="46" y="210"/>
                </a:lnTo>
                <a:lnTo>
                  <a:pt x="60" y="219"/>
                </a:lnTo>
                <a:lnTo>
                  <a:pt x="76" y="227"/>
                </a:lnTo>
                <a:lnTo>
                  <a:pt x="93" y="236"/>
                </a:lnTo>
                <a:lnTo>
                  <a:pt x="111" y="243"/>
                </a:lnTo>
                <a:lnTo>
                  <a:pt x="130" y="249"/>
                </a:lnTo>
                <a:lnTo>
                  <a:pt x="151" y="255"/>
                </a:lnTo>
                <a:lnTo>
                  <a:pt x="171" y="259"/>
                </a:lnTo>
                <a:lnTo>
                  <a:pt x="194" y="263"/>
                </a:lnTo>
                <a:lnTo>
                  <a:pt x="216" y="265"/>
                </a:lnTo>
                <a:lnTo>
                  <a:pt x="239" y="268"/>
                </a:lnTo>
                <a:lnTo>
                  <a:pt x="262" y="268"/>
                </a:lnTo>
                <a:lnTo>
                  <a:pt x="284" y="268"/>
                </a:lnTo>
                <a:lnTo>
                  <a:pt x="307" y="265"/>
                </a:lnTo>
                <a:lnTo>
                  <a:pt x="329" y="263"/>
                </a:lnTo>
                <a:lnTo>
                  <a:pt x="351" y="259"/>
                </a:lnTo>
                <a:lnTo>
                  <a:pt x="372" y="255"/>
                </a:lnTo>
                <a:lnTo>
                  <a:pt x="392" y="249"/>
                </a:lnTo>
                <a:lnTo>
                  <a:pt x="412" y="243"/>
                </a:lnTo>
                <a:lnTo>
                  <a:pt x="430" y="236"/>
                </a:lnTo>
                <a:lnTo>
                  <a:pt x="446" y="227"/>
                </a:lnTo>
                <a:lnTo>
                  <a:pt x="463" y="219"/>
                </a:lnTo>
                <a:lnTo>
                  <a:pt x="476" y="210"/>
                </a:lnTo>
                <a:lnTo>
                  <a:pt x="489" y="200"/>
                </a:lnTo>
                <a:lnTo>
                  <a:pt x="500" y="190"/>
                </a:lnTo>
                <a:lnTo>
                  <a:pt x="507" y="179"/>
                </a:lnTo>
                <a:lnTo>
                  <a:pt x="515" y="167"/>
                </a:lnTo>
                <a:lnTo>
                  <a:pt x="519" y="157"/>
                </a:lnTo>
                <a:lnTo>
                  <a:pt x="522" y="144"/>
                </a:lnTo>
                <a:lnTo>
                  <a:pt x="524" y="13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8"/>
          <p:cNvSpPr>
            <a:spLocks/>
          </p:cNvSpPr>
          <p:nvPr/>
        </p:nvSpPr>
        <p:spPr bwMode="auto">
          <a:xfrm>
            <a:off x="6329363" y="4425950"/>
            <a:ext cx="833437" cy="427037"/>
          </a:xfrm>
          <a:custGeom>
            <a:avLst/>
            <a:gdLst>
              <a:gd name="T0" fmla="*/ 1 w 525"/>
              <a:gd name="T1" fmla="*/ 144 h 269"/>
              <a:gd name="T2" fmla="*/ 8 w 525"/>
              <a:gd name="T3" fmla="*/ 167 h 269"/>
              <a:gd name="T4" fmla="*/ 25 w 525"/>
              <a:gd name="T5" fmla="*/ 190 h 269"/>
              <a:gd name="T6" fmla="*/ 47 w 525"/>
              <a:gd name="T7" fmla="*/ 210 h 269"/>
              <a:gd name="T8" fmla="*/ 77 w 525"/>
              <a:gd name="T9" fmla="*/ 227 h 269"/>
              <a:gd name="T10" fmla="*/ 111 w 525"/>
              <a:gd name="T11" fmla="*/ 243 h 269"/>
              <a:gd name="T12" fmla="*/ 151 w 525"/>
              <a:gd name="T13" fmla="*/ 255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2 w 525"/>
              <a:gd name="T25" fmla="*/ 243 h 269"/>
              <a:gd name="T26" fmla="*/ 447 w 525"/>
              <a:gd name="T27" fmla="*/ 227 h 269"/>
              <a:gd name="T28" fmla="*/ 477 w 525"/>
              <a:gd name="T29" fmla="*/ 210 h 269"/>
              <a:gd name="T30" fmla="*/ 500 w 525"/>
              <a:gd name="T31" fmla="*/ 190 h 269"/>
              <a:gd name="T32" fmla="*/ 515 w 525"/>
              <a:gd name="T33" fmla="*/ 167 h 269"/>
              <a:gd name="T34" fmla="*/ 522 w 525"/>
              <a:gd name="T35" fmla="*/ 144 h 269"/>
              <a:gd name="T36" fmla="*/ 522 w 525"/>
              <a:gd name="T37" fmla="*/ 121 h 269"/>
              <a:gd name="T38" fmla="*/ 515 w 525"/>
              <a:gd name="T39" fmla="*/ 98 h 269"/>
              <a:gd name="T40" fmla="*/ 500 w 525"/>
              <a:gd name="T41" fmla="*/ 77 h 269"/>
              <a:gd name="T42" fmla="*/ 477 w 525"/>
              <a:gd name="T43" fmla="*/ 55 h 269"/>
              <a:gd name="T44" fmla="*/ 447 w 525"/>
              <a:gd name="T45" fmla="*/ 38 h 269"/>
              <a:gd name="T46" fmla="*/ 412 w 525"/>
              <a:gd name="T47" fmla="*/ 22 h 269"/>
              <a:gd name="T48" fmla="*/ 372 w 525"/>
              <a:gd name="T49" fmla="*/ 12 h 269"/>
              <a:gd name="T50" fmla="*/ 329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4"/>
                </a:lnTo>
                <a:lnTo>
                  <a:pt x="4" y="157"/>
                </a:lnTo>
                <a:lnTo>
                  <a:pt x="8" y="167"/>
                </a:lnTo>
                <a:lnTo>
                  <a:pt x="16" y="179"/>
                </a:lnTo>
                <a:lnTo>
                  <a:pt x="25" y="190"/>
                </a:lnTo>
                <a:lnTo>
                  <a:pt x="34" y="200"/>
                </a:lnTo>
                <a:lnTo>
                  <a:pt x="47" y="210"/>
                </a:lnTo>
                <a:lnTo>
                  <a:pt x="61" y="219"/>
                </a:lnTo>
                <a:lnTo>
                  <a:pt x="77" y="227"/>
                </a:lnTo>
                <a:lnTo>
                  <a:pt x="93" y="236"/>
                </a:lnTo>
                <a:lnTo>
                  <a:pt x="111" y="243"/>
                </a:lnTo>
                <a:lnTo>
                  <a:pt x="131" y="249"/>
                </a:lnTo>
                <a:lnTo>
                  <a:pt x="151" y="255"/>
                </a:lnTo>
                <a:lnTo>
                  <a:pt x="172" y="259"/>
                </a:lnTo>
                <a:lnTo>
                  <a:pt x="194" y="263"/>
                </a:lnTo>
                <a:lnTo>
                  <a:pt x="216" y="265"/>
                </a:lnTo>
                <a:lnTo>
                  <a:pt x="239" y="268"/>
                </a:lnTo>
                <a:lnTo>
                  <a:pt x="262" y="268"/>
                </a:lnTo>
                <a:lnTo>
                  <a:pt x="284" y="268"/>
                </a:lnTo>
                <a:lnTo>
                  <a:pt x="307" y="265"/>
                </a:lnTo>
                <a:lnTo>
                  <a:pt x="330" y="263"/>
                </a:lnTo>
                <a:lnTo>
                  <a:pt x="352" y="259"/>
                </a:lnTo>
                <a:lnTo>
                  <a:pt x="372" y="255"/>
                </a:lnTo>
                <a:lnTo>
                  <a:pt x="393" y="249"/>
                </a:lnTo>
                <a:lnTo>
                  <a:pt x="412" y="243"/>
                </a:lnTo>
                <a:lnTo>
                  <a:pt x="430" y="236"/>
                </a:lnTo>
                <a:lnTo>
                  <a:pt x="447" y="227"/>
                </a:lnTo>
                <a:lnTo>
                  <a:pt x="463" y="219"/>
                </a:lnTo>
                <a:lnTo>
                  <a:pt x="477" y="210"/>
                </a:lnTo>
                <a:lnTo>
                  <a:pt x="489" y="200"/>
                </a:lnTo>
                <a:lnTo>
                  <a:pt x="500" y="190"/>
                </a:lnTo>
                <a:lnTo>
                  <a:pt x="508" y="179"/>
                </a:lnTo>
                <a:lnTo>
                  <a:pt x="515" y="167"/>
                </a:lnTo>
                <a:lnTo>
                  <a:pt x="520" y="157"/>
                </a:lnTo>
                <a:lnTo>
                  <a:pt x="522" y="144"/>
                </a:lnTo>
                <a:lnTo>
                  <a:pt x="524" y="133"/>
                </a:lnTo>
                <a:lnTo>
                  <a:pt x="522" y="121"/>
                </a:lnTo>
                <a:lnTo>
                  <a:pt x="520" y="110"/>
                </a:lnTo>
                <a:lnTo>
                  <a:pt x="515" y="98"/>
                </a:lnTo>
                <a:lnTo>
                  <a:pt x="508" y="87"/>
                </a:lnTo>
                <a:lnTo>
                  <a:pt x="500" y="77"/>
                </a:lnTo>
                <a:lnTo>
                  <a:pt x="489" y="65"/>
                </a:lnTo>
                <a:lnTo>
                  <a:pt x="477" y="55"/>
                </a:lnTo>
                <a:lnTo>
                  <a:pt x="463" y="47"/>
                </a:lnTo>
                <a:lnTo>
                  <a:pt x="447" y="38"/>
                </a:lnTo>
                <a:lnTo>
                  <a:pt x="430" y="31"/>
                </a:lnTo>
                <a:lnTo>
                  <a:pt x="412" y="22"/>
                </a:lnTo>
                <a:lnTo>
                  <a:pt x="393" y="17"/>
                </a:lnTo>
                <a:lnTo>
                  <a:pt x="372" y="12"/>
                </a:lnTo>
                <a:lnTo>
                  <a:pt x="352" y="7"/>
                </a:lnTo>
                <a:lnTo>
                  <a:pt x="329" y="4"/>
                </a:lnTo>
                <a:lnTo>
                  <a:pt x="307" y="1"/>
                </a:lnTo>
                <a:lnTo>
                  <a:pt x="284" y="0"/>
                </a:lnTo>
                <a:lnTo>
                  <a:pt x="262" y="0"/>
                </a:lnTo>
                <a:lnTo>
                  <a:pt x="239" y="0"/>
                </a:lnTo>
                <a:lnTo>
                  <a:pt x="216" y="1"/>
                </a:lnTo>
                <a:lnTo>
                  <a:pt x="194" y="4"/>
                </a:lnTo>
                <a:lnTo>
                  <a:pt x="172" y="8"/>
                </a:lnTo>
                <a:lnTo>
                  <a:pt x="151" y="12"/>
                </a:lnTo>
                <a:lnTo>
                  <a:pt x="131" y="17"/>
                </a:lnTo>
                <a:lnTo>
                  <a:pt x="111" y="24"/>
                </a:lnTo>
                <a:lnTo>
                  <a:pt x="93" y="31"/>
                </a:lnTo>
                <a:lnTo>
                  <a:pt x="77" y="38"/>
                </a:lnTo>
                <a:lnTo>
                  <a:pt x="61" y="47"/>
                </a:lnTo>
                <a:lnTo>
                  <a:pt x="47" y="57"/>
                </a:lnTo>
                <a:lnTo>
                  <a:pt x="34" y="67"/>
                </a:lnTo>
                <a:lnTo>
                  <a:pt x="25" y="77"/>
                </a:lnTo>
                <a:lnTo>
                  <a:pt x="16" y="87"/>
                </a:lnTo>
                <a:lnTo>
                  <a:pt x="8" y="98"/>
                </a:lnTo>
                <a:lnTo>
                  <a:pt x="4" y="110"/>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9"/>
          <p:cNvSpPr>
            <a:spLocks/>
          </p:cNvSpPr>
          <p:nvPr/>
        </p:nvSpPr>
        <p:spPr bwMode="auto">
          <a:xfrm>
            <a:off x="3879850" y="3862387"/>
            <a:ext cx="833438" cy="427038"/>
          </a:xfrm>
          <a:custGeom>
            <a:avLst/>
            <a:gdLst>
              <a:gd name="T0" fmla="*/ 1 w 525"/>
              <a:gd name="T1" fmla="*/ 146 h 269"/>
              <a:gd name="T2" fmla="*/ 8 w 525"/>
              <a:gd name="T3" fmla="*/ 169 h 269"/>
              <a:gd name="T4" fmla="*/ 25 w 525"/>
              <a:gd name="T5" fmla="*/ 190 h 269"/>
              <a:gd name="T6" fmla="*/ 47 w 525"/>
              <a:gd name="T7" fmla="*/ 210 h 269"/>
              <a:gd name="T8" fmla="*/ 77 w 525"/>
              <a:gd name="T9" fmla="*/ 229 h 269"/>
              <a:gd name="T10" fmla="*/ 111 w 525"/>
              <a:gd name="T11" fmla="*/ 243 h 269"/>
              <a:gd name="T12" fmla="*/ 151 w 525"/>
              <a:gd name="T13" fmla="*/ 256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3 w 525"/>
              <a:gd name="T25" fmla="*/ 243 h 269"/>
              <a:gd name="T26" fmla="*/ 447 w 525"/>
              <a:gd name="T27" fmla="*/ 227 h 269"/>
              <a:gd name="T28" fmla="*/ 477 w 525"/>
              <a:gd name="T29" fmla="*/ 210 h 269"/>
              <a:gd name="T30" fmla="*/ 500 w 525"/>
              <a:gd name="T31" fmla="*/ 190 h 269"/>
              <a:gd name="T32" fmla="*/ 515 w 525"/>
              <a:gd name="T33" fmla="*/ 169 h 269"/>
              <a:gd name="T34" fmla="*/ 524 w 525"/>
              <a:gd name="T35" fmla="*/ 146 h 269"/>
              <a:gd name="T36" fmla="*/ 524 w 525"/>
              <a:gd name="T37" fmla="*/ 121 h 269"/>
              <a:gd name="T38" fmla="*/ 515 w 525"/>
              <a:gd name="T39" fmla="*/ 98 h 269"/>
              <a:gd name="T40" fmla="*/ 500 w 525"/>
              <a:gd name="T41" fmla="*/ 77 h 269"/>
              <a:gd name="T42" fmla="*/ 477 w 525"/>
              <a:gd name="T43" fmla="*/ 57 h 269"/>
              <a:gd name="T44" fmla="*/ 447 w 525"/>
              <a:gd name="T45" fmla="*/ 38 h 269"/>
              <a:gd name="T46" fmla="*/ 413 w 525"/>
              <a:gd name="T47" fmla="*/ 24 h 269"/>
              <a:gd name="T48" fmla="*/ 372 w 525"/>
              <a:gd name="T49" fmla="*/ 12 h 269"/>
              <a:gd name="T50" fmla="*/ 330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6"/>
                </a:lnTo>
                <a:lnTo>
                  <a:pt x="4" y="157"/>
                </a:lnTo>
                <a:lnTo>
                  <a:pt x="8" y="169"/>
                </a:lnTo>
                <a:lnTo>
                  <a:pt x="16" y="180"/>
                </a:lnTo>
                <a:lnTo>
                  <a:pt x="25" y="190"/>
                </a:lnTo>
                <a:lnTo>
                  <a:pt x="35" y="200"/>
                </a:lnTo>
                <a:lnTo>
                  <a:pt x="47" y="210"/>
                </a:lnTo>
                <a:lnTo>
                  <a:pt x="60" y="220"/>
                </a:lnTo>
                <a:lnTo>
                  <a:pt x="77" y="229"/>
                </a:lnTo>
                <a:lnTo>
                  <a:pt x="93" y="236"/>
                </a:lnTo>
                <a:lnTo>
                  <a:pt x="111" y="243"/>
                </a:lnTo>
                <a:lnTo>
                  <a:pt x="131" y="250"/>
                </a:lnTo>
                <a:lnTo>
                  <a:pt x="151" y="256"/>
                </a:lnTo>
                <a:lnTo>
                  <a:pt x="172" y="260"/>
                </a:lnTo>
                <a:lnTo>
                  <a:pt x="194" y="263"/>
                </a:lnTo>
                <a:lnTo>
                  <a:pt x="216" y="266"/>
                </a:lnTo>
                <a:lnTo>
                  <a:pt x="239" y="268"/>
                </a:lnTo>
                <a:lnTo>
                  <a:pt x="263" y="268"/>
                </a:lnTo>
                <a:lnTo>
                  <a:pt x="284" y="268"/>
                </a:lnTo>
                <a:lnTo>
                  <a:pt x="307" y="265"/>
                </a:lnTo>
                <a:lnTo>
                  <a:pt x="330" y="263"/>
                </a:lnTo>
                <a:lnTo>
                  <a:pt x="352" y="260"/>
                </a:lnTo>
                <a:lnTo>
                  <a:pt x="372" y="255"/>
                </a:lnTo>
                <a:lnTo>
                  <a:pt x="393" y="250"/>
                </a:lnTo>
                <a:lnTo>
                  <a:pt x="413" y="243"/>
                </a:lnTo>
                <a:lnTo>
                  <a:pt x="430" y="236"/>
                </a:lnTo>
                <a:lnTo>
                  <a:pt x="447" y="227"/>
                </a:lnTo>
                <a:lnTo>
                  <a:pt x="463" y="219"/>
                </a:lnTo>
                <a:lnTo>
                  <a:pt x="477" y="210"/>
                </a:lnTo>
                <a:lnTo>
                  <a:pt x="489" y="200"/>
                </a:lnTo>
                <a:lnTo>
                  <a:pt x="500" y="190"/>
                </a:lnTo>
                <a:lnTo>
                  <a:pt x="508" y="180"/>
                </a:lnTo>
                <a:lnTo>
                  <a:pt x="515" y="169"/>
                </a:lnTo>
                <a:lnTo>
                  <a:pt x="520" y="157"/>
                </a:lnTo>
                <a:lnTo>
                  <a:pt x="524" y="146"/>
                </a:lnTo>
                <a:lnTo>
                  <a:pt x="524" y="134"/>
                </a:lnTo>
                <a:lnTo>
                  <a:pt x="524" y="121"/>
                </a:lnTo>
                <a:lnTo>
                  <a:pt x="520" y="110"/>
                </a:lnTo>
                <a:lnTo>
                  <a:pt x="515" y="98"/>
                </a:lnTo>
                <a:lnTo>
                  <a:pt x="508" y="87"/>
                </a:lnTo>
                <a:lnTo>
                  <a:pt x="500" y="77"/>
                </a:lnTo>
                <a:lnTo>
                  <a:pt x="489" y="67"/>
                </a:lnTo>
                <a:lnTo>
                  <a:pt x="477" y="57"/>
                </a:lnTo>
                <a:lnTo>
                  <a:pt x="463" y="47"/>
                </a:lnTo>
                <a:lnTo>
                  <a:pt x="447" y="38"/>
                </a:lnTo>
                <a:lnTo>
                  <a:pt x="430" y="31"/>
                </a:lnTo>
                <a:lnTo>
                  <a:pt x="413" y="24"/>
                </a:lnTo>
                <a:lnTo>
                  <a:pt x="393" y="18"/>
                </a:lnTo>
                <a:lnTo>
                  <a:pt x="372" y="12"/>
                </a:lnTo>
                <a:lnTo>
                  <a:pt x="352" y="8"/>
                </a:lnTo>
                <a:lnTo>
                  <a:pt x="330" y="4"/>
                </a:lnTo>
                <a:lnTo>
                  <a:pt x="307" y="1"/>
                </a:lnTo>
                <a:lnTo>
                  <a:pt x="284" y="0"/>
                </a:lnTo>
                <a:lnTo>
                  <a:pt x="262" y="0"/>
                </a:lnTo>
                <a:lnTo>
                  <a:pt x="239" y="0"/>
                </a:lnTo>
                <a:lnTo>
                  <a:pt x="216" y="1"/>
                </a:lnTo>
                <a:lnTo>
                  <a:pt x="194" y="4"/>
                </a:lnTo>
                <a:lnTo>
                  <a:pt x="172" y="8"/>
                </a:lnTo>
                <a:lnTo>
                  <a:pt x="151" y="12"/>
                </a:lnTo>
                <a:lnTo>
                  <a:pt x="130" y="18"/>
                </a:lnTo>
                <a:lnTo>
                  <a:pt x="111" y="24"/>
                </a:lnTo>
                <a:lnTo>
                  <a:pt x="93" y="31"/>
                </a:lnTo>
                <a:lnTo>
                  <a:pt x="77" y="38"/>
                </a:lnTo>
                <a:lnTo>
                  <a:pt x="60" y="47"/>
                </a:lnTo>
                <a:lnTo>
                  <a:pt x="47" y="57"/>
                </a:lnTo>
                <a:lnTo>
                  <a:pt x="34" y="67"/>
                </a:lnTo>
                <a:lnTo>
                  <a:pt x="25" y="77"/>
                </a:lnTo>
                <a:lnTo>
                  <a:pt x="16" y="87"/>
                </a:lnTo>
                <a:lnTo>
                  <a:pt x="8" y="98"/>
                </a:lnTo>
                <a:lnTo>
                  <a:pt x="4" y="111"/>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0"/>
          <p:cNvSpPr>
            <a:spLocks/>
          </p:cNvSpPr>
          <p:nvPr/>
        </p:nvSpPr>
        <p:spPr bwMode="auto">
          <a:xfrm>
            <a:off x="1462088" y="4413250"/>
            <a:ext cx="835025" cy="428625"/>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1"/>
          <p:cNvSpPr>
            <a:spLocks/>
          </p:cNvSpPr>
          <p:nvPr/>
        </p:nvSpPr>
        <p:spPr bwMode="auto">
          <a:xfrm>
            <a:off x="2995613" y="4413250"/>
            <a:ext cx="833437" cy="428625"/>
          </a:xfrm>
          <a:custGeom>
            <a:avLst/>
            <a:gdLst>
              <a:gd name="T0" fmla="*/ 1 w 525"/>
              <a:gd name="T1" fmla="*/ 145 h 270"/>
              <a:gd name="T2" fmla="*/ 8 w 525"/>
              <a:gd name="T3" fmla="*/ 168 h 270"/>
              <a:gd name="T4" fmla="*/ 23 w 525"/>
              <a:gd name="T5" fmla="*/ 190 h 270"/>
              <a:gd name="T6" fmla="*/ 46 w 525"/>
              <a:gd name="T7" fmla="*/ 211 h 270"/>
              <a:gd name="T8" fmla="*/ 76 w 525"/>
              <a:gd name="T9" fmla="*/ 228 h 270"/>
              <a:gd name="T10" fmla="*/ 111 w 525"/>
              <a:gd name="T11" fmla="*/ 244 h 270"/>
              <a:gd name="T12" fmla="*/ 151 w 525"/>
              <a:gd name="T13" fmla="*/ 254 h 270"/>
              <a:gd name="T14" fmla="*/ 194 w 525"/>
              <a:gd name="T15" fmla="*/ 263 h 270"/>
              <a:gd name="T16" fmla="*/ 239 w 525"/>
              <a:gd name="T17" fmla="*/ 267 h 270"/>
              <a:gd name="T18" fmla="*/ 284 w 525"/>
              <a:gd name="T19" fmla="*/ 267 h 270"/>
              <a:gd name="T20" fmla="*/ 329 w 525"/>
              <a:gd name="T21" fmla="*/ 263 h 270"/>
              <a:gd name="T22" fmla="*/ 372 w 525"/>
              <a:gd name="T23" fmla="*/ 254 h 270"/>
              <a:gd name="T24" fmla="*/ 412 w 525"/>
              <a:gd name="T25" fmla="*/ 243 h 270"/>
              <a:gd name="T26" fmla="*/ 446 w 525"/>
              <a:gd name="T27" fmla="*/ 228 h 270"/>
              <a:gd name="T28" fmla="*/ 476 w 525"/>
              <a:gd name="T29" fmla="*/ 210 h 270"/>
              <a:gd name="T30" fmla="*/ 498 w 525"/>
              <a:gd name="T31" fmla="*/ 190 h 270"/>
              <a:gd name="T32" fmla="*/ 515 w 525"/>
              <a:gd name="T33" fmla="*/ 168 h 270"/>
              <a:gd name="T34" fmla="*/ 522 w 525"/>
              <a:gd name="T35" fmla="*/ 145 h 270"/>
              <a:gd name="T36" fmla="*/ 522 w 525"/>
              <a:gd name="T37" fmla="*/ 123 h 270"/>
              <a:gd name="T38" fmla="*/ 515 w 525"/>
              <a:gd name="T39" fmla="*/ 100 h 270"/>
              <a:gd name="T40" fmla="*/ 498 w 525"/>
              <a:gd name="T41" fmla="*/ 77 h 270"/>
              <a:gd name="T42" fmla="*/ 476 w 525"/>
              <a:gd name="T43" fmla="*/ 57 h 270"/>
              <a:gd name="T44" fmla="*/ 446 w 525"/>
              <a:gd name="T45" fmla="*/ 40 h 270"/>
              <a:gd name="T46" fmla="*/ 412 w 525"/>
              <a:gd name="T47" fmla="*/ 24 h 270"/>
              <a:gd name="T48" fmla="*/ 372 w 525"/>
              <a:gd name="T49" fmla="*/ 12 h 270"/>
              <a:gd name="T50" fmla="*/ 329 w 525"/>
              <a:gd name="T51" fmla="*/ 4 h 270"/>
              <a:gd name="T52" fmla="*/ 284 w 525"/>
              <a:gd name="T53" fmla="*/ 1 h 270"/>
              <a:gd name="T54" fmla="*/ 239 w 525"/>
              <a:gd name="T55" fmla="*/ 1 h 270"/>
              <a:gd name="T56" fmla="*/ 193 w 525"/>
              <a:gd name="T57" fmla="*/ 4 h 270"/>
              <a:gd name="T58" fmla="*/ 151 w 525"/>
              <a:gd name="T59" fmla="*/ 12 h 270"/>
              <a:gd name="T60" fmla="*/ 111 w 525"/>
              <a:gd name="T61" fmla="*/ 24 h 270"/>
              <a:gd name="T62" fmla="*/ 76 w 525"/>
              <a:gd name="T63" fmla="*/ 40 h 270"/>
              <a:gd name="T64" fmla="*/ 46 w 525"/>
              <a:gd name="T65" fmla="*/ 57 h 270"/>
              <a:gd name="T66" fmla="*/ 23 w 525"/>
              <a:gd name="T67" fmla="*/ 77 h 270"/>
              <a:gd name="T68" fmla="*/ 8 w 525"/>
              <a:gd name="T69" fmla="*/ 100 h 270"/>
              <a:gd name="T70" fmla="*/ 1 w 525"/>
              <a:gd name="T71" fmla="*/ 12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70">
                <a:moveTo>
                  <a:pt x="0" y="134"/>
                </a:moveTo>
                <a:lnTo>
                  <a:pt x="1" y="145"/>
                </a:lnTo>
                <a:lnTo>
                  <a:pt x="3" y="157"/>
                </a:lnTo>
                <a:lnTo>
                  <a:pt x="8" y="168"/>
                </a:lnTo>
                <a:lnTo>
                  <a:pt x="15" y="180"/>
                </a:lnTo>
                <a:lnTo>
                  <a:pt x="23" y="190"/>
                </a:lnTo>
                <a:lnTo>
                  <a:pt x="34" y="201"/>
                </a:lnTo>
                <a:lnTo>
                  <a:pt x="46" y="211"/>
                </a:lnTo>
                <a:lnTo>
                  <a:pt x="60" y="220"/>
                </a:lnTo>
                <a:lnTo>
                  <a:pt x="76" y="228"/>
                </a:lnTo>
                <a:lnTo>
                  <a:pt x="93" y="236"/>
                </a:lnTo>
                <a:lnTo>
                  <a:pt x="111" y="244"/>
                </a:lnTo>
                <a:lnTo>
                  <a:pt x="130" y="250"/>
                </a:lnTo>
                <a:lnTo>
                  <a:pt x="151" y="254"/>
                </a:lnTo>
                <a:lnTo>
                  <a:pt x="171" y="260"/>
                </a:lnTo>
                <a:lnTo>
                  <a:pt x="194" y="263"/>
                </a:lnTo>
                <a:lnTo>
                  <a:pt x="216" y="266"/>
                </a:lnTo>
                <a:lnTo>
                  <a:pt x="239" y="267"/>
                </a:lnTo>
                <a:lnTo>
                  <a:pt x="262" y="269"/>
                </a:lnTo>
                <a:lnTo>
                  <a:pt x="284" y="267"/>
                </a:lnTo>
                <a:lnTo>
                  <a:pt x="307" y="266"/>
                </a:lnTo>
                <a:lnTo>
                  <a:pt x="329" y="263"/>
                </a:lnTo>
                <a:lnTo>
                  <a:pt x="351" y="260"/>
                </a:lnTo>
                <a:lnTo>
                  <a:pt x="372" y="254"/>
                </a:lnTo>
                <a:lnTo>
                  <a:pt x="392" y="250"/>
                </a:lnTo>
                <a:lnTo>
                  <a:pt x="412" y="243"/>
                </a:lnTo>
                <a:lnTo>
                  <a:pt x="430" y="236"/>
                </a:lnTo>
                <a:lnTo>
                  <a:pt x="446" y="228"/>
                </a:lnTo>
                <a:lnTo>
                  <a:pt x="462" y="220"/>
                </a:lnTo>
                <a:lnTo>
                  <a:pt x="476" y="210"/>
                </a:lnTo>
                <a:lnTo>
                  <a:pt x="489" y="201"/>
                </a:lnTo>
                <a:lnTo>
                  <a:pt x="498" y="190"/>
                </a:lnTo>
                <a:lnTo>
                  <a:pt x="507" y="180"/>
                </a:lnTo>
                <a:lnTo>
                  <a:pt x="515" y="168"/>
                </a:lnTo>
                <a:lnTo>
                  <a:pt x="519" y="157"/>
                </a:lnTo>
                <a:lnTo>
                  <a:pt x="522" y="145"/>
                </a:lnTo>
                <a:lnTo>
                  <a:pt x="524" y="134"/>
                </a:lnTo>
                <a:lnTo>
                  <a:pt x="522" y="123"/>
                </a:lnTo>
                <a:lnTo>
                  <a:pt x="519" y="110"/>
                </a:lnTo>
                <a:lnTo>
                  <a:pt x="515" y="100"/>
                </a:lnTo>
                <a:lnTo>
                  <a:pt x="507" y="88"/>
                </a:lnTo>
                <a:lnTo>
                  <a:pt x="498" y="77"/>
                </a:lnTo>
                <a:lnTo>
                  <a:pt x="489" y="67"/>
                </a:lnTo>
                <a:lnTo>
                  <a:pt x="476" y="57"/>
                </a:lnTo>
                <a:lnTo>
                  <a:pt x="462" y="48"/>
                </a:lnTo>
                <a:lnTo>
                  <a:pt x="446" y="40"/>
                </a:lnTo>
                <a:lnTo>
                  <a:pt x="430" y="31"/>
                </a:lnTo>
                <a:lnTo>
                  <a:pt x="412" y="24"/>
                </a:lnTo>
                <a:lnTo>
                  <a:pt x="392" y="18"/>
                </a:lnTo>
                <a:lnTo>
                  <a:pt x="372" y="12"/>
                </a:lnTo>
                <a:lnTo>
                  <a:pt x="351" y="8"/>
                </a:lnTo>
                <a:lnTo>
                  <a:pt x="329" y="4"/>
                </a:lnTo>
                <a:lnTo>
                  <a:pt x="307" y="2"/>
                </a:lnTo>
                <a:lnTo>
                  <a:pt x="284" y="1"/>
                </a:lnTo>
                <a:lnTo>
                  <a:pt x="262" y="0"/>
                </a:lnTo>
                <a:lnTo>
                  <a:pt x="239" y="1"/>
                </a:lnTo>
                <a:lnTo>
                  <a:pt x="216" y="2"/>
                </a:lnTo>
                <a:lnTo>
                  <a:pt x="193" y="4"/>
                </a:lnTo>
                <a:lnTo>
                  <a:pt x="171" y="8"/>
                </a:lnTo>
                <a:lnTo>
                  <a:pt x="151" y="12"/>
                </a:lnTo>
                <a:lnTo>
                  <a:pt x="130" y="18"/>
                </a:lnTo>
                <a:lnTo>
                  <a:pt x="111" y="24"/>
                </a:lnTo>
                <a:lnTo>
                  <a:pt x="93" y="31"/>
                </a:lnTo>
                <a:lnTo>
                  <a:pt x="76" y="40"/>
                </a:lnTo>
                <a:lnTo>
                  <a:pt x="60" y="48"/>
                </a:lnTo>
                <a:lnTo>
                  <a:pt x="46" y="57"/>
                </a:lnTo>
                <a:lnTo>
                  <a:pt x="34" y="67"/>
                </a:lnTo>
                <a:lnTo>
                  <a:pt x="23" y="77"/>
                </a:lnTo>
                <a:lnTo>
                  <a:pt x="15" y="88"/>
                </a:lnTo>
                <a:lnTo>
                  <a:pt x="8" y="100"/>
                </a:lnTo>
                <a:lnTo>
                  <a:pt x="3" y="110"/>
                </a:lnTo>
                <a:lnTo>
                  <a:pt x="1" y="123"/>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auto">
          <a:xfrm>
            <a:off x="3836988" y="4937125"/>
            <a:ext cx="1250950" cy="701675"/>
          </a:xfrm>
          <a:custGeom>
            <a:avLst/>
            <a:gdLst>
              <a:gd name="T0" fmla="*/ 0 w 788"/>
              <a:gd name="T1" fmla="*/ 221 h 442"/>
              <a:gd name="T2" fmla="*/ 388 w 788"/>
              <a:gd name="T3" fmla="*/ 0 h 442"/>
              <a:gd name="T4" fmla="*/ 787 w 788"/>
              <a:gd name="T5" fmla="*/ 229 h 442"/>
              <a:gd name="T6" fmla="*/ 388 w 788"/>
              <a:gd name="T7" fmla="*/ 441 h 442"/>
              <a:gd name="T8" fmla="*/ 0 w 788"/>
              <a:gd name="T9" fmla="*/ 221 h 442"/>
            </a:gdLst>
            <a:ahLst/>
            <a:cxnLst>
              <a:cxn ang="0">
                <a:pos x="T0" y="T1"/>
              </a:cxn>
              <a:cxn ang="0">
                <a:pos x="T2" y="T3"/>
              </a:cxn>
              <a:cxn ang="0">
                <a:pos x="T4" y="T5"/>
              </a:cxn>
              <a:cxn ang="0">
                <a:pos x="T6" y="T7"/>
              </a:cxn>
              <a:cxn ang="0">
                <a:pos x="T8" y="T9"/>
              </a:cxn>
            </a:cxnLst>
            <a:rect l="0" t="0" r="r" b="b"/>
            <a:pathLst>
              <a:path w="788" h="442">
                <a:moveTo>
                  <a:pt x="0" y="221"/>
                </a:moveTo>
                <a:lnTo>
                  <a:pt x="388" y="0"/>
                </a:lnTo>
                <a:lnTo>
                  <a:pt x="787" y="229"/>
                </a:lnTo>
                <a:lnTo>
                  <a:pt x="388" y="441"/>
                </a:lnTo>
                <a:lnTo>
                  <a:pt x="0" y="2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auto">
          <a:xfrm>
            <a:off x="5546725" y="5111750"/>
            <a:ext cx="1350963" cy="441325"/>
          </a:xfrm>
          <a:custGeom>
            <a:avLst/>
            <a:gdLst>
              <a:gd name="T0" fmla="*/ 850 w 851"/>
              <a:gd name="T1" fmla="*/ 277 h 278"/>
              <a:gd name="T2" fmla="*/ 850 w 851"/>
              <a:gd name="T3" fmla="*/ 0 h 278"/>
              <a:gd name="T4" fmla="*/ 0 w 851"/>
              <a:gd name="T5" fmla="*/ 0 h 278"/>
              <a:gd name="T6" fmla="*/ 0 w 851"/>
              <a:gd name="T7" fmla="*/ 277 h 278"/>
              <a:gd name="T8" fmla="*/ 850 w 851"/>
              <a:gd name="T9" fmla="*/ 277 h 278"/>
            </a:gdLst>
            <a:ahLst/>
            <a:cxnLst>
              <a:cxn ang="0">
                <a:pos x="T0" y="T1"/>
              </a:cxn>
              <a:cxn ang="0">
                <a:pos x="T2" y="T3"/>
              </a:cxn>
              <a:cxn ang="0">
                <a:pos x="T4" y="T5"/>
              </a:cxn>
              <a:cxn ang="0">
                <a:pos x="T6" y="T7"/>
              </a:cxn>
              <a:cxn ang="0">
                <a:pos x="T8" y="T9"/>
              </a:cxn>
            </a:cxnLst>
            <a:rect l="0" t="0" r="r" b="b"/>
            <a:pathLst>
              <a:path w="851" h="278">
                <a:moveTo>
                  <a:pt x="850" y="277"/>
                </a:moveTo>
                <a:lnTo>
                  <a:pt x="850" y="0"/>
                </a:lnTo>
                <a:lnTo>
                  <a:pt x="0" y="0"/>
                </a:lnTo>
                <a:lnTo>
                  <a:pt x="0" y="277"/>
                </a:lnTo>
                <a:lnTo>
                  <a:pt x="850" y="2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auto">
          <a:xfrm>
            <a:off x="2108200" y="5100637"/>
            <a:ext cx="1154113" cy="439738"/>
          </a:xfrm>
          <a:custGeom>
            <a:avLst/>
            <a:gdLst>
              <a:gd name="T0" fmla="*/ 726 w 727"/>
              <a:gd name="T1" fmla="*/ 276 h 277"/>
              <a:gd name="T2" fmla="*/ 726 w 727"/>
              <a:gd name="T3" fmla="*/ 0 h 277"/>
              <a:gd name="T4" fmla="*/ 0 w 727"/>
              <a:gd name="T5" fmla="*/ 0 h 277"/>
              <a:gd name="T6" fmla="*/ 0 w 727"/>
              <a:gd name="T7" fmla="*/ 276 h 277"/>
              <a:gd name="T8" fmla="*/ 726 w 727"/>
              <a:gd name="T9" fmla="*/ 276 h 277"/>
            </a:gdLst>
            <a:ahLst/>
            <a:cxnLst>
              <a:cxn ang="0">
                <a:pos x="T0" y="T1"/>
              </a:cxn>
              <a:cxn ang="0">
                <a:pos x="T2" y="T3"/>
              </a:cxn>
              <a:cxn ang="0">
                <a:pos x="T4" y="T5"/>
              </a:cxn>
              <a:cxn ang="0">
                <a:pos x="T6" y="T7"/>
              </a:cxn>
              <a:cxn ang="0">
                <a:pos x="T8" y="T9"/>
              </a:cxn>
            </a:cxnLst>
            <a:rect l="0" t="0" r="r" b="b"/>
            <a:pathLst>
              <a:path w="727" h="277">
                <a:moveTo>
                  <a:pt x="726" y="276"/>
                </a:moveTo>
                <a:lnTo>
                  <a:pt x="726" y="0"/>
                </a:lnTo>
                <a:lnTo>
                  <a:pt x="0" y="0"/>
                </a:lnTo>
                <a:lnTo>
                  <a:pt x="0" y="276"/>
                </a:lnTo>
                <a:lnTo>
                  <a:pt x="726" y="27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auto">
          <a:xfrm>
            <a:off x="5546725" y="4113212"/>
            <a:ext cx="835025" cy="427038"/>
          </a:xfrm>
          <a:custGeom>
            <a:avLst/>
            <a:gdLst>
              <a:gd name="T0" fmla="*/ 523 w 526"/>
              <a:gd name="T1" fmla="*/ 121 h 269"/>
              <a:gd name="T2" fmla="*/ 516 w 526"/>
              <a:gd name="T3" fmla="*/ 98 h 269"/>
              <a:gd name="T4" fmla="*/ 501 w 526"/>
              <a:gd name="T5" fmla="*/ 77 h 269"/>
              <a:gd name="T6" fmla="*/ 478 w 526"/>
              <a:gd name="T7" fmla="*/ 57 h 269"/>
              <a:gd name="T8" fmla="*/ 448 w 526"/>
              <a:gd name="T9" fmla="*/ 38 h 269"/>
              <a:gd name="T10" fmla="*/ 412 w 526"/>
              <a:gd name="T11" fmla="*/ 24 h 269"/>
              <a:gd name="T12" fmla="*/ 373 w 526"/>
              <a:gd name="T13" fmla="*/ 12 h 269"/>
              <a:gd name="T14" fmla="*/ 330 w 526"/>
              <a:gd name="T15" fmla="*/ 4 h 269"/>
              <a:gd name="T16" fmla="*/ 285 w 526"/>
              <a:gd name="T17" fmla="*/ 0 h 269"/>
              <a:gd name="T18" fmla="*/ 239 w 526"/>
              <a:gd name="T19" fmla="*/ 0 h 269"/>
              <a:gd name="T20" fmla="*/ 194 w 526"/>
              <a:gd name="T21" fmla="*/ 4 h 269"/>
              <a:gd name="T22" fmla="*/ 151 w 526"/>
              <a:gd name="T23" fmla="*/ 12 h 269"/>
              <a:gd name="T24" fmla="*/ 112 w 526"/>
              <a:gd name="T25" fmla="*/ 24 h 269"/>
              <a:gd name="T26" fmla="*/ 76 w 526"/>
              <a:gd name="T27" fmla="*/ 38 h 269"/>
              <a:gd name="T28" fmla="*/ 46 w 526"/>
              <a:gd name="T29" fmla="*/ 57 h 269"/>
              <a:gd name="T30" fmla="*/ 23 w 526"/>
              <a:gd name="T31" fmla="*/ 77 h 269"/>
              <a:gd name="T32" fmla="*/ 8 w 526"/>
              <a:gd name="T33" fmla="*/ 98 h 269"/>
              <a:gd name="T34" fmla="*/ 1 w 526"/>
              <a:gd name="T35" fmla="*/ 121 h 269"/>
              <a:gd name="T36" fmla="*/ 1 w 526"/>
              <a:gd name="T37" fmla="*/ 146 h 269"/>
              <a:gd name="T38" fmla="*/ 8 w 526"/>
              <a:gd name="T39" fmla="*/ 169 h 269"/>
              <a:gd name="T40" fmla="*/ 23 w 526"/>
              <a:gd name="T41" fmla="*/ 190 h 269"/>
              <a:gd name="T42" fmla="*/ 46 w 526"/>
              <a:gd name="T43" fmla="*/ 210 h 269"/>
              <a:gd name="T44" fmla="*/ 76 w 526"/>
              <a:gd name="T45" fmla="*/ 229 h 269"/>
              <a:gd name="T46" fmla="*/ 112 w 526"/>
              <a:gd name="T47" fmla="*/ 243 h 269"/>
              <a:gd name="T48" fmla="*/ 151 w 526"/>
              <a:gd name="T49" fmla="*/ 256 h 269"/>
              <a:gd name="T50" fmla="*/ 194 w 526"/>
              <a:gd name="T51" fmla="*/ 263 h 269"/>
              <a:gd name="T52" fmla="*/ 239 w 526"/>
              <a:gd name="T53" fmla="*/ 268 h 269"/>
              <a:gd name="T54" fmla="*/ 285 w 526"/>
              <a:gd name="T55" fmla="*/ 268 h 269"/>
              <a:gd name="T56" fmla="*/ 330 w 526"/>
              <a:gd name="T57" fmla="*/ 263 h 269"/>
              <a:gd name="T58" fmla="*/ 373 w 526"/>
              <a:gd name="T59" fmla="*/ 256 h 269"/>
              <a:gd name="T60" fmla="*/ 412 w 526"/>
              <a:gd name="T61" fmla="*/ 243 h 269"/>
              <a:gd name="T62" fmla="*/ 448 w 526"/>
              <a:gd name="T63" fmla="*/ 229 h 269"/>
              <a:gd name="T64" fmla="*/ 478 w 526"/>
              <a:gd name="T65" fmla="*/ 210 h 269"/>
              <a:gd name="T66" fmla="*/ 501 w 526"/>
              <a:gd name="T67" fmla="*/ 190 h 269"/>
              <a:gd name="T68" fmla="*/ 516 w 526"/>
              <a:gd name="T69" fmla="*/ 169 h 269"/>
              <a:gd name="T70" fmla="*/ 523 w 526"/>
              <a:gd name="T71" fmla="*/ 14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69">
                <a:moveTo>
                  <a:pt x="525" y="134"/>
                </a:moveTo>
                <a:lnTo>
                  <a:pt x="523" y="121"/>
                </a:lnTo>
                <a:lnTo>
                  <a:pt x="521" y="110"/>
                </a:lnTo>
                <a:lnTo>
                  <a:pt x="516" y="98"/>
                </a:lnTo>
                <a:lnTo>
                  <a:pt x="509" y="88"/>
                </a:lnTo>
                <a:lnTo>
                  <a:pt x="501" y="77"/>
                </a:lnTo>
                <a:lnTo>
                  <a:pt x="490" y="67"/>
                </a:lnTo>
                <a:lnTo>
                  <a:pt x="478" y="57"/>
                </a:lnTo>
                <a:lnTo>
                  <a:pt x="464" y="47"/>
                </a:lnTo>
                <a:lnTo>
                  <a:pt x="448" y="38"/>
                </a:lnTo>
                <a:lnTo>
                  <a:pt x="431" y="31"/>
                </a:lnTo>
                <a:lnTo>
                  <a:pt x="412" y="24"/>
                </a:lnTo>
                <a:lnTo>
                  <a:pt x="393" y="18"/>
                </a:lnTo>
                <a:lnTo>
                  <a:pt x="373" y="12"/>
                </a:lnTo>
                <a:lnTo>
                  <a:pt x="351" y="8"/>
                </a:lnTo>
                <a:lnTo>
                  <a:pt x="330" y="4"/>
                </a:lnTo>
                <a:lnTo>
                  <a:pt x="308" y="1"/>
                </a:lnTo>
                <a:lnTo>
                  <a:pt x="285" y="0"/>
                </a:lnTo>
                <a:lnTo>
                  <a:pt x="262" y="0"/>
                </a:lnTo>
                <a:lnTo>
                  <a:pt x="239" y="0"/>
                </a:lnTo>
                <a:lnTo>
                  <a:pt x="216" y="1"/>
                </a:lnTo>
                <a:lnTo>
                  <a:pt x="194" y="4"/>
                </a:lnTo>
                <a:lnTo>
                  <a:pt x="173" y="8"/>
                </a:lnTo>
                <a:lnTo>
                  <a:pt x="151" y="12"/>
                </a:lnTo>
                <a:lnTo>
                  <a:pt x="130" y="18"/>
                </a:lnTo>
                <a:lnTo>
                  <a:pt x="112" y="24"/>
                </a:lnTo>
                <a:lnTo>
                  <a:pt x="93" y="31"/>
                </a:lnTo>
                <a:lnTo>
                  <a:pt x="76" y="38"/>
                </a:lnTo>
                <a:lnTo>
                  <a:pt x="60" y="47"/>
                </a:lnTo>
                <a:lnTo>
                  <a:pt x="46" y="57"/>
                </a:lnTo>
                <a:lnTo>
                  <a:pt x="34" y="67"/>
                </a:lnTo>
                <a:lnTo>
                  <a:pt x="23" y="77"/>
                </a:lnTo>
                <a:lnTo>
                  <a:pt x="15" y="88"/>
                </a:lnTo>
                <a:lnTo>
                  <a:pt x="8" y="98"/>
                </a:lnTo>
                <a:lnTo>
                  <a:pt x="3" y="110"/>
                </a:lnTo>
                <a:lnTo>
                  <a:pt x="1" y="121"/>
                </a:lnTo>
                <a:lnTo>
                  <a:pt x="0" y="134"/>
                </a:lnTo>
                <a:lnTo>
                  <a:pt x="1" y="146"/>
                </a:lnTo>
                <a:lnTo>
                  <a:pt x="3" y="157"/>
                </a:lnTo>
                <a:lnTo>
                  <a:pt x="8" y="169"/>
                </a:lnTo>
                <a:lnTo>
                  <a:pt x="15" y="180"/>
                </a:lnTo>
                <a:lnTo>
                  <a:pt x="23" y="190"/>
                </a:lnTo>
                <a:lnTo>
                  <a:pt x="34" y="200"/>
                </a:lnTo>
                <a:lnTo>
                  <a:pt x="46" y="210"/>
                </a:lnTo>
                <a:lnTo>
                  <a:pt x="60" y="220"/>
                </a:lnTo>
                <a:lnTo>
                  <a:pt x="76" y="229"/>
                </a:lnTo>
                <a:lnTo>
                  <a:pt x="93" y="236"/>
                </a:lnTo>
                <a:lnTo>
                  <a:pt x="112" y="243"/>
                </a:lnTo>
                <a:lnTo>
                  <a:pt x="130" y="250"/>
                </a:lnTo>
                <a:lnTo>
                  <a:pt x="151" y="256"/>
                </a:lnTo>
                <a:lnTo>
                  <a:pt x="173" y="260"/>
                </a:lnTo>
                <a:lnTo>
                  <a:pt x="194" y="263"/>
                </a:lnTo>
                <a:lnTo>
                  <a:pt x="216" y="266"/>
                </a:lnTo>
                <a:lnTo>
                  <a:pt x="239" y="268"/>
                </a:lnTo>
                <a:lnTo>
                  <a:pt x="262" y="268"/>
                </a:lnTo>
                <a:lnTo>
                  <a:pt x="285" y="268"/>
                </a:lnTo>
                <a:lnTo>
                  <a:pt x="308" y="266"/>
                </a:lnTo>
                <a:lnTo>
                  <a:pt x="330" y="263"/>
                </a:lnTo>
                <a:lnTo>
                  <a:pt x="351" y="260"/>
                </a:lnTo>
                <a:lnTo>
                  <a:pt x="373" y="256"/>
                </a:lnTo>
                <a:lnTo>
                  <a:pt x="393" y="250"/>
                </a:lnTo>
                <a:lnTo>
                  <a:pt x="412" y="243"/>
                </a:lnTo>
                <a:lnTo>
                  <a:pt x="431" y="236"/>
                </a:lnTo>
                <a:lnTo>
                  <a:pt x="448" y="229"/>
                </a:lnTo>
                <a:lnTo>
                  <a:pt x="464" y="220"/>
                </a:lnTo>
                <a:lnTo>
                  <a:pt x="478" y="210"/>
                </a:lnTo>
                <a:lnTo>
                  <a:pt x="490" y="200"/>
                </a:lnTo>
                <a:lnTo>
                  <a:pt x="501" y="190"/>
                </a:lnTo>
                <a:lnTo>
                  <a:pt x="509" y="180"/>
                </a:lnTo>
                <a:lnTo>
                  <a:pt x="516" y="169"/>
                </a:lnTo>
                <a:lnTo>
                  <a:pt x="521" y="157"/>
                </a:lnTo>
                <a:lnTo>
                  <a:pt x="523" y="146"/>
                </a:lnTo>
                <a:lnTo>
                  <a:pt x="525"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6"/>
          <p:cNvSpPr>
            <a:spLocks noChangeArrowheads="1"/>
          </p:cNvSpPr>
          <p:nvPr/>
        </p:nvSpPr>
        <p:spPr bwMode="auto">
          <a:xfrm>
            <a:off x="3121025" y="4479925"/>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17" name="Rectangle 17"/>
          <p:cNvSpPr>
            <a:spLocks noChangeArrowheads="1"/>
          </p:cNvSpPr>
          <p:nvPr/>
        </p:nvSpPr>
        <p:spPr bwMode="auto">
          <a:xfrm>
            <a:off x="5581650" y="4152900"/>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18" name="Rectangle 18"/>
          <p:cNvSpPr>
            <a:spLocks noChangeArrowheads="1"/>
          </p:cNvSpPr>
          <p:nvPr/>
        </p:nvSpPr>
        <p:spPr bwMode="auto">
          <a:xfrm>
            <a:off x="6299200" y="4476750"/>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9" name="Rectangle 19"/>
          <p:cNvSpPr>
            <a:spLocks noChangeArrowheads="1"/>
          </p:cNvSpPr>
          <p:nvPr/>
        </p:nvSpPr>
        <p:spPr bwMode="auto">
          <a:xfrm>
            <a:off x="4902200" y="4479925"/>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dirty="0">
                <a:solidFill>
                  <a:srgbClr val="000000"/>
                </a:solidFill>
                <a:latin typeface="Arial" pitchFamily="34" charset="0"/>
              </a:rPr>
              <a:t>did</a:t>
            </a:r>
          </a:p>
        </p:txBody>
      </p:sp>
      <p:sp>
        <p:nvSpPr>
          <p:cNvPr id="20" name="Rectangle 20"/>
          <p:cNvSpPr>
            <a:spLocks noChangeArrowheads="1"/>
          </p:cNvSpPr>
          <p:nvPr/>
        </p:nvSpPr>
        <p:spPr bwMode="auto">
          <a:xfrm>
            <a:off x="3954463" y="3929062"/>
            <a:ext cx="7000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21" name="Rectangle 21"/>
          <p:cNvSpPr>
            <a:spLocks noChangeArrowheads="1"/>
          </p:cNvSpPr>
          <p:nvPr/>
        </p:nvSpPr>
        <p:spPr bwMode="auto">
          <a:xfrm>
            <a:off x="2276475" y="4141787"/>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22" name="Rectangle 22"/>
          <p:cNvSpPr>
            <a:spLocks noChangeArrowheads="1"/>
          </p:cNvSpPr>
          <p:nvPr/>
        </p:nvSpPr>
        <p:spPr bwMode="auto">
          <a:xfrm>
            <a:off x="3881438" y="5143500"/>
            <a:ext cx="1095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Works_In</a:t>
            </a:r>
          </a:p>
        </p:txBody>
      </p:sp>
      <p:sp>
        <p:nvSpPr>
          <p:cNvPr id="23" name="Rectangle 23"/>
          <p:cNvSpPr>
            <a:spLocks noChangeArrowheads="1"/>
          </p:cNvSpPr>
          <p:nvPr/>
        </p:nvSpPr>
        <p:spPr bwMode="auto">
          <a:xfrm>
            <a:off x="5486400" y="5165725"/>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24" name="Rectangle 24"/>
          <p:cNvSpPr>
            <a:spLocks noChangeArrowheads="1"/>
          </p:cNvSpPr>
          <p:nvPr/>
        </p:nvSpPr>
        <p:spPr bwMode="auto">
          <a:xfrm>
            <a:off x="2046288" y="5165725"/>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25" name="Rectangle 25"/>
          <p:cNvSpPr>
            <a:spLocks noChangeArrowheads="1"/>
          </p:cNvSpPr>
          <p:nvPr/>
        </p:nvSpPr>
        <p:spPr bwMode="auto">
          <a:xfrm>
            <a:off x="1547813" y="4467225"/>
            <a:ext cx="531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dirty="0" err="1">
                <a:solidFill>
                  <a:srgbClr val="000000"/>
                </a:solidFill>
                <a:latin typeface="Arial" pitchFamily="34" charset="0"/>
              </a:rPr>
              <a:t>ssn</a:t>
            </a:r>
            <a:endParaRPr lang="en-US" sz="1600" b="1" u="sng" dirty="0">
              <a:solidFill>
                <a:srgbClr val="000000"/>
              </a:solidFill>
              <a:latin typeface="Arial" pitchFamily="34" charset="0"/>
            </a:endParaRPr>
          </a:p>
        </p:txBody>
      </p:sp>
      <p:sp>
        <p:nvSpPr>
          <p:cNvPr id="26" name="Line 26"/>
          <p:cNvSpPr>
            <a:spLocks noChangeShapeType="1"/>
          </p:cNvSpPr>
          <p:nvPr/>
        </p:nvSpPr>
        <p:spPr bwMode="auto">
          <a:xfrm>
            <a:off x="2654300" y="4527551"/>
            <a:ext cx="19050" cy="57308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7"/>
          <p:cNvSpPr>
            <a:spLocks noChangeShapeType="1"/>
          </p:cNvSpPr>
          <p:nvPr/>
        </p:nvSpPr>
        <p:spPr bwMode="auto">
          <a:xfrm>
            <a:off x="1839913" y="4857750"/>
            <a:ext cx="627062" cy="2476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8"/>
          <p:cNvSpPr>
            <a:spLocks noChangeShapeType="1"/>
          </p:cNvSpPr>
          <p:nvPr/>
        </p:nvSpPr>
        <p:spPr bwMode="auto">
          <a:xfrm flipH="1">
            <a:off x="3016250" y="4857750"/>
            <a:ext cx="401638" cy="2254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9"/>
          <p:cNvSpPr>
            <a:spLocks noChangeShapeType="1"/>
          </p:cNvSpPr>
          <p:nvPr/>
        </p:nvSpPr>
        <p:spPr bwMode="auto">
          <a:xfrm flipH="1">
            <a:off x="3240088" y="5284787"/>
            <a:ext cx="581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0"/>
          <p:cNvSpPr>
            <a:spLocks noChangeShapeType="1"/>
          </p:cNvSpPr>
          <p:nvPr/>
        </p:nvSpPr>
        <p:spPr bwMode="auto">
          <a:xfrm>
            <a:off x="5087938" y="5302250"/>
            <a:ext cx="42227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1"/>
          <p:cNvSpPr>
            <a:spLocks noChangeShapeType="1"/>
          </p:cNvSpPr>
          <p:nvPr/>
        </p:nvSpPr>
        <p:spPr bwMode="auto">
          <a:xfrm>
            <a:off x="4256088" y="4305300"/>
            <a:ext cx="185737" cy="6191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2"/>
          <p:cNvSpPr>
            <a:spLocks noChangeShapeType="1"/>
          </p:cNvSpPr>
          <p:nvPr/>
        </p:nvSpPr>
        <p:spPr bwMode="auto">
          <a:xfrm>
            <a:off x="5299075" y="4841875"/>
            <a:ext cx="474663" cy="254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3"/>
          <p:cNvSpPr>
            <a:spLocks noChangeShapeType="1"/>
          </p:cNvSpPr>
          <p:nvPr/>
        </p:nvSpPr>
        <p:spPr bwMode="auto">
          <a:xfrm>
            <a:off x="5981655" y="4529567"/>
            <a:ext cx="119062" cy="57106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4"/>
          <p:cNvSpPr>
            <a:spLocks noChangeShapeType="1"/>
          </p:cNvSpPr>
          <p:nvPr/>
        </p:nvSpPr>
        <p:spPr bwMode="auto">
          <a:xfrm flipH="1">
            <a:off x="6407150" y="4849812"/>
            <a:ext cx="317500" cy="2460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AutoShape 6"/>
          <p:cNvSpPr>
            <a:spLocks noChangeArrowheads="1"/>
          </p:cNvSpPr>
          <p:nvPr/>
        </p:nvSpPr>
        <p:spPr bwMode="auto">
          <a:xfrm>
            <a:off x="1536700" y="1616097"/>
            <a:ext cx="762000" cy="1066800"/>
          </a:xfrm>
          <a:prstGeom prst="flowChartDecision">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3" name="AutoShape 7"/>
          <p:cNvCxnSpPr>
            <a:cxnSpLocks noChangeShapeType="1"/>
            <a:stCxn id="52" idx="3"/>
          </p:cNvCxnSpPr>
          <p:nvPr/>
        </p:nvCxnSpPr>
        <p:spPr bwMode="auto">
          <a:xfrm>
            <a:off x="2317750" y="2149497"/>
            <a:ext cx="59055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4" name="AutoShape 8"/>
          <p:cNvCxnSpPr>
            <a:cxnSpLocks noChangeShapeType="1"/>
            <a:stCxn id="52" idx="1"/>
          </p:cNvCxnSpPr>
          <p:nvPr/>
        </p:nvCxnSpPr>
        <p:spPr bwMode="auto">
          <a:xfrm flipH="1">
            <a:off x="1060450" y="2149497"/>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56" name="Text Box 11"/>
          <p:cNvSpPr txBox="1">
            <a:spLocks noChangeArrowheads="1"/>
          </p:cNvSpPr>
          <p:nvPr/>
        </p:nvSpPr>
        <p:spPr bwMode="auto">
          <a:xfrm>
            <a:off x="3362325" y="1733998"/>
            <a:ext cx="495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Relationships (‘rel. sets’)</a:t>
            </a:r>
          </a:p>
          <a:p>
            <a:r>
              <a:rPr lang="en-US" dirty="0"/>
              <a:t>and mapping constraints</a:t>
            </a:r>
          </a:p>
        </p:txBody>
      </p:sp>
      <p:sp>
        <p:nvSpPr>
          <p:cNvPr id="58" name="Text Box 13"/>
          <p:cNvSpPr txBox="1">
            <a:spLocks noChangeArrowheads="1"/>
          </p:cNvSpPr>
          <p:nvPr/>
        </p:nvSpPr>
        <p:spPr bwMode="auto">
          <a:xfrm>
            <a:off x="850900" y="1692297"/>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59" name="Text Box 14"/>
          <p:cNvSpPr txBox="1">
            <a:spLocks noChangeArrowheads="1"/>
          </p:cNvSpPr>
          <p:nvPr/>
        </p:nvSpPr>
        <p:spPr bwMode="auto">
          <a:xfrm>
            <a:off x="2603500" y="169229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M</a:t>
            </a:r>
          </a:p>
        </p:txBody>
      </p:sp>
      <p:cxnSp>
        <p:nvCxnSpPr>
          <p:cNvPr id="60" name="AutoShape 15"/>
          <p:cNvCxnSpPr>
            <a:cxnSpLocks noChangeShapeType="1"/>
            <a:stCxn id="52" idx="2"/>
          </p:cNvCxnSpPr>
          <p:nvPr/>
        </p:nvCxnSpPr>
        <p:spPr bwMode="auto">
          <a:xfrm>
            <a:off x="1917700" y="2701947"/>
            <a:ext cx="0" cy="3619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61" name="Text Box 16"/>
          <p:cNvSpPr txBox="1">
            <a:spLocks noChangeArrowheads="1"/>
          </p:cNvSpPr>
          <p:nvPr/>
        </p:nvSpPr>
        <p:spPr bwMode="auto">
          <a:xfrm>
            <a:off x="2146300" y="2682897"/>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P</a:t>
            </a:r>
          </a:p>
        </p:txBody>
      </p:sp>
      <p:sp>
        <p:nvSpPr>
          <p:cNvPr id="63" name="Rectangle 62"/>
          <p:cNvSpPr/>
          <p:nvPr/>
        </p:nvSpPr>
        <p:spPr>
          <a:xfrm>
            <a:off x="1704275" y="6172198"/>
            <a:ext cx="2837252" cy="461665"/>
          </a:xfrm>
          <a:prstGeom prst="rect">
            <a:avLst/>
          </a:prstGeom>
        </p:spPr>
        <p:txBody>
          <a:bodyPr wrap="none">
            <a:spAutoFit/>
          </a:bodyPr>
          <a:lstStyle/>
          <a:p>
            <a:r>
              <a:rPr lang="en-US" sz="2400" dirty="0">
                <a:solidFill>
                  <a:srgbClr val="C00000"/>
                </a:solidFill>
              </a:rPr>
              <a:t>A Binary Relationship</a:t>
            </a:r>
          </a:p>
        </p:txBody>
      </p:sp>
    </p:spTree>
    <p:extLst>
      <p:ext uri="{BB962C8B-B14F-4D97-AF65-F5344CB8AC3E}">
        <p14:creationId xmlns:p14="http://schemas.microsoft.com/office/powerpoint/2010/main" val="326803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BE88-8254-4053-A881-C767D2F5DAC9}"/>
              </a:ext>
            </a:extLst>
          </p:cNvPr>
          <p:cNvSpPr>
            <a:spLocks noGrp="1"/>
          </p:cNvSpPr>
          <p:nvPr>
            <p:ph type="title"/>
          </p:nvPr>
        </p:nvSpPr>
        <p:spPr/>
        <p:txBody>
          <a:bodyPr/>
          <a:lstStyle/>
          <a:p>
            <a:endParaRPr lang="en-GB"/>
          </a:p>
        </p:txBody>
      </p:sp>
      <p:sp>
        <p:nvSpPr>
          <p:cNvPr id="4" name="Rectangle 35">
            <a:extLst>
              <a:ext uri="{FF2B5EF4-FFF2-40B4-BE49-F238E27FC236}">
                <a16:creationId xmlns:a16="http://schemas.microsoft.com/office/drawing/2014/main" id="{B32D6BFE-F7D9-4117-B7C8-15F33784E3E9}"/>
              </a:ext>
            </a:extLst>
          </p:cNvPr>
          <p:cNvSpPr>
            <a:spLocks noChangeArrowheads="1"/>
          </p:cNvSpPr>
          <p:nvPr/>
        </p:nvSpPr>
        <p:spPr bwMode="auto">
          <a:xfrm>
            <a:off x="1481725" y="4960938"/>
            <a:ext cx="13096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Reports_To</a:t>
            </a:r>
          </a:p>
        </p:txBody>
      </p:sp>
      <p:sp>
        <p:nvSpPr>
          <p:cNvPr id="5" name="Freeform 36">
            <a:extLst>
              <a:ext uri="{FF2B5EF4-FFF2-40B4-BE49-F238E27FC236}">
                <a16:creationId xmlns:a16="http://schemas.microsoft.com/office/drawing/2014/main" id="{BD14484C-B849-4635-BE46-C6EA0172F371}"/>
              </a:ext>
            </a:extLst>
          </p:cNvPr>
          <p:cNvSpPr>
            <a:spLocks/>
          </p:cNvSpPr>
          <p:nvPr/>
        </p:nvSpPr>
        <p:spPr bwMode="auto">
          <a:xfrm>
            <a:off x="1524588" y="2438400"/>
            <a:ext cx="593725" cy="530225"/>
          </a:xfrm>
          <a:custGeom>
            <a:avLst/>
            <a:gdLst>
              <a:gd name="T0" fmla="*/ 371 w 374"/>
              <a:gd name="T1" fmla="*/ 150 h 334"/>
              <a:gd name="T2" fmla="*/ 366 w 374"/>
              <a:gd name="T3" fmla="*/ 122 h 334"/>
              <a:gd name="T4" fmla="*/ 355 w 374"/>
              <a:gd name="T5" fmla="*/ 95 h 334"/>
              <a:gd name="T6" fmla="*/ 339 w 374"/>
              <a:gd name="T7" fmla="*/ 70 h 334"/>
              <a:gd name="T8" fmla="*/ 318 w 374"/>
              <a:gd name="T9" fmla="*/ 49 h 334"/>
              <a:gd name="T10" fmla="*/ 293 w 374"/>
              <a:gd name="T11" fmla="*/ 29 h 334"/>
              <a:gd name="T12" fmla="*/ 265 w 374"/>
              <a:gd name="T13" fmla="*/ 15 h 334"/>
              <a:gd name="T14" fmla="*/ 234 w 374"/>
              <a:gd name="T15" fmla="*/ 5 h 334"/>
              <a:gd name="T16" fmla="*/ 202 w 374"/>
              <a:gd name="T17" fmla="*/ 0 h 334"/>
              <a:gd name="T18" fmla="*/ 170 w 374"/>
              <a:gd name="T19" fmla="*/ 0 h 334"/>
              <a:gd name="T20" fmla="*/ 138 w 374"/>
              <a:gd name="T21" fmla="*/ 5 h 334"/>
              <a:gd name="T22" fmla="*/ 108 w 374"/>
              <a:gd name="T23" fmla="*/ 15 h 334"/>
              <a:gd name="T24" fmla="*/ 80 w 374"/>
              <a:gd name="T25" fmla="*/ 29 h 334"/>
              <a:gd name="T26" fmla="*/ 55 w 374"/>
              <a:gd name="T27" fmla="*/ 49 h 334"/>
              <a:gd name="T28" fmla="*/ 33 w 374"/>
              <a:gd name="T29" fmla="*/ 70 h 334"/>
              <a:gd name="T30" fmla="*/ 17 w 374"/>
              <a:gd name="T31" fmla="*/ 95 h 334"/>
              <a:gd name="T32" fmla="*/ 6 w 374"/>
              <a:gd name="T33" fmla="*/ 122 h 334"/>
              <a:gd name="T34" fmla="*/ 1 w 374"/>
              <a:gd name="T35" fmla="*/ 150 h 334"/>
              <a:gd name="T36" fmla="*/ 1 w 374"/>
              <a:gd name="T37" fmla="*/ 180 h 334"/>
              <a:gd name="T38" fmla="*/ 6 w 374"/>
              <a:gd name="T39" fmla="*/ 208 h 334"/>
              <a:gd name="T40" fmla="*/ 17 w 374"/>
              <a:gd name="T41" fmla="*/ 235 h 334"/>
              <a:gd name="T42" fmla="*/ 33 w 374"/>
              <a:gd name="T43" fmla="*/ 262 h 334"/>
              <a:gd name="T44" fmla="*/ 55 w 374"/>
              <a:gd name="T45" fmla="*/ 283 h 334"/>
              <a:gd name="T46" fmla="*/ 80 w 374"/>
              <a:gd name="T47" fmla="*/ 303 h 334"/>
              <a:gd name="T48" fmla="*/ 108 w 374"/>
              <a:gd name="T49" fmla="*/ 317 h 334"/>
              <a:gd name="T50" fmla="*/ 138 w 374"/>
              <a:gd name="T51" fmla="*/ 327 h 334"/>
              <a:gd name="T52" fmla="*/ 170 w 374"/>
              <a:gd name="T53" fmla="*/ 331 h 334"/>
              <a:gd name="T54" fmla="*/ 202 w 374"/>
              <a:gd name="T55" fmla="*/ 331 h 334"/>
              <a:gd name="T56" fmla="*/ 234 w 374"/>
              <a:gd name="T57" fmla="*/ 327 h 334"/>
              <a:gd name="T58" fmla="*/ 265 w 374"/>
              <a:gd name="T59" fmla="*/ 317 h 334"/>
              <a:gd name="T60" fmla="*/ 293 w 374"/>
              <a:gd name="T61" fmla="*/ 303 h 334"/>
              <a:gd name="T62" fmla="*/ 318 w 374"/>
              <a:gd name="T63" fmla="*/ 283 h 334"/>
              <a:gd name="T64" fmla="*/ 339 w 374"/>
              <a:gd name="T65" fmla="*/ 262 h 334"/>
              <a:gd name="T66" fmla="*/ 355 w 374"/>
              <a:gd name="T67" fmla="*/ 235 h 334"/>
              <a:gd name="T68" fmla="*/ 366 w 374"/>
              <a:gd name="T69" fmla="*/ 208 h 334"/>
              <a:gd name="T70" fmla="*/ 371 w 374"/>
              <a:gd name="T71" fmla="*/ 18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4" h="334">
                <a:moveTo>
                  <a:pt x="373" y="166"/>
                </a:moveTo>
                <a:lnTo>
                  <a:pt x="371" y="150"/>
                </a:lnTo>
                <a:lnTo>
                  <a:pt x="369" y="138"/>
                </a:lnTo>
                <a:lnTo>
                  <a:pt x="366" y="122"/>
                </a:lnTo>
                <a:lnTo>
                  <a:pt x="361" y="108"/>
                </a:lnTo>
                <a:lnTo>
                  <a:pt x="355" y="95"/>
                </a:lnTo>
                <a:lnTo>
                  <a:pt x="348" y="83"/>
                </a:lnTo>
                <a:lnTo>
                  <a:pt x="339" y="70"/>
                </a:lnTo>
                <a:lnTo>
                  <a:pt x="329" y="59"/>
                </a:lnTo>
                <a:lnTo>
                  <a:pt x="318" y="49"/>
                </a:lnTo>
                <a:lnTo>
                  <a:pt x="305" y="39"/>
                </a:lnTo>
                <a:lnTo>
                  <a:pt x="293" y="29"/>
                </a:lnTo>
                <a:lnTo>
                  <a:pt x="279" y="21"/>
                </a:lnTo>
                <a:lnTo>
                  <a:pt x="265" y="15"/>
                </a:lnTo>
                <a:lnTo>
                  <a:pt x="250" y="9"/>
                </a:lnTo>
                <a:lnTo>
                  <a:pt x="234" y="5"/>
                </a:lnTo>
                <a:lnTo>
                  <a:pt x="219" y="2"/>
                </a:lnTo>
                <a:lnTo>
                  <a:pt x="202" y="0"/>
                </a:lnTo>
                <a:lnTo>
                  <a:pt x="186" y="0"/>
                </a:lnTo>
                <a:lnTo>
                  <a:pt x="170" y="0"/>
                </a:lnTo>
                <a:lnTo>
                  <a:pt x="153" y="2"/>
                </a:lnTo>
                <a:lnTo>
                  <a:pt x="138" y="5"/>
                </a:lnTo>
                <a:lnTo>
                  <a:pt x="122" y="9"/>
                </a:lnTo>
                <a:lnTo>
                  <a:pt x="108" y="15"/>
                </a:lnTo>
                <a:lnTo>
                  <a:pt x="93" y="21"/>
                </a:lnTo>
                <a:lnTo>
                  <a:pt x="80" y="29"/>
                </a:lnTo>
                <a:lnTo>
                  <a:pt x="67" y="39"/>
                </a:lnTo>
                <a:lnTo>
                  <a:pt x="55" y="49"/>
                </a:lnTo>
                <a:lnTo>
                  <a:pt x="43" y="59"/>
                </a:lnTo>
                <a:lnTo>
                  <a:pt x="33" y="70"/>
                </a:lnTo>
                <a:lnTo>
                  <a:pt x="24" y="83"/>
                </a:lnTo>
                <a:lnTo>
                  <a:pt x="17" y="95"/>
                </a:lnTo>
                <a:lnTo>
                  <a:pt x="11" y="108"/>
                </a:lnTo>
                <a:lnTo>
                  <a:pt x="6" y="122"/>
                </a:lnTo>
                <a:lnTo>
                  <a:pt x="3" y="138"/>
                </a:lnTo>
                <a:lnTo>
                  <a:pt x="1" y="150"/>
                </a:lnTo>
                <a:lnTo>
                  <a:pt x="0" y="166"/>
                </a:lnTo>
                <a:lnTo>
                  <a:pt x="1" y="180"/>
                </a:lnTo>
                <a:lnTo>
                  <a:pt x="3" y="196"/>
                </a:lnTo>
                <a:lnTo>
                  <a:pt x="6" y="208"/>
                </a:lnTo>
                <a:lnTo>
                  <a:pt x="11" y="222"/>
                </a:lnTo>
                <a:lnTo>
                  <a:pt x="17" y="235"/>
                </a:lnTo>
                <a:lnTo>
                  <a:pt x="24" y="249"/>
                </a:lnTo>
                <a:lnTo>
                  <a:pt x="33" y="262"/>
                </a:lnTo>
                <a:lnTo>
                  <a:pt x="43" y="273"/>
                </a:lnTo>
                <a:lnTo>
                  <a:pt x="55" y="283"/>
                </a:lnTo>
                <a:lnTo>
                  <a:pt x="67" y="294"/>
                </a:lnTo>
                <a:lnTo>
                  <a:pt x="80" y="303"/>
                </a:lnTo>
                <a:lnTo>
                  <a:pt x="93" y="310"/>
                </a:lnTo>
                <a:lnTo>
                  <a:pt x="108" y="317"/>
                </a:lnTo>
                <a:lnTo>
                  <a:pt x="122" y="323"/>
                </a:lnTo>
                <a:lnTo>
                  <a:pt x="138" y="327"/>
                </a:lnTo>
                <a:lnTo>
                  <a:pt x="153" y="330"/>
                </a:lnTo>
                <a:lnTo>
                  <a:pt x="170" y="331"/>
                </a:lnTo>
                <a:lnTo>
                  <a:pt x="186" y="333"/>
                </a:lnTo>
                <a:lnTo>
                  <a:pt x="202" y="331"/>
                </a:lnTo>
                <a:lnTo>
                  <a:pt x="219" y="330"/>
                </a:lnTo>
                <a:lnTo>
                  <a:pt x="234" y="327"/>
                </a:lnTo>
                <a:lnTo>
                  <a:pt x="250" y="323"/>
                </a:lnTo>
                <a:lnTo>
                  <a:pt x="265" y="317"/>
                </a:lnTo>
                <a:lnTo>
                  <a:pt x="279" y="310"/>
                </a:lnTo>
                <a:lnTo>
                  <a:pt x="293" y="303"/>
                </a:lnTo>
                <a:lnTo>
                  <a:pt x="305" y="294"/>
                </a:lnTo>
                <a:lnTo>
                  <a:pt x="318" y="283"/>
                </a:lnTo>
                <a:lnTo>
                  <a:pt x="329" y="273"/>
                </a:lnTo>
                <a:lnTo>
                  <a:pt x="339" y="262"/>
                </a:lnTo>
                <a:lnTo>
                  <a:pt x="348" y="249"/>
                </a:lnTo>
                <a:lnTo>
                  <a:pt x="355" y="235"/>
                </a:lnTo>
                <a:lnTo>
                  <a:pt x="361" y="222"/>
                </a:lnTo>
                <a:lnTo>
                  <a:pt x="366" y="208"/>
                </a:lnTo>
                <a:lnTo>
                  <a:pt x="369" y="196"/>
                </a:lnTo>
                <a:lnTo>
                  <a:pt x="371" y="180"/>
                </a:lnTo>
                <a:lnTo>
                  <a:pt x="373" y="16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37">
            <a:extLst>
              <a:ext uri="{FF2B5EF4-FFF2-40B4-BE49-F238E27FC236}">
                <a16:creationId xmlns:a16="http://schemas.microsoft.com/office/drawing/2014/main" id="{7B5170C3-AE84-477F-BB39-302313E49AB8}"/>
              </a:ext>
            </a:extLst>
          </p:cNvPr>
          <p:cNvSpPr>
            <a:spLocks/>
          </p:cNvSpPr>
          <p:nvPr/>
        </p:nvSpPr>
        <p:spPr bwMode="auto">
          <a:xfrm>
            <a:off x="992775" y="2828925"/>
            <a:ext cx="593725" cy="530225"/>
          </a:xfrm>
          <a:custGeom>
            <a:avLst/>
            <a:gdLst>
              <a:gd name="T0" fmla="*/ 371 w 374"/>
              <a:gd name="T1" fmla="*/ 150 h 334"/>
              <a:gd name="T2" fmla="*/ 366 w 374"/>
              <a:gd name="T3" fmla="*/ 122 h 334"/>
              <a:gd name="T4" fmla="*/ 355 w 374"/>
              <a:gd name="T5" fmla="*/ 94 h 334"/>
              <a:gd name="T6" fmla="*/ 339 w 374"/>
              <a:gd name="T7" fmla="*/ 70 h 334"/>
              <a:gd name="T8" fmla="*/ 317 w 374"/>
              <a:gd name="T9" fmla="*/ 47 h 334"/>
              <a:gd name="T10" fmla="*/ 292 w 374"/>
              <a:gd name="T11" fmla="*/ 29 h 334"/>
              <a:gd name="T12" fmla="*/ 265 w 374"/>
              <a:gd name="T13" fmla="*/ 14 h 334"/>
              <a:gd name="T14" fmla="*/ 235 w 374"/>
              <a:gd name="T15" fmla="*/ 4 h 334"/>
              <a:gd name="T16" fmla="*/ 202 w 374"/>
              <a:gd name="T17" fmla="*/ 0 h 334"/>
              <a:gd name="T18" fmla="*/ 170 w 374"/>
              <a:gd name="T19" fmla="*/ 0 h 334"/>
              <a:gd name="T20" fmla="*/ 138 w 374"/>
              <a:gd name="T21" fmla="*/ 4 h 334"/>
              <a:gd name="T22" fmla="*/ 107 w 374"/>
              <a:gd name="T23" fmla="*/ 14 h 334"/>
              <a:gd name="T24" fmla="*/ 80 w 374"/>
              <a:gd name="T25" fmla="*/ 29 h 334"/>
              <a:gd name="T26" fmla="*/ 55 w 374"/>
              <a:gd name="T27" fmla="*/ 47 h 334"/>
              <a:gd name="T28" fmla="*/ 33 w 374"/>
              <a:gd name="T29" fmla="*/ 70 h 334"/>
              <a:gd name="T30" fmla="*/ 17 w 374"/>
              <a:gd name="T31" fmla="*/ 94 h 334"/>
              <a:gd name="T32" fmla="*/ 6 w 374"/>
              <a:gd name="T33" fmla="*/ 122 h 334"/>
              <a:gd name="T34" fmla="*/ 1 w 374"/>
              <a:gd name="T35" fmla="*/ 150 h 334"/>
              <a:gd name="T36" fmla="*/ 1 w 374"/>
              <a:gd name="T37" fmla="*/ 180 h 334"/>
              <a:gd name="T38" fmla="*/ 6 w 374"/>
              <a:gd name="T39" fmla="*/ 208 h 334"/>
              <a:gd name="T40" fmla="*/ 17 w 374"/>
              <a:gd name="T41" fmla="*/ 235 h 334"/>
              <a:gd name="T42" fmla="*/ 33 w 374"/>
              <a:gd name="T43" fmla="*/ 261 h 334"/>
              <a:gd name="T44" fmla="*/ 55 w 374"/>
              <a:gd name="T45" fmla="*/ 283 h 334"/>
              <a:gd name="T46" fmla="*/ 80 w 374"/>
              <a:gd name="T47" fmla="*/ 301 h 334"/>
              <a:gd name="T48" fmla="*/ 107 w 374"/>
              <a:gd name="T49" fmla="*/ 316 h 334"/>
              <a:gd name="T50" fmla="*/ 138 w 374"/>
              <a:gd name="T51" fmla="*/ 325 h 334"/>
              <a:gd name="T52" fmla="*/ 170 w 374"/>
              <a:gd name="T53" fmla="*/ 331 h 334"/>
              <a:gd name="T54" fmla="*/ 202 w 374"/>
              <a:gd name="T55" fmla="*/ 331 h 334"/>
              <a:gd name="T56" fmla="*/ 235 w 374"/>
              <a:gd name="T57" fmla="*/ 325 h 334"/>
              <a:gd name="T58" fmla="*/ 265 w 374"/>
              <a:gd name="T59" fmla="*/ 316 h 334"/>
              <a:gd name="T60" fmla="*/ 292 w 374"/>
              <a:gd name="T61" fmla="*/ 301 h 334"/>
              <a:gd name="T62" fmla="*/ 317 w 374"/>
              <a:gd name="T63" fmla="*/ 283 h 334"/>
              <a:gd name="T64" fmla="*/ 339 w 374"/>
              <a:gd name="T65" fmla="*/ 261 h 334"/>
              <a:gd name="T66" fmla="*/ 355 w 374"/>
              <a:gd name="T67" fmla="*/ 235 h 334"/>
              <a:gd name="T68" fmla="*/ 366 w 374"/>
              <a:gd name="T69" fmla="*/ 208 h 334"/>
              <a:gd name="T70" fmla="*/ 371 w 374"/>
              <a:gd name="T71" fmla="*/ 18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4" h="334">
                <a:moveTo>
                  <a:pt x="373" y="166"/>
                </a:moveTo>
                <a:lnTo>
                  <a:pt x="371" y="150"/>
                </a:lnTo>
                <a:lnTo>
                  <a:pt x="369" y="136"/>
                </a:lnTo>
                <a:lnTo>
                  <a:pt x="366" y="122"/>
                </a:lnTo>
                <a:lnTo>
                  <a:pt x="361" y="108"/>
                </a:lnTo>
                <a:lnTo>
                  <a:pt x="355" y="94"/>
                </a:lnTo>
                <a:lnTo>
                  <a:pt x="348" y="83"/>
                </a:lnTo>
                <a:lnTo>
                  <a:pt x="339" y="70"/>
                </a:lnTo>
                <a:lnTo>
                  <a:pt x="328" y="59"/>
                </a:lnTo>
                <a:lnTo>
                  <a:pt x="317" y="47"/>
                </a:lnTo>
                <a:lnTo>
                  <a:pt x="305" y="38"/>
                </a:lnTo>
                <a:lnTo>
                  <a:pt x="292" y="29"/>
                </a:lnTo>
                <a:lnTo>
                  <a:pt x="279" y="21"/>
                </a:lnTo>
                <a:lnTo>
                  <a:pt x="265" y="14"/>
                </a:lnTo>
                <a:lnTo>
                  <a:pt x="250" y="9"/>
                </a:lnTo>
                <a:lnTo>
                  <a:pt x="235" y="4"/>
                </a:lnTo>
                <a:lnTo>
                  <a:pt x="219" y="1"/>
                </a:lnTo>
                <a:lnTo>
                  <a:pt x="202" y="0"/>
                </a:lnTo>
                <a:lnTo>
                  <a:pt x="186" y="0"/>
                </a:lnTo>
                <a:lnTo>
                  <a:pt x="170" y="0"/>
                </a:lnTo>
                <a:lnTo>
                  <a:pt x="153" y="1"/>
                </a:lnTo>
                <a:lnTo>
                  <a:pt x="138" y="4"/>
                </a:lnTo>
                <a:lnTo>
                  <a:pt x="122" y="9"/>
                </a:lnTo>
                <a:lnTo>
                  <a:pt x="107" y="14"/>
                </a:lnTo>
                <a:lnTo>
                  <a:pt x="93" y="21"/>
                </a:lnTo>
                <a:lnTo>
                  <a:pt x="80" y="29"/>
                </a:lnTo>
                <a:lnTo>
                  <a:pt x="67" y="38"/>
                </a:lnTo>
                <a:lnTo>
                  <a:pt x="55" y="47"/>
                </a:lnTo>
                <a:lnTo>
                  <a:pt x="43" y="59"/>
                </a:lnTo>
                <a:lnTo>
                  <a:pt x="33" y="70"/>
                </a:lnTo>
                <a:lnTo>
                  <a:pt x="24" y="83"/>
                </a:lnTo>
                <a:lnTo>
                  <a:pt x="17" y="94"/>
                </a:lnTo>
                <a:lnTo>
                  <a:pt x="11" y="108"/>
                </a:lnTo>
                <a:lnTo>
                  <a:pt x="6" y="122"/>
                </a:lnTo>
                <a:lnTo>
                  <a:pt x="3" y="136"/>
                </a:lnTo>
                <a:lnTo>
                  <a:pt x="1" y="150"/>
                </a:lnTo>
                <a:lnTo>
                  <a:pt x="0" y="166"/>
                </a:lnTo>
                <a:lnTo>
                  <a:pt x="1" y="180"/>
                </a:lnTo>
                <a:lnTo>
                  <a:pt x="3" y="194"/>
                </a:lnTo>
                <a:lnTo>
                  <a:pt x="6" y="208"/>
                </a:lnTo>
                <a:lnTo>
                  <a:pt x="11" y="222"/>
                </a:lnTo>
                <a:lnTo>
                  <a:pt x="17" y="235"/>
                </a:lnTo>
                <a:lnTo>
                  <a:pt x="24" y="249"/>
                </a:lnTo>
                <a:lnTo>
                  <a:pt x="33" y="261"/>
                </a:lnTo>
                <a:lnTo>
                  <a:pt x="43" y="272"/>
                </a:lnTo>
                <a:lnTo>
                  <a:pt x="55" y="283"/>
                </a:lnTo>
                <a:lnTo>
                  <a:pt x="67" y="293"/>
                </a:lnTo>
                <a:lnTo>
                  <a:pt x="80" y="301"/>
                </a:lnTo>
                <a:lnTo>
                  <a:pt x="93" y="310"/>
                </a:lnTo>
                <a:lnTo>
                  <a:pt x="107" y="316"/>
                </a:lnTo>
                <a:lnTo>
                  <a:pt x="122" y="323"/>
                </a:lnTo>
                <a:lnTo>
                  <a:pt x="138" y="325"/>
                </a:lnTo>
                <a:lnTo>
                  <a:pt x="153" y="330"/>
                </a:lnTo>
                <a:lnTo>
                  <a:pt x="170" y="331"/>
                </a:lnTo>
                <a:lnTo>
                  <a:pt x="186" y="333"/>
                </a:lnTo>
                <a:lnTo>
                  <a:pt x="202" y="331"/>
                </a:lnTo>
                <a:lnTo>
                  <a:pt x="219" y="330"/>
                </a:lnTo>
                <a:lnTo>
                  <a:pt x="235" y="325"/>
                </a:lnTo>
                <a:lnTo>
                  <a:pt x="250" y="323"/>
                </a:lnTo>
                <a:lnTo>
                  <a:pt x="265" y="316"/>
                </a:lnTo>
                <a:lnTo>
                  <a:pt x="279" y="310"/>
                </a:lnTo>
                <a:lnTo>
                  <a:pt x="292" y="301"/>
                </a:lnTo>
                <a:lnTo>
                  <a:pt x="305" y="293"/>
                </a:lnTo>
                <a:lnTo>
                  <a:pt x="317" y="283"/>
                </a:lnTo>
                <a:lnTo>
                  <a:pt x="328" y="272"/>
                </a:lnTo>
                <a:lnTo>
                  <a:pt x="339" y="261"/>
                </a:lnTo>
                <a:lnTo>
                  <a:pt x="348" y="249"/>
                </a:lnTo>
                <a:lnTo>
                  <a:pt x="355" y="235"/>
                </a:lnTo>
                <a:lnTo>
                  <a:pt x="361" y="222"/>
                </a:lnTo>
                <a:lnTo>
                  <a:pt x="366" y="208"/>
                </a:lnTo>
                <a:lnTo>
                  <a:pt x="369" y="194"/>
                </a:lnTo>
                <a:lnTo>
                  <a:pt x="371" y="180"/>
                </a:lnTo>
                <a:lnTo>
                  <a:pt x="373" y="16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38">
            <a:extLst>
              <a:ext uri="{FF2B5EF4-FFF2-40B4-BE49-F238E27FC236}">
                <a16:creationId xmlns:a16="http://schemas.microsoft.com/office/drawing/2014/main" id="{3B36661C-6E46-453E-93C2-594F15EE068F}"/>
              </a:ext>
            </a:extLst>
          </p:cNvPr>
          <p:cNvSpPr>
            <a:spLocks/>
          </p:cNvSpPr>
          <p:nvPr/>
        </p:nvSpPr>
        <p:spPr bwMode="auto">
          <a:xfrm>
            <a:off x="2078625" y="2828925"/>
            <a:ext cx="592138" cy="530225"/>
          </a:xfrm>
          <a:custGeom>
            <a:avLst/>
            <a:gdLst>
              <a:gd name="T0" fmla="*/ 1 w 373"/>
              <a:gd name="T1" fmla="*/ 180 h 334"/>
              <a:gd name="T2" fmla="*/ 6 w 373"/>
              <a:gd name="T3" fmla="*/ 208 h 334"/>
              <a:gd name="T4" fmla="*/ 17 w 373"/>
              <a:gd name="T5" fmla="*/ 235 h 334"/>
              <a:gd name="T6" fmla="*/ 33 w 373"/>
              <a:gd name="T7" fmla="*/ 261 h 334"/>
              <a:gd name="T8" fmla="*/ 55 w 373"/>
              <a:gd name="T9" fmla="*/ 283 h 334"/>
              <a:gd name="T10" fmla="*/ 80 w 373"/>
              <a:gd name="T11" fmla="*/ 301 h 334"/>
              <a:gd name="T12" fmla="*/ 107 w 373"/>
              <a:gd name="T13" fmla="*/ 316 h 334"/>
              <a:gd name="T14" fmla="*/ 137 w 373"/>
              <a:gd name="T15" fmla="*/ 325 h 334"/>
              <a:gd name="T16" fmla="*/ 170 w 373"/>
              <a:gd name="T17" fmla="*/ 331 h 334"/>
              <a:gd name="T18" fmla="*/ 201 w 373"/>
              <a:gd name="T19" fmla="*/ 331 h 334"/>
              <a:gd name="T20" fmla="*/ 234 w 373"/>
              <a:gd name="T21" fmla="*/ 325 h 334"/>
              <a:gd name="T22" fmla="*/ 264 w 373"/>
              <a:gd name="T23" fmla="*/ 316 h 334"/>
              <a:gd name="T24" fmla="*/ 292 w 373"/>
              <a:gd name="T25" fmla="*/ 301 h 334"/>
              <a:gd name="T26" fmla="*/ 317 w 373"/>
              <a:gd name="T27" fmla="*/ 283 h 334"/>
              <a:gd name="T28" fmla="*/ 338 w 373"/>
              <a:gd name="T29" fmla="*/ 261 h 334"/>
              <a:gd name="T30" fmla="*/ 354 w 373"/>
              <a:gd name="T31" fmla="*/ 235 h 334"/>
              <a:gd name="T32" fmla="*/ 366 w 373"/>
              <a:gd name="T33" fmla="*/ 208 h 334"/>
              <a:gd name="T34" fmla="*/ 372 w 373"/>
              <a:gd name="T35" fmla="*/ 179 h 334"/>
              <a:gd name="T36" fmla="*/ 372 w 373"/>
              <a:gd name="T37" fmla="*/ 150 h 334"/>
              <a:gd name="T38" fmla="*/ 366 w 373"/>
              <a:gd name="T39" fmla="*/ 122 h 334"/>
              <a:gd name="T40" fmla="*/ 354 w 373"/>
              <a:gd name="T41" fmla="*/ 94 h 334"/>
              <a:gd name="T42" fmla="*/ 338 w 373"/>
              <a:gd name="T43" fmla="*/ 70 h 334"/>
              <a:gd name="T44" fmla="*/ 317 w 373"/>
              <a:gd name="T45" fmla="*/ 47 h 334"/>
              <a:gd name="T46" fmla="*/ 292 w 373"/>
              <a:gd name="T47" fmla="*/ 29 h 334"/>
              <a:gd name="T48" fmla="*/ 264 w 373"/>
              <a:gd name="T49" fmla="*/ 14 h 334"/>
              <a:gd name="T50" fmla="*/ 234 w 373"/>
              <a:gd name="T51" fmla="*/ 4 h 334"/>
              <a:gd name="T52" fmla="*/ 201 w 373"/>
              <a:gd name="T53" fmla="*/ 0 h 334"/>
              <a:gd name="T54" fmla="*/ 170 w 373"/>
              <a:gd name="T55" fmla="*/ 0 h 334"/>
              <a:gd name="T56" fmla="*/ 137 w 373"/>
              <a:gd name="T57" fmla="*/ 4 h 334"/>
              <a:gd name="T58" fmla="*/ 107 w 373"/>
              <a:gd name="T59" fmla="*/ 14 h 334"/>
              <a:gd name="T60" fmla="*/ 80 w 373"/>
              <a:gd name="T61" fmla="*/ 29 h 334"/>
              <a:gd name="T62" fmla="*/ 55 w 373"/>
              <a:gd name="T63" fmla="*/ 47 h 334"/>
              <a:gd name="T64" fmla="*/ 33 w 373"/>
              <a:gd name="T65" fmla="*/ 70 h 334"/>
              <a:gd name="T66" fmla="*/ 17 w 373"/>
              <a:gd name="T67" fmla="*/ 95 h 334"/>
              <a:gd name="T68" fmla="*/ 6 w 373"/>
              <a:gd name="T69" fmla="*/ 122 h 334"/>
              <a:gd name="T70" fmla="*/ 1 w 373"/>
              <a:gd name="T71" fmla="*/ 15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 h="334">
                <a:moveTo>
                  <a:pt x="0" y="166"/>
                </a:moveTo>
                <a:lnTo>
                  <a:pt x="1" y="180"/>
                </a:lnTo>
                <a:lnTo>
                  <a:pt x="3" y="194"/>
                </a:lnTo>
                <a:lnTo>
                  <a:pt x="6" y="208"/>
                </a:lnTo>
                <a:lnTo>
                  <a:pt x="11" y="222"/>
                </a:lnTo>
                <a:lnTo>
                  <a:pt x="17" y="235"/>
                </a:lnTo>
                <a:lnTo>
                  <a:pt x="24" y="249"/>
                </a:lnTo>
                <a:lnTo>
                  <a:pt x="33" y="261"/>
                </a:lnTo>
                <a:lnTo>
                  <a:pt x="43" y="273"/>
                </a:lnTo>
                <a:lnTo>
                  <a:pt x="55" y="283"/>
                </a:lnTo>
                <a:lnTo>
                  <a:pt x="67" y="293"/>
                </a:lnTo>
                <a:lnTo>
                  <a:pt x="80" y="301"/>
                </a:lnTo>
                <a:lnTo>
                  <a:pt x="93" y="310"/>
                </a:lnTo>
                <a:lnTo>
                  <a:pt x="107" y="316"/>
                </a:lnTo>
                <a:lnTo>
                  <a:pt x="122" y="323"/>
                </a:lnTo>
                <a:lnTo>
                  <a:pt x="137" y="325"/>
                </a:lnTo>
                <a:lnTo>
                  <a:pt x="154" y="330"/>
                </a:lnTo>
                <a:lnTo>
                  <a:pt x="170" y="331"/>
                </a:lnTo>
                <a:lnTo>
                  <a:pt x="186" y="333"/>
                </a:lnTo>
                <a:lnTo>
                  <a:pt x="201" y="331"/>
                </a:lnTo>
                <a:lnTo>
                  <a:pt x="217" y="330"/>
                </a:lnTo>
                <a:lnTo>
                  <a:pt x="234" y="325"/>
                </a:lnTo>
                <a:lnTo>
                  <a:pt x="249" y="323"/>
                </a:lnTo>
                <a:lnTo>
                  <a:pt x="264" y="316"/>
                </a:lnTo>
                <a:lnTo>
                  <a:pt x="278" y="310"/>
                </a:lnTo>
                <a:lnTo>
                  <a:pt x="292" y="301"/>
                </a:lnTo>
                <a:lnTo>
                  <a:pt x="305" y="293"/>
                </a:lnTo>
                <a:lnTo>
                  <a:pt x="317" y="283"/>
                </a:lnTo>
                <a:lnTo>
                  <a:pt x="328" y="272"/>
                </a:lnTo>
                <a:lnTo>
                  <a:pt x="338" y="261"/>
                </a:lnTo>
                <a:lnTo>
                  <a:pt x="347" y="249"/>
                </a:lnTo>
                <a:lnTo>
                  <a:pt x="354" y="235"/>
                </a:lnTo>
                <a:lnTo>
                  <a:pt x="361" y="222"/>
                </a:lnTo>
                <a:lnTo>
                  <a:pt x="366" y="208"/>
                </a:lnTo>
                <a:lnTo>
                  <a:pt x="369" y="194"/>
                </a:lnTo>
                <a:lnTo>
                  <a:pt x="372" y="179"/>
                </a:lnTo>
                <a:lnTo>
                  <a:pt x="372" y="166"/>
                </a:lnTo>
                <a:lnTo>
                  <a:pt x="372" y="150"/>
                </a:lnTo>
                <a:lnTo>
                  <a:pt x="369" y="136"/>
                </a:lnTo>
                <a:lnTo>
                  <a:pt x="366" y="122"/>
                </a:lnTo>
                <a:lnTo>
                  <a:pt x="361" y="108"/>
                </a:lnTo>
                <a:lnTo>
                  <a:pt x="354" y="94"/>
                </a:lnTo>
                <a:lnTo>
                  <a:pt x="347" y="83"/>
                </a:lnTo>
                <a:lnTo>
                  <a:pt x="338" y="70"/>
                </a:lnTo>
                <a:lnTo>
                  <a:pt x="328" y="59"/>
                </a:lnTo>
                <a:lnTo>
                  <a:pt x="317" y="47"/>
                </a:lnTo>
                <a:lnTo>
                  <a:pt x="305" y="38"/>
                </a:lnTo>
                <a:lnTo>
                  <a:pt x="292" y="29"/>
                </a:lnTo>
                <a:lnTo>
                  <a:pt x="278" y="21"/>
                </a:lnTo>
                <a:lnTo>
                  <a:pt x="264" y="14"/>
                </a:lnTo>
                <a:lnTo>
                  <a:pt x="249" y="9"/>
                </a:lnTo>
                <a:lnTo>
                  <a:pt x="234" y="4"/>
                </a:lnTo>
                <a:lnTo>
                  <a:pt x="217" y="1"/>
                </a:lnTo>
                <a:lnTo>
                  <a:pt x="201" y="0"/>
                </a:lnTo>
                <a:lnTo>
                  <a:pt x="186" y="0"/>
                </a:lnTo>
                <a:lnTo>
                  <a:pt x="170" y="0"/>
                </a:lnTo>
                <a:lnTo>
                  <a:pt x="154" y="1"/>
                </a:lnTo>
                <a:lnTo>
                  <a:pt x="137" y="4"/>
                </a:lnTo>
                <a:lnTo>
                  <a:pt x="122" y="9"/>
                </a:lnTo>
                <a:lnTo>
                  <a:pt x="107" y="14"/>
                </a:lnTo>
                <a:lnTo>
                  <a:pt x="93" y="21"/>
                </a:lnTo>
                <a:lnTo>
                  <a:pt x="80" y="29"/>
                </a:lnTo>
                <a:lnTo>
                  <a:pt x="66" y="38"/>
                </a:lnTo>
                <a:lnTo>
                  <a:pt x="55" y="47"/>
                </a:lnTo>
                <a:lnTo>
                  <a:pt x="43" y="59"/>
                </a:lnTo>
                <a:lnTo>
                  <a:pt x="33" y="70"/>
                </a:lnTo>
                <a:lnTo>
                  <a:pt x="24" y="83"/>
                </a:lnTo>
                <a:lnTo>
                  <a:pt x="17" y="95"/>
                </a:lnTo>
                <a:lnTo>
                  <a:pt x="11" y="108"/>
                </a:lnTo>
                <a:lnTo>
                  <a:pt x="6" y="122"/>
                </a:lnTo>
                <a:lnTo>
                  <a:pt x="3" y="136"/>
                </a:lnTo>
                <a:lnTo>
                  <a:pt x="1" y="150"/>
                </a:lnTo>
                <a:lnTo>
                  <a:pt x="0" y="16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39">
            <a:extLst>
              <a:ext uri="{FF2B5EF4-FFF2-40B4-BE49-F238E27FC236}">
                <a16:creationId xmlns:a16="http://schemas.microsoft.com/office/drawing/2014/main" id="{A5CC4A1A-946E-4980-AB1E-A5AE0EDC9219}"/>
              </a:ext>
            </a:extLst>
          </p:cNvPr>
          <p:cNvSpPr>
            <a:spLocks/>
          </p:cNvSpPr>
          <p:nvPr/>
        </p:nvSpPr>
        <p:spPr bwMode="auto">
          <a:xfrm>
            <a:off x="1524588" y="3681413"/>
            <a:ext cx="1179512" cy="547687"/>
          </a:xfrm>
          <a:custGeom>
            <a:avLst/>
            <a:gdLst>
              <a:gd name="T0" fmla="*/ 742 w 743"/>
              <a:gd name="T1" fmla="*/ 344 h 345"/>
              <a:gd name="T2" fmla="*/ 742 w 743"/>
              <a:gd name="T3" fmla="*/ 0 h 345"/>
              <a:gd name="T4" fmla="*/ 0 w 743"/>
              <a:gd name="T5" fmla="*/ 0 h 345"/>
              <a:gd name="T6" fmla="*/ 0 w 743"/>
              <a:gd name="T7" fmla="*/ 344 h 345"/>
              <a:gd name="T8" fmla="*/ 742 w 743"/>
              <a:gd name="T9" fmla="*/ 344 h 345"/>
            </a:gdLst>
            <a:ahLst/>
            <a:cxnLst>
              <a:cxn ang="0">
                <a:pos x="T0" y="T1"/>
              </a:cxn>
              <a:cxn ang="0">
                <a:pos x="T2" y="T3"/>
              </a:cxn>
              <a:cxn ang="0">
                <a:pos x="T4" y="T5"/>
              </a:cxn>
              <a:cxn ang="0">
                <a:pos x="T6" y="T7"/>
              </a:cxn>
              <a:cxn ang="0">
                <a:pos x="T8" y="T9"/>
              </a:cxn>
            </a:cxnLst>
            <a:rect l="0" t="0" r="r" b="b"/>
            <a:pathLst>
              <a:path w="743" h="345">
                <a:moveTo>
                  <a:pt x="742" y="344"/>
                </a:moveTo>
                <a:lnTo>
                  <a:pt x="742" y="0"/>
                </a:lnTo>
                <a:lnTo>
                  <a:pt x="0" y="0"/>
                </a:lnTo>
                <a:lnTo>
                  <a:pt x="0" y="344"/>
                </a:lnTo>
                <a:lnTo>
                  <a:pt x="742" y="34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40">
            <a:extLst>
              <a:ext uri="{FF2B5EF4-FFF2-40B4-BE49-F238E27FC236}">
                <a16:creationId xmlns:a16="http://schemas.microsoft.com/office/drawing/2014/main" id="{F66D268E-6278-4E11-926A-EC1430E33753}"/>
              </a:ext>
            </a:extLst>
          </p:cNvPr>
          <p:cNvSpPr>
            <a:spLocks/>
          </p:cNvSpPr>
          <p:nvPr/>
        </p:nvSpPr>
        <p:spPr bwMode="auto">
          <a:xfrm>
            <a:off x="1364250" y="4665663"/>
            <a:ext cx="1477963" cy="873125"/>
          </a:xfrm>
          <a:custGeom>
            <a:avLst/>
            <a:gdLst>
              <a:gd name="T0" fmla="*/ 0 w 931"/>
              <a:gd name="T1" fmla="*/ 273 h 550"/>
              <a:gd name="T2" fmla="*/ 460 w 931"/>
              <a:gd name="T3" fmla="*/ 0 h 550"/>
              <a:gd name="T4" fmla="*/ 930 w 931"/>
              <a:gd name="T5" fmla="*/ 283 h 550"/>
              <a:gd name="T6" fmla="*/ 460 w 931"/>
              <a:gd name="T7" fmla="*/ 549 h 550"/>
              <a:gd name="T8" fmla="*/ 0 w 931"/>
              <a:gd name="T9" fmla="*/ 273 h 550"/>
            </a:gdLst>
            <a:ahLst/>
            <a:cxnLst>
              <a:cxn ang="0">
                <a:pos x="T0" y="T1"/>
              </a:cxn>
              <a:cxn ang="0">
                <a:pos x="T2" y="T3"/>
              </a:cxn>
              <a:cxn ang="0">
                <a:pos x="T4" y="T5"/>
              </a:cxn>
              <a:cxn ang="0">
                <a:pos x="T6" y="T7"/>
              </a:cxn>
              <a:cxn ang="0">
                <a:pos x="T8" y="T9"/>
              </a:cxn>
            </a:cxnLst>
            <a:rect l="0" t="0" r="r" b="b"/>
            <a:pathLst>
              <a:path w="931" h="550">
                <a:moveTo>
                  <a:pt x="0" y="273"/>
                </a:moveTo>
                <a:lnTo>
                  <a:pt x="460" y="0"/>
                </a:lnTo>
                <a:lnTo>
                  <a:pt x="930" y="283"/>
                </a:lnTo>
                <a:lnTo>
                  <a:pt x="460" y="549"/>
                </a:lnTo>
                <a:lnTo>
                  <a:pt x="0" y="27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41">
            <a:extLst>
              <a:ext uri="{FF2B5EF4-FFF2-40B4-BE49-F238E27FC236}">
                <a16:creationId xmlns:a16="http://schemas.microsoft.com/office/drawing/2014/main" id="{B23455A9-0857-4F7D-B2B4-E2A4BC9D87F7}"/>
              </a:ext>
            </a:extLst>
          </p:cNvPr>
          <p:cNvSpPr>
            <a:spLocks noChangeArrowheads="1"/>
          </p:cNvSpPr>
          <p:nvPr/>
        </p:nvSpPr>
        <p:spPr bwMode="auto">
          <a:xfrm>
            <a:off x="2140538" y="2952750"/>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11" name="Rectangle 42">
            <a:extLst>
              <a:ext uri="{FF2B5EF4-FFF2-40B4-BE49-F238E27FC236}">
                <a16:creationId xmlns:a16="http://schemas.microsoft.com/office/drawing/2014/main" id="{D5E606AA-89C2-48A5-8CE3-95721E7682E3}"/>
              </a:ext>
            </a:extLst>
          </p:cNvPr>
          <p:cNvSpPr>
            <a:spLocks noChangeArrowheads="1"/>
          </p:cNvSpPr>
          <p:nvPr/>
        </p:nvSpPr>
        <p:spPr bwMode="auto">
          <a:xfrm>
            <a:off x="1473788" y="2509838"/>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12" name="Rectangle 43">
            <a:extLst>
              <a:ext uri="{FF2B5EF4-FFF2-40B4-BE49-F238E27FC236}">
                <a16:creationId xmlns:a16="http://schemas.microsoft.com/office/drawing/2014/main" id="{063B4842-1604-4798-A75B-D848626A67F3}"/>
              </a:ext>
            </a:extLst>
          </p:cNvPr>
          <p:cNvSpPr>
            <a:spLocks noChangeArrowheads="1"/>
          </p:cNvSpPr>
          <p:nvPr/>
        </p:nvSpPr>
        <p:spPr bwMode="auto">
          <a:xfrm>
            <a:off x="1453150" y="3778250"/>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13" name="Rectangle 44">
            <a:extLst>
              <a:ext uri="{FF2B5EF4-FFF2-40B4-BE49-F238E27FC236}">
                <a16:creationId xmlns:a16="http://schemas.microsoft.com/office/drawing/2014/main" id="{9DCDB4C3-DEB4-4643-B5C2-C0A3EA28C828}"/>
              </a:ext>
            </a:extLst>
          </p:cNvPr>
          <p:cNvSpPr>
            <a:spLocks noChangeArrowheads="1"/>
          </p:cNvSpPr>
          <p:nvPr/>
        </p:nvSpPr>
        <p:spPr bwMode="auto">
          <a:xfrm>
            <a:off x="2491375" y="4314825"/>
            <a:ext cx="90011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sz="1600" b="1">
                <a:solidFill>
                  <a:srgbClr val="000000"/>
                </a:solidFill>
                <a:latin typeface="Arial" pitchFamily="34" charset="0"/>
              </a:rPr>
              <a:t>subor-dinate</a:t>
            </a:r>
          </a:p>
        </p:txBody>
      </p:sp>
      <p:sp>
        <p:nvSpPr>
          <p:cNvPr id="14" name="Rectangle 45">
            <a:extLst>
              <a:ext uri="{FF2B5EF4-FFF2-40B4-BE49-F238E27FC236}">
                <a16:creationId xmlns:a16="http://schemas.microsoft.com/office/drawing/2014/main" id="{388C4C1E-B3F3-4F04-B611-E20560C1F7A8}"/>
              </a:ext>
            </a:extLst>
          </p:cNvPr>
          <p:cNvSpPr>
            <a:spLocks noChangeArrowheads="1"/>
          </p:cNvSpPr>
          <p:nvPr/>
        </p:nvSpPr>
        <p:spPr bwMode="auto">
          <a:xfrm>
            <a:off x="961025" y="4238625"/>
            <a:ext cx="8318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sz="1600" b="1">
                <a:solidFill>
                  <a:srgbClr val="000000"/>
                </a:solidFill>
                <a:latin typeface="Arial" pitchFamily="34" charset="0"/>
              </a:rPr>
              <a:t>super-visor</a:t>
            </a:r>
          </a:p>
        </p:txBody>
      </p:sp>
      <p:sp>
        <p:nvSpPr>
          <p:cNvPr id="15" name="Rectangle 46">
            <a:extLst>
              <a:ext uri="{FF2B5EF4-FFF2-40B4-BE49-F238E27FC236}">
                <a16:creationId xmlns:a16="http://schemas.microsoft.com/office/drawing/2014/main" id="{9B662E3F-E777-4D1E-9E8E-F8F7525BAD78}"/>
              </a:ext>
            </a:extLst>
          </p:cNvPr>
          <p:cNvSpPr>
            <a:spLocks noChangeArrowheads="1"/>
          </p:cNvSpPr>
          <p:nvPr/>
        </p:nvSpPr>
        <p:spPr bwMode="auto">
          <a:xfrm>
            <a:off x="1024525" y="2940050"/>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16" name="Line 47">
            <a:extLst>
              <a:ext uri="{FF2B5EF4-FFF2-40B4-BE49-F238E27FC236}">
                <a16:creationId xmlns:a16="http://schemas.microsoft.com/office/drawing/2014/main" id="{7ED909C5-F1BD-4FCB-B952-12DAE86D3778}"/>
              </a:ext>
            </a:extLst>
          </p:cNvPr>
          <p:cNvSpPr>
            <a:spLocks noChangeShapeType="1"/>
          </p:cNvSpPr>
          <p:nvPr/>
        </p:nvSpPr>
        <p:spPr bwMode="auto">
          <a:xfrm>
            <a:off x="1792875" y="4264980"/>
            <a:ext cx="0" cy="5524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48">
            <a:extLst>
              <a:ext uri="{FF2B5EF4-FFF2-40B4-BE49-F238E27FC236}">
                <a16:creationId xmlns:a16="http://schemas.microsoft.com/office/drawing/2014/main" id="{CB7851E5-1DBA-4294-BD4F-505E099839DC}"/>
              </a:ext>
            </a:extLst>
          </p:cNvPr>
          <p:cNvSpPr>
            <a:spLocks noChangeShapeType="1"/>
          </p:cNvSpPr>
          <p:nvPr/>
        </p:nvSpPr>
        <p:spPr bwMode="auto">
          <a:xfrm>
            <a:off x="2429463" y="4251325"/>
            <a:ext cx="0" cy="6096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49">
            <a:extLst>
              <a:ext uri="{FF2B5EF4-FFF2-40B4-BE49-F238E27FC236}">
                <a16:creationId xmlns:a16="http://schemas.microsoft.com/office/drawing/2014/main" id="{CB33A058-E9B1-4599-BD7F-CD8E1951904B}"/>
              </a:ext>
            </a:extLst>
          </p:cNvPr>
          <p:cNvSpPr>
            <a:spLocks noChangeShapeType="1"/>
          </p:cNvSpPr>
          <p:nvPr/>
        </p:nvSpPr>
        <p:spPr bwMode="auto">
          <a:xfrm>
            <a:off x="1284875" y="3343275"/>
            <a:ext cx="400050" cy="3286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50">
            <a:extLst>
              <a:ext uri="{FF2B5EF4-FFF2-40B4-BE49-F238E27FC236}">
                <a16:creationId xmlns:a16="http://schemas.microsoft.com/office/drawing/2014/main" id="{2A49FBC2-5654-41D6-914D-D982A846A54C}"/>
              </a:ext>
            </a:extLst>
          </p:cNvPr>
          <p:cNvSpPr>
            <a:spLocks noChangeShapeType="1"/>
          </p:cNvSpPr>
          <p:nvPr/>
        </p:nvSpPr>
        <p:spPr bwMode="auto">
          <a:xfrm>
            <a:off x="1821450" y="2982913"/>
            <a:ext cx="117475" cy="72548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51">
            <a:extLst>
              <a:ext uri="{FF2B5EF4-FFF2-40B4-BE49-F238E27FC236}">
                <a16:creationId xmlns:a16="http://schemas.microsoft.com/office/drawing/2014/main" id="{7E5B4F3A-C01D-4D0A-B253-19CBF7EB7A05}"/>
              </a:ext>
            </a:extLst>
          </p:cNvPr>
          <p:cNvSpPr>
            <a:spLocks noChangeShapeType="1"/>
          </p:cNvSpPr>
          <p:nvPr/>
        </p:nvSpPr>
        <p:spPr bwMode="auto">
          <a:xfrm flipH="1">
            <a:off x="2169113" y="3328987"/>
            <a:ext cx="185737" cy="36195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0">
            <a:extLst>
              <a:ext uri="{FF2B5EF4-FFF2-40B4-BE49-F238E27FC236}">
                <a16:creationId xmlns:a16="http://schemas.microsoft.com/office/drawing/2014/main" id="{407FF3E6-3B37-4B96-A526-BD1E77FBD448}"/>
              </a:ext>
            </a:extLst>
          </p:cNvPr>
          <p:cNvSpPr/>
          <p:nvPr/>
        </p:nvSpPr>
        <p:spPr>
          <a:xfrm>
            <a:off x="914400" y="5638799"/>
            <a:ext cx="2528000" cy="461665"/>
          </a:xfrm>
          <a:prstGeom prst="rect">
            <a:avLst/>
          </a:prstGeom>
        </p:spPr>
        <p:txBody>
          <a:bodyPr wrap="none">
            <a:spAutoFit/>
          </a:bodyPr>
          <a:lstStyle/>
          <a:p>
            <a:r>
              <a:rPr lang="en-US" sz="2400" dirty="0">
                <a:solidFill>
                  <a:srgbClr val="C00000"/>
                </a:solidFill>
              </a:rPr>
              <a:t>A Self-Relationship</a:t>
            </a:r>
          </a:p>
        </p:txBody>
      </p:sp>
      <p:grpSp>
        <p:nvGrpSpPr>
          <p:cNvPr id="22" name="Group 1042">
            <a:extLst>
              <a:ext uri="{FF2B5EF4-FFF2-40B4-BE49-F238E27FC236}">
                <a16:creationId xmlns:a16="http://schemas.microsoft.com/office/drawing/2014/main" id="{F4D3A212-68B4-4612-BB51-FA660B7C17C7}"/>
              </a:ext>
            </a:extLst>
          </p:cNvPr>
          <p:cNvGrpSpPr>
            <a:grpSpLocks/>
          </p:cNvGrpSpPr>
          <p:nvPr/>
        </p:nvGrpSpPr>
        <p:grpSpPr bwMode="auto">
          <a:xfrm>
            <a:off x="3862486" y="1588635"/>
            <a:ext cx="1200150" cy="1807754"/>
            <a:chOff x="2304" y="1776"/>
            <a:chExt cx="912" cy="1584"/>
          </a:xfrm>
        </p:grpSpPr>
        <p:sp>
          <p:nvSpPr>
            <p:cNvPr id="23" name="Rectangle 1027">
              <a:extLst>
                <a:ext uri="{FF2B5EF4-FFF2-40B4-BE49-F238E27FC236}">
                  <a16:creationId xmlns:a16="http://schemas.microsoft.com/office/drawing/2014/main" id="{F5DC2D58-2F19-4FEE-917B-226E26058460}"/>
                </a:ext>
              </a:extLst>
            </p:cNvPr>
            <p:cNvSpPr>
              <a:spLocks noChangeArrowheads="1"/>
            </p:cNvSpPr>
            <p:nvPr/>
          </p:nvSpPr>
          <p:spPr bwMode="auto">
            <a:xfrm>
              <a:off x="2352" y="2784"/>
              <a:ext cx="816" cy="576"/>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US" altLang="ar-JO" sz="2400">
                  <a:latin typeface="Times New Roman" panose="02020603050405020304" pitchFamily="18" charset="0"/>
                </a:rPr>
                <a:t>Teachers</a:t>
              </a:r>
            </a:p>
          </p:txBody>
        </p:sp>
        <p:sp>
          <p:nvSpPr>
            <p:cNvPr id="24" name="AutoShape 1028">
              <a:extLst>
                <a:ext uri="{FF2B5EF4-FFF2-40B4-BE49-F238E27FC236}">
                  <a16:creationId xmlns:a16="http://schemas.microsoft.com/office/drawing/2014/main" id="{49B8CBD1-CE21-464B-B3CB-0020CC896646}"/>
                </a:ext>
              </a:extLst>
            </p:cNvPr>
            <p:cNvSpPr>
              <a:spLocks noChangeArrowheads="1"/>
            </p:cNvSpPr>
            <p:nvPr/>
          </p:nvSpPr>
          <p:spPr bwMode="auto">
            <a:xfrm>
              <a:off x="2304" y="1776"/>
              <a:ext cx="912" cy="720"/>
            </a:xfrm>
            <a:prstGeom prst="diamond">
              <a:avLst/>
            </a:prstGeom>
            <a:solidFill>
              <a:srgbClr val="CC99FF"/>
            </a:solidFill>
            <a:ln w="9525">
              <a:solidFill>
                <a:schemeClr val="tx1"/>
              </a:solidFill>
              <a:miter lim="800000"/>
              <a:headEnd/>
              <a:tailEnd/>
            </a:ln>
          </p:spPr>
          <p:txBody>
            <a:bodyPr wrap="none" anchor="ct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US" altLang="ar-JO" sz="2400">
                  <a:latin typeface="Times New Roman" panose="02020603050405020304" pitchFamily="18" charset="0"/>
                </a:rPr>
                <a:t>Married</a:t>
              </a:r>
            </a:p>
          </p:txBody>
        </p:sp>
      </p:grpSp>
      <p:grpSp>
        <p:nvGrpSpPr>
          <p:cNvPr id="25" name="Group 1043">
            <a:extLst>
              <a:ext uri="{FF2B5EF4-FFF2-40B4-BE49-F238E27FC236}">
                <a16:creationId xmlns:a16="http://schemas.microsoft.com/office/drawing/2014/main" id="{856BD674-D6FE-474C-B80F-5795BEA6C536}"/>
              </a:ext>
            </a:extLst>
          </p:cNvPr>
          <p:cNvGrpSpPr>
            <a:grpSpLocks/>
          </p:cNvGrpSpPr>
          <p:nvPr/>
        </p:nvGrpSpPr>
        <p:grpSpPr bwMode="auto">
          <a:xfrm>
            <a:off x="1945275" y="1990523"/>
            <a:ext cx="1960879" cy="2613152"/>
            <a:chOff x="1344" y="1260"/>
            <a:chExt cx="1129" cy="1623"/>
          </a:xfrm>
        </p:grpSpPr>
        <p:cxnSp>
          <p:nvCxnSpPr>
            <p:cNvPr id="26" name="AutoShape 1034">
              <a:extLst>
                <a:ext uri="{FF2B5EF4-FFF2-40B4-BE49-F238E27FC236}">
                  <a16:creationId xmlns:a16="http://schemas.microsoft.com/office/drawing/2014/main" id="{830FE7A0-F83A-4C6D-B157-E4108225D2E4}"/>
                </a:ext>
              </a:extLst>
            </p:cNvPr>
            <p:cNvCxnSpPr>
              <a:cxnSpLocks noChangeShapeType="1"/>
              <a:stCxn id="24" idx="1"/>
              <a:endCxn id="23" idx="1"/>
            </p:cNvCxnSpPr>
            <p:nvPr/>
          </p:nvCxnSpPr>
          <p:spPr bwMode="auto">
            <a:xfrm rot="10800000" flipH="1" flipV="1">
              <a:off x="2433" y="1260"/>
              <a:ext cx="40" cy="673"/>
            </a:xfrm>
            <a:prstGeom prst="curvedConnector3">
              <a:avLst>
                <a:gd name="adj1" fmla="val -36190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 name="Text Box 1036">
              <a:extLst>
                <a:ext uri="{FF2B5EF4-FFF2-40B4-BE49-F238E27FC236}">
                  <a16:creationId xmlns:a16="http://schemas.microsoft.com/office/drawing/2014/main" id="{F647393A-683D-4008-AA25-4D0A825CC6A5}"/>
                </a:ext>
              </a:extLst>
            </p:cNvPr>
            <p:cNvSpPr txBox="1">
              <a:spLocks noChangeArrowheads="1"/>
            </p:cNvSpPr>
            <p:nvPr/>
          </p:nvSpPr>
          <p:spPr bwMode="auto">
            <a:xfrm>
              <a:off x="1344" y="2592"/>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ar-JO" sz="2400" dirty="0">
                <a:latin typeface="Times New Roman" panose="02020603050405020304" pitchFamily="18" charset="0"/>
              </a:endParaRPr>
            </a:p>
          </p:txBody>
        </p:sp>
      </p:grpSp>
      <p:grpSp>
        <p:nvGrpSpPr>
          <p:cNvPr id="28" name="Group 1044">
            <a:extLst>
              <a:ext uri="{FF2B5EF4-FFF2-40B4-BE49-F238E27FC236}">
                <a16:creationId xmlns:a16="http://schemas.microsoft.com/office/drawing/2014/main" id="{71259022-565C-4D80-B240-5CDC3C881BE6}"/>
              </a:ext>
            </a:extLst>
          </p:cNvPr>
          <p:cNvGrpSpPr>
            <a:grpSpLocks/>
          </p:cNvGrpSpPr>
          <p:nvPr/>
        </p:nvGrpSpPr>
        <p:grpSpPr bwMode="auto">
          <a:xfrm>
            <a:off x="4999039" y="2000251"/>
            <a:ext cx="671513" cy="2576514"/>
            <a:chOff x="3149" y="1260"/>
            <a:chExt cx="423" cy="1623"/>
          </a:xfrm>
        </p:grpSpPr>
        <p:cxnSp>
          <p:nvCxnSpPr>
            <p:cNvPr id="29" name="AutoShape 1035">
              <a:extLst>
                <a:ext uri="{FF2B5EF4-FFF2-40B4-BE49-F238E27FC236}">
                  <a16:creationId xmlns:a16="http://schemas.microsoft.com/office/drawing/2014/main" id="{2F20B71F-C9EC-4BEA-BF00-DF1AAD69B385}"/>
                </a:ext>
              </a:extLst>
            </p:cNvPr>
            <p:cNvCxnSpPr>
              <a:cxnSpLocks noChangeShapeType="1"/>
              <a:stCxn id="24" idx="3"/>
              <a:endCxn id="23" idx="3"/>
            </p:cNvCxnSpPr>
            <p:nvPr/>
          </p:nvCxnSpPr>
          <p:spPr bwMode="auto">
            <a:xfrm flipH="1">
              <a:off x="3149" y="1260"/>
              <a:ext cx="40" cy="673"/>
            </a:xfrm>
            <a:prstGeom prst="curvedConnector3">
              <a:avLst>
                <a:gd name="adj1" fmla="val -36190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 name="Text Box 1037">
              <a:extLst>
                <a:ext uri="{FF2B5EF4-FFF2-40B4-BE49-F238E27FC236}">
                  <a16:creationId xmlns:a16="http://schemas.microsoft.com/office/drawing/2014/main" id="{6733053E-9A76-4544-9B4F-D58E6A4511C0}"/>
                </a:ext>
              </a:extLst>
            </p:cNvPr>
            <p:cNvSpPr txBox="1">
              <a:spLocks noChangeArrowheads="1"/>
            </p:cNvSpPr>
            <p:nvPr/>
          </p:nvSpPr>
          <p:spPr bwMode="auto">
            <a:xfrm>
              <a:off x="3456" y="2592"/>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ar-JO" sz="2400" dirty="0">
                <a:latin typeface="Times New Roman" panose="02020603050405020304" pitchFamily="18" charset="0"/>
              </a:endParaRPr>
            </a:p>
          </p:txBody>
        </p:sp>
      </p:grpSp>
      <p:grpSp>
        <p:nvGrpSpPr>
          <p:cNvPr id="31" name="Group 1046">
            <a:extLst>
              <a:ext uri="{FF2B5EF4-FFF2-40B4-BE49-F238E27FC236}">
                <a16:creationId xmlns:a16="http://schemas.microsoft.com/office/drawing/2014/main" id="{099CB559-25AF-40D0-80F3-E52CF01FF688}"/>
              </a:ext>
            </a:extLst>
          </p:cNvPr>
          <p:cNvGrpSpPr>
            <a:grpSpLocks/>
          </p:cNvGrpSpPr>
          <p:nvPr/>
        </p:nvGrpSpPr>
        <p:grpSpPr bwMode="auto">
          <a:xfrm>
            <a:off x="6092239" y="1711678"/>
            <a:ext cx="2743200" cy="1979817"/>
            <a:chOff x="3792" y="1210"/>
            <a:chExt cx="1728" cy="1189"/>
          </a:xfrm>
        </p:grpSpPr>
        <p:grpSp>
          <p:nvGrpSpPr>
            <p:cNvPr id="32" name="Group 1045">
              <a:extLst>
                <a:ext uri="{FF2B5EF4-FFF2-40B4-BE49-F238E27FC236}">
                  <a16:creationId xmlns:a16="http://schemas.microsoft.com/office/drawing/2014/main" id="{C73F0DE7-C600-4A77-8FB3-47578D55A400}"/>
                </a:ext>
              </a:extLst>
            </p:cNvPr>
            <p:cNvGrpSpPr>
              <a:grpSpLocks/>
            </p:cNvGrpSpPr>
            <p:nvPr/>
          </p:nvGrpSpPr>
          <p:grpSpPr bwMode="auto">
            <a:xfrm>
              <a:off x="3792" y="1210"/>
              <a:ext cx="1728" cy="1189"/>
              <a:chOff x="3840" y="1232"/>
              <a:chExt cx="1728" cy="1168"/>
            </a:xfrm>
          </p:grpSpPr>
          <p:sp>
            <p:nvSpPr>
              <p:cNvPr id="34" name="Text Box 1038">
                <a:extLst>
                  <a:ext uri="{FF2B5EF4-FFF2-40B4-BE49-F238E27FC236}">
                    <a16:creationId xmlns:a16="http://schemas.microsoft.com/office/drawing/2014/main" id="{ADFAFA53-8581-495B-947B-BB28DC5C8EFF}"/>
                  </a:ext>
                </a:extLst>
              </p:cNvPr>
              <p:cNvSpPr txBox="1">
                <a:spLocks noChangeArrowheads="1"/>
              </p:cNvSpPr>
              <p:nvPr/>
            </p:nvSpPr>
            <p:spPr bwMode="auto">
              <a:xfrm>
                <a:off x="4082" y="1232"/>
                <a:ext cx="1425" cy="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ar-JO" sz="1800" dirty="0">
                    <a:latin typeface="Times New Roman" panose="02020603050405020304" pitchFamily="18" charset="0"/>
                  </a:rPr>
                  <a:t>   Relationship Set</a:t>
                </a:r>
              </a:p>
              <a:p>
                <a:pPr>
                  <a:spcBef>
                    <a:spcPct val="0"/>
                  </a:spcBef>
                  <a:buClrTx/>
                  <a:buFontTx/>
                  <a:buNone/>
                </a:pPr>
                <a:endParaRPr lang="en-US" altLang="ar-JO" sz="1800" dirty="0">
                  <a:latin typeface="Times New Roman" panose="02020603050405020304" pitchFamily="18" charset="0"/>
                </a:endParaRPr>
              </a:p>
              <a:p>
                <a:pPr>
                  <a:spcBef>
                    <a:spcPct val="0"/>
                  </a:spcBef>
                  <a:buClrTx/>
                  <a:buFontTx/>
                  <a:buNone/>
                </a:pPr>
                <a:r>
                  <a:rPr lang="en-US" altLang="ar-JO" sz="1800" dirty="0">
                    <a:latin typeface="Times New Roman" panose="02020603050405020304" pitchFamily="18" charset="0"/>
                  </a:rPr>
                  <a:t>Husband	      Wife</a:t>
                </a:r>
              </a:p>
              <a:p>
                <a:pPr>
                  <a:spcBef>
                    <a:spcPct val="0"/>
                  </a:spcBef>
                  <a:buClrTx/>
                  <a:buFontTx/>
                  <a:buNone/>
                </a:pPr>
                <a:r>
                  <a:rPr lang="en-US" altLang="ar-JO" sz="1800" dirty="0">
                    <a:latin typeface="Times New Roman" panose="02020603050405020304" pitchFamily="18" charset="0"/>
                  </a:rPr>
                  <a:t>Bob	     Ann</a:t>
                </a:r>
              </a:p>
              <a:p>
                <a:pPr>
                  <a:spcBef>
                    <a:spcPct val="0"/>
                  </a:spcBef>
                  <a:buClrTx/>
                  <a:buFontTx/>
                  <a:buNone/>
                </a:pPr>
                <a:r>
                  <a:rPr lang="en-US" altLang="ar-JO" sz="1800" dirty="0">
                    <a:latin typeface="Times New Roman" panose="02020603050405020304" pitchFamily="18" charset="0"/>
                  </a:rPr>
                  <a:t>Joe	     Sue</a:t>
                </a:r>
              </a:p>
              <a:p>
                <a:pPr>
                  <a:spcBef>
                    <a:spcPct val="0"/>
                  </a:spcBef>
                  <a:buClrTx/>
                  <a:buFontTx/>
                  <a:buNone/>
                </a:pPr>
                <a:r>
                  <a:rPr lang="en-US" altLang="ar-JO" sz="1800" dirty="0">
                    <a:latin typeface="Times New Roman" panose="02020603050405020304" pitchFamily="18" charset="0"/>
                  </a:rPr>
                  <a:t>…		…</a:t>
                </a:r>
              </a:p>
            </p:txBody>
          </p:sp>
          <p:sp>
            <p:nvSpPr>
              <p:cNvPr id="35" name="Rectangle 1039">
                <a:extLst>
                  <a:ext uri="{FF2B5EF4-FFF2-40B4-BE49-F238E27FC236}">
                    <a16:creationId xmlns:a16="http://schemas.microsoft.com/office/drawing/2014/main" id="{A51A7F5C-F4A1-43ED-A4BC-E2313546AD63}"/>
                  </a:ext>
                </a:extLst>
              </p:cNvPr>
              <p:cNvSpPr>
                <a:spLocks noChangeArrowheads="1"/>
              </p:cNvSpPr>
              <p:nvPr/>
            </p:nvSpPr>
            <p:spPr bwMode="auto">
              <a:xfrm>
                <a:off x="3840" y="1488"/>
                <a:ext cx="1728" cy="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ar-JO" altLang="ar-JO" sz="2400">
                  <a:latin typeface="Times New Roman" panose="02020603050405020304" pitchFamily="18" charset="0"/>
                </a:endParaRPr>
              </a:p>
            </p:txBody>
          </p:sp>
          <p:sp>
            <p:nvSpPr>
              <p:cNvPr id="36" name="Line 1040">
                <a:extLst>
                  <a:ext uri="{FF2B5EF4-FFF2-40B4-BE49-F238E27FC236}">
                    <a16:creationId xmlns:a16="http://schemas.microsoft.com/office/drawing/2014/main" id="{06A56FF3-C54D-4EDB-8213-54F79C20D4F5}"/>
                  </a:ext>
                </a:extLst>
              </p:cNvPr>
              <p:cNvSpPr>
                <a:spLocks noChangeShapeType="1"/>
              </p:cNvSpPr>
              <p:nvPr/>
            </p:nvSpPr>
            <p:spPr bwMode="auto">
              <a:xfrm>
                <a:off x="3840" y="1728"/>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3" name="Line 1041">
              <a:extLst>
                <a:ext uri="{FF2B5EF4-FFF2-40B4-BE49-F238E27FC236}">
                  <a16:creationId xmlns:a16="http://schemas.microsoft.com/office/drawing/2014/main" id="{67220909-E9F2-4AF0-96BD-086F0DCCBB19}"/>
                </a:ext>
              </a:extLst>
            </p:cNvPr>
            <p:cNvSpPr>
              <a:spLocks noChangeShapeType="1"/>
            </p:cNvSpPr>
            <p:nvPr/>
          </p:nvSpPr>
          <p:spPr bwMode="auto">
            <a:xfrm>
              <a:off x="4706" y="1487"/>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8" name="TextBox 37">
            <a:extLst>
              <a:ext uri="{FF2B5EF4-FFF2-40B4-BE49-F238E27FC236}">
                <a16:creationId xmlns:a16="http://schemas.microsoft.com/office/drawing/2014/main" id="{9E9C2534-D5CC-46B8-9FD1-0DA35905FC3D}"/>
              </a:ext>
            </a:extLst>
          </p:cNvPr>
          <p:cNvSpPr txBox="1"/>
          <p:nvPr/>
        </p:nvSpPr>
        <p:spPr>
          <a:xfrm>
            <a:off x="4955492" y="2193321"/>
            <a:ext cx="1474355" cy="369332"/>
          </a:xfrm>
          <a:prstGeom prst="rect">
            <a:avLst/>
          </a:prstGeom>
          <a:noFill/>
        </p:spPr>
        <p:txBody>
          <a:bodyPr wrap="square">
            <a:spAutoFit/>
          </a:bodyPr>
          <a:lstStyle/>
          <a:p>
            <a:pPr>
              <a:spcBef>
                <a:spcPct val="0"/>
              </a:spcBef>
              <a:buClrTx/>
              <a:buFontTx/>
              <a:buNone/>
            </a:pPr>
            <a:r>
              <a:rPr lang="en-US" altLang="ar-JO" sz="1800" dirty="0">
                <a:latin typeface="Times New Roman" panose="02020603050405020304" pitchFamily="18" charset="0"/>
              </a:rPr>
              <a:t>wife</a:t>
            </a:r>
          </a:p>
        </p:txBody>
      </p:sp>
      <p:sp>
        <p:nvSpPr>
          <p:cNvPr id="40" name="TextBox 39">
            <a:extLst>
              <a:ext uri="{FF2B5EF4-FFF2-40B4-BE49-F238E27FC236}">
                <a16:creationId xmlns:a16="http://schemas.microsoft.com/office/drawing/2014/main" id="{A5684B71-A663-411C-A4BC-E9DFB69B057A}"/>
              </a:ext>
            </a:extLst>
          </p:cNvPr>
          <p:cNvSpPr txBox="1"/>
          <p:nvPr/>
        </p:nvSpPr>
        <p:spPr>
          <a:xfrm>
            <a:off x="2842213" y="2219534"/>
            <a:ext cx="4572000" cy="369332"/>
          </a:xfrm>
          <a:prstGeom prst="rect">
            <a:avLst/>
          </a:prstGeom>
          <a:noFill/>
        </p:spPr>
        <p:txBody>
          <a:bodyPr wrap="square">
            <a:spAutoFit/>
          </a:bodyPr>
          <a:lstStyle/>
          <a:p>
            <a:r>
              <a:rPr lang="en-US" altLang="ar-JO" sz="1800" dirty="0">
                <a:latin typeface="Times New Roman" panose="02020603050405020304" pitchFamily="18" charset="0"/>
              </a:rPr>
              <a:t>husband</a:t>
            </a:r>
            <a:endParaRPr lang="en-GB" dirty="0"/>
          </a:p>
        </p:txBody>
      </p:sp>
    </p:spTree>
    <p:extLst>
      <p:ext uri="{BB962C8B-B14F-4D97-AF65-F5344CB8AC3E}">
        <p14:creationId xmlns:p14="http://schemas.microsoft.com/office/powerpoint/2010/main" val="59160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Ternary Relationships</a:t>
            </a:r>
          </a:p>
        </p:txBody>
      </p:sp>
      <p:sp>
        <p:nvSpPr>
          <p:cNvPr id="4"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200" dirty="0"/>
              <a:t>Suppose that departments have offices at different locations and we want to record the locations at which each employee works</a:t>
            </a:r>
          </a:p>
          <a:p>
            <a:pPr>
              <a:buFont typeface="Wingdings" pitchFamily="2" charset="2"/>
              <a:buChar char="§"/>
            </a:pPr>
            <a:endParaRPr lang="en-US" sz="2200" dirty="0"/>
          </a:p>
          <a:p>
            <a:pPr>
              <a:buFont typeface="Wingdings" pitchFamily="2" charset="2"/>
              <a:buChar char="§"/>
            </a:pPr>
            <a:r>
              <a:rPr lang="en-US" sz="2200" dirty="0"/>
              <a:t>Consequently, we must record an association between an employee, a department and a location</a:t>
            </a:r>
            <a:endParaRPr lang="en-US" sz="2000" dirty="0"/>
          </a:p>
        </p:txBody>
      </p:sp>
      <p:sp>
        <p:nvSpPr>
          <p:cNvPr id="5" name="Freeform 6"/>
          <p:cNvSpPr>
            <a:spLocks/>
          </p:cNvSpPr>
          <p:nvPr/>
        </p:nvSpPr>
        <p:spPr bwMode="auto">
          <a:xfrm>
            <a:off x="2635815" y="3817938"/>
            <a:ext cx="838200" cy="428625"/>
          </a:xfrm>
          <a:custGeom>
            <a:avLst/>
            <a:gdLst>
              <a:gd name="T0" fmla="*/ 525 w 528"/>
              <a:gd name="T1" fmla="*/ 123 h 270"/>
              <a:gd name="T2" fmla="*/ 517 w 528"/>
              <a:gd name="T3" fmla="*/ 100 h 270"/>
              <a:gd name="T4" fmla="*/ 501 w 528"/>
              <a:gd name="T5" fmla="*/ 78 h 270"/>
              <a:gd name="T6" fmla="*/ 478 w 528"/>
              <a:gd name="T7" fmla="*/ 57 h 270"/>
              <a:gd name="T8" fmla="*/ 449 w 528"/>
              <a:gd name="T9" fmla="*/ 40 h 270"/>
              <a:gd name="T10" fmla="*/ 414 w 528"/>
              <a:gd name="T11" fmla="*/ 24 h 270"/>
              <a:gd name="T12" fmla="*/ 374 w 528"/>
              <a:gd name="T13" fmla="*/ 14 h 270"/>
              <a:gd name="T14" fmla="*/ 331 w 528"/>
              <a:gd name="T15" fmla="*/ 5 h 270"/>
              <a:gd name="T16" fmla="*/ 286 w 528"/>
              <a:gd name="T17" fmla="*/ 1 h 270"/>
              <a:gd name="T18" fmla="*/ 240 w 528"/>
              <a:gd name="T19" fmla="*/ 1 h 270"/>
              <a:gd name="T20" fmla="*/ 195 w 528"/>
              <a:gd name="T21" fmla="*/ 5 h 270"/>
              <a:gd name="T22" fmla="*/ 152 w 528"/>
              <a:gd name="T23" fmla="*/ 14 h 270"/>
              <a:gd name="T24" fmla="*/ 112 w 528"/>
              <a:gd name="T25" fmla="*/ 24 h 270"/>
              <a:gd name="T26" fmla="*/ 77 w 528"/>
              <a:gd name="T27" fmla="*/ 40 h 270"/>
              <a:gd name="T28" fmla="*/ 48 w 528"/>
              <a:gd name="T29" fmla="*/ 57 h 270"/>
              <a:gd name="T30" fmla="*/ 25 w 528"/>
              <a:gd name="T31" fmla="*/ 78 h 270"/>
              <a:gd name="T32" fmla="*/ 9 w 528"/>
              <a:gd name="T33" fmla="*/ 100 h 270"/>
              <a:gd name="T34" fmla="*/ 1 w 528"/>
              <a:gd name="T35" fmla="*/ 123 h 270"/>
              <a:gd name="T36" fmla="*/ 1 w 528"/>
              <a:gd name="T37" fmla="*/ 145 h 270"/>
              <a:gd name="T38" fmla="*/ 9 w 528"/>
              <a:gd name="T39" fmla="*/ 168 h 270"/>
              <a:gd name="T40" fmla="*/ 25 w 528"/>
              <a:gd name="T41" fmla="*/ 190 h 270"/>
              <a:gd name="T42" fmla="*/ 48 w 528"/>
              <a:gd name="T43" fmla="*/ 211 h 270"/>
              <a:gd name="T44" fmla="*/ 77 w 528"/>
              <a:gd name="T45" fmla="*/ 228 h 270"/>
              <a:gd name="T46" fmla="*/ 112 w 528"/>
              <a:gd name="T47" fmla="*/ 244 h 270"/>
              <a:gd name="T48" fmla="*/ 152 w 528"/>
              <a:gd name="T49" fmla="*/ 256 h 270"/>
              <a:gd name="T50" fmla="*/ 195 w 528"/>
              <a:gd name="T51" fmla="*/ 264 h 270"/>
              <a:gd name="T52" fmla="*/ 240 w 528"/>
              <a:gd name="T53" fmla="*/ 267 h 270"/>
              <a:gd name="T54" fmla="*/ 286 w 528"/>
              <a:gd name="T55" fmla="*/ 267 h 270"/>
              <a:gd name="T56" fmla="*/ 331 w 528"/>
              <a:gd name="T57" fmla="*/ 264 h 270"/>
              <a:gd name="T58" fmla="*/ 374 w 528"/>
              <a:gd name="T59" fmla="*/ 256 h 270"/>
              <a:gd name="T60" fmla="*/ 414 w 528"/>
              <a:gd name="T61" fmla="*/ 244 h 270"/>
              <a:gd name="T62" fmla="*/ 449 w 528"/>
              <a:gd name="T63" fmla="*/ 228 h 270"/>
              <a:gd name="T64" fmla="*/ 478 w 528"/>
              <a:gd name="T65" fmla="*/ 211 h 270"/>
              <a:gd name="T66" fmla="*/ 501 w 528"/>
              <a:gd name="T67" fmla="*/ 190 h 270"/>
              <a:gd name="T68" fmla="*/ 517 w 528"/>
              <a:gd name="T69" fmla="*/ 168 h 270"/>
              <a:gd name="T70" fmla="*/ 525 w 528"/>
              <a:gd name="T71" fmla="*/ 1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8" h="270">
                <a:moveTo>
                  <a:pt x="527" y="134"/>
                </a:moveTo>
                <a:lnTo>
                  <a:pt x="525" y="123"/>
                </a:lnTo>
                <a:lnTo>
                  <a:pt x="522" y="111"/>
                </a:lnTo>
                <a:lnTo>
                  <a:pt x="517" y="100"/>
                </a:lnTo>
                <a:lnTo>
                  <a:pt x="510" y="88"/>
                </a:lnTo>
                <a:lnTo>
                  <a:pt x="501" y="78"/>
                </a:lnTo>
                <a:lnTo>
                  <a:pt x="490" y="67"/>
                </a:lnTo>
                <a:lnTo>
                  <a:pt x="478" y="57"/>
                </a:lnTo>
                <a:lnTo>
                  <a:pt x="465" y="48"/>
                </a:lnTo>
                <a:lnTo>
                  <a:pt x="449" y="40"/>
                </a:lnTo>
                <a:lnTo>
                  <a:pt x="433" y="32"/>
                </a:lnTo>
                <a:lnTo>
                  <a:pt x="414" y="24"/>
                </a:lnTo>
                <a:lnTo>
                  <a:pt x="394" y="18"/>
                </a:lnTo>
                <a:lnTo>
                  <a:pt x="374" y="14"/>
                </a:lnTo>
                <a:lnTo>
                  <a:pt x="353" y="8"/>
                </a:lnTo>
                <a:lnTo>
                  <a:pt x="331" y="5"/>
                </a:lnTo>
                <a:lnTo>
                  <a:pt x="309" y="2"/>
                </a:lnTo>
                <a:lnTo>
                  <a:pt x="286" y="1"/>
                </a:lnTo>
                <a:lnTo>
                  <a:pt x="262" y="0"/>
                </a:lnTo>
                <a:lnTo>
                  <a:pt x="240" y="1"/>
                </a:lnTo>
                <a:lnTo>
                  <a:pt x="218" y="2"/>
                </a:lnTo>
                <a:lnTo>
                  <a:pt x="195" y="5"/>
                </a:lnTo>
                <a:lnTo>
                  <a:pt x="173" y="8"/>
                </a:lnTo>
                <a:lnTo>
                  <a:pt x="152" y="14"/>
                </a:lnTo>
                <a:lnTo>
                  <a:pt x="132" y="18"/>
                </a:lnTo>
                <a:lnTo>
                  <a:pt x="112" y="24"/>
                </a:lnTo>
                <a:lnTo>
                  <a:pt x="94" y="32"/>
                </a:lnTo>
                <a:lnTo>
                  <a:pt x="77" y="40"/>
                </a:lnTo>
                <a:lnTo>
                  <a:pt x="62" y="48"/>
                </a:lnTo>
                <a:lnTo>
                  <a:pt x="48" y="57"/>
                </a:lnTo>
                <a:lnTo>
                  <a:pt x="36" y="67"/>
                </a:lnTo>
                <a:lnTo>
                  <a:pt x="25" y="78"/>
                </a:lnTo>
                <a:lnTo>
                  <a:pt x="16" y="88"/>
                </a:lnTo>
                <a:lnTo>
                  <a:pt x="9" y="100"/>
                </a:lnTo>
                <a:lnTo>
                  <a:pt x="4" y="111"/>
                </a:lnTo>
                <a:lnTo>
                  <a:pt x="1" y="123"/>
                </a:lnTo>
                <a:lnTo>
                  <a:pt x="0" y="134"/>
                </a:lnTo>
                <a:lnTo>
                  <a:pt x="1" y="145"/>
                </a:lnTo>
                <a:lnTo>
                  <a:pt x="4" y="158"/>
                </a:lnTo>
                <a:lnTo>
                  <a:pt x="9" y="168"/>
                </a:lnTo>
                <a:lnTo>
                  <a:pt x="16" y="180"/>
                </a:lnTo>
                <a:lnTo>
                  <a:pt x="25" y="190"/>
                </a:lnTo>
                <a:lnTo>
                  <a:pt x="36" y="201"/>
                </a:lnTo>
                <a:lnTo>
                  <a:pt x="48" y="211"/>
                </a:lnTo>
                <a:lnTo>
                  <a:pt x="62" y="220"/>
                </a:lnTo>
                <a:lnTo>
                  <a:pt x="77" y="228"/>
                </a:lnTo>
                <a:lnTo>
                  <a:pt x="94" y="237"/>
                </a:lnTo>
                <a:lnTo>
                  <a:pt x="112" y="244"/>
                </a:lnTo>
                <a:lnTo>
                  <a:pt x="132" y="250"/>
                </a:lnTo>
                <a:lnTo>
                  <a:pt x="152" y="256"/>
                </a:lnTo>
                <a:lnTo>
                  <a:pt x="173" y="260"/>
                </a:lnTo>
                <a:lnTo>
                  <a:pt x="195" y="264"/>
                </a:lnTo>
                <a:lnTo>
                  <a:pt x="218" y="266"/>
                </a:lnTo>
                <a:lnTo>
                  <a:pt x="240" y="267"/>
                </a:lnTo>
                <a:lnTo>
                  <a:pt x="262" y="269"/>
                </a:lnTo>
                <a:lnTo>
                  <a:pt x="286" y="267"/>
                </a:lnTo>
                <a:lnTo>
                  <a:pt x="309" y="266"/>
                </a:lnTo>
                <a:lnTo>
                  <a:pt x="331" y="264"/>
                </a:lnTo>
                <a:lnTo>
                  <a:pt x="353" y="260"/>
                </a:lnTo>
                <a:lnTo>
                  <a:pt x="374" y="256"/>
                </a:lnTo>
                <a:lnTo>
                  <a:pt x="394" y="250"/>
                </a:lnTo>
                <a:lnTo>
                  <a:pt x="414" y="244"/>
                </a:lnTo>
                <a:lnTo>
                  <a:pt x="433" y="237"/>
                </a:lnTo>
                <a:lnTo>
                  <a:pt x="449" y="228"/>
                </a:lnTo>
                <a:lnTo>
                  <a:pt x="465" y="220"/>
                </a:lnTo>
                <a:lnTo>
                  <a:pt x="478" y="211"/>
                </a:lnTo>
                <a:lnTo>
                  <a:pt x="490" y="201"/>
                </a:lnTo>
                <a:lnTo>
                  <a:pt x="501" y="190"/>
                </a:lnTo>
                <a:lnTo>
                  <a:pt x="510" y="180"/>
                </a:lnTo>
                <a:lnTo>
                  <a:pt x="517" y="168"/>
                </a:lnTo>
                <a:lnTo>
                  <a:pt x="522" y="158"/>
                </a:lnTo>
                <a:lnTo>
                  <a:pt x="525" y="145"/>
                </a:lnTo>
                <a:lnTo>
                  <a:pt x="527"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7"/>
          <p:cNvSpPr>
            <a:spLocks/>
          </p:cNvSpPr>
          <p:nvPr/>
        </p:nvSpPr>
        <p:spPr bwMode="auto">
          <a:xfrm>
            <a:off x="5221852" y="4144963"/>
            <a:ext cx="833438" cy="427037"/>
          </a:xfrm>
          <a:custGeom>
            <a:avLst/>
            <a:gdLst>
              <a:gd name="T0" fmla="*/ 522 w 525"/>
              <a:gd name="T1" fmla="*/ 121 h 269"/>
              <a:gd name="T2" fmla="*/ 515 w 525"/>
              <a:gd name="T3" fmla="*/ 98 h 269"/>
              <a:gd name="T4" fmla="*/ 500 w 525"/>
              <a:gd name="T5" fmla="*/ 77 h 269"/>
              <a:gd name="T6" fmla="*/ 476 w 525"/>
              <a:gd name="T7" fmla="*/ 57 h 269"/>
              <a:gd name="T8" fmla="*/ 446 w 525"/>
              <a:gd name="T9" fmla="*/ 38 h 269"/>
              <a:gd name="T10" fmla="*/ 412 w 525"/>
              <a:gd name="T11" fmla="*/ 24 h 269"/>
              <a:gd name="T12" fmla="*/ 372 w 525"/>
              <a:gd name="T13" fmla="*/ 12 h 269"/>
              <a:gd name="T14" fmla="*/ 329 w 525"/>
              <a:gd name="T15" fmla="*/ 4 h 269"/>
              <a:gd name="T16" fmla="*/ 284 w 525"/>
              <a:gd name="T17" fmla="*/ 0 h 269"/>
              <a:gd name="T18" fmla="*/ 239 w 525"/>
              <a:gd name="T19" fmla="*/ 0 h 269"/>
              <a:gd name="T20" fmla="*/ 194 w 525"/>
              <a:gd name="T21" fmla="*/ 4 h 269"/>
              <a:gd name="T22" fmla="*/ 151 w 525"/>
              <a:gd name="T23" fmla="*/ 12 h 269"/>
              <a:gd name="T24" fmla="*/ 111 w 525"/>
              <a:gd name="T25" fmla="*/ 24 h 269"/>
              <a:gd name="T26" fmla="*/ 76 w 525"/>
              <a:gd name="T27" fmla="*/ 38 h 269"/>
              <a:gd name="T28" fmla="*/ 46 w 525"/>
              <a:gd name="T29" fmla="*/ 57 h 269"/>
              <a:gd name="T30" fmla="*/ 23 w 525"/>
              <a:gd name="T31" fmla="*/ 77 h 269"/>
              <a:gd name="T32" fmla="*/ 8 w 525"/>
              <a:gd name="T33" fmla="*/ 98 h 269"/>
              <a:gd name="T34" fmla="*/ 1 w 525"/>
              <a:gd name="T35" fmla="*/ 121 h 269"/>
              <a:gd name="T36" fmla="*/ 1 w 525"/>
              <a:gd name="T37" fmla="*/ 144 h 269"/>
              <a:gd name="T38" fmla="*/ 8 w 525"/>
              <a:gd name="T39" fmla="*/ 167 h 269"/>
              <a:gd name="T40" fmla="*/ 23 w 525"/>
              <a:gd name="T41" fmla="*/ 190 h 269"/>
              <a:gd name="T42" fmla="*/ 46 w 525"/>
              <a:gd name="T43" fmla="*/ 210 h 269"/>
              <a:gd name="T44" fmla="*/ 76 w 525"/>
              <a:gd name="T45" fmla="*/ 227 h 269"/>
              <a:gd name="T46" fmla="*/ 111 w 525"/>
              <a:gd name="T47" fmla="*/ 243 h 269"/>
              <a:gd name="T48" fmla="*/ 151 w 525"/>
              <a:gd name="T49" fmla="*/ 255 h 269"/>
              <a:gd name="T50" fmla="*/ 194 w 525"/>
              <a:gd name="T51" fmla="*/ 263 h 269"/>
              <a:gd name="T52" fmla="*/ 239 w 525"/>
              <a:gd name="T53" fmla="*/ 268 h 269"/>
              <a:gd name="T54" fmla="*/ 284 w 525"/>
              <a:gd name="T55" fmla="*/ 268 h 269"/>
              <a:gd name="T56" fmla="*/ 329 w 525"/>
              <a:gd name="T57" fmla="*/ 263 h 269"/>
              <a:gd name="T58" fmla="*/ 372 w 525"/>
              <a:gd name="T59" fmla="*/ 255 h 269"/>
              <a:gd name="T60" fmla="*/ 412 w 525"/>
              <a:gd name="T61" fmla="*/ 243 h 269"/>
              <a:gd name="T62" fmla="*/ 446 w 525"/>
              <a:gd name="T63" fmla="*/ 227 h 269"/>
              <a:gd name="T64" fmla="*/ 476 w 525"/>
              <a:gd name="T65" fmla="*/ 210 h 269"/>
              <a:gd name="T66" fmla="*/ 500 w 525"/>
              <a:gd name="T67" fmla="*/ 190 h 269"/>
              <a:gd name="T68" fmla="*/ 515 w 525"/>
              <a:gd name="T69" fmla="*/ 167 h 269"/>
              <a:gd name="T70" fmla="*/ 522 w 525"/>
              <a:gd name="T71" fmla="*/ 1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524" y="133"/>
                </a:moveTo>
                <a:lnTo>
                  <a:pt x="522" y="121"/>
                </a:lnTo>
                <a:lnTo>
                  <a:pt x="519" y="110"/>
                </a:lnTo>
                <a:lnTo>
                  <a:pt x="515" y="98"/>
                </a:lnTo>
                <a:lnTo>
                  <a:pt x="507" y="87"/>
                </a:lnTo>
                <a:lnTo>
                  <a:pt x="500" y="77"/>
                </a:lnTo>
                <a:lnTo>
                  <a:pt x="489" y="65"/>
                </a:lnTo>
                <a:lnTo>
                  <a:pt x="476" y="57"/>
                </a:lnTo>
                <a:lnTo>
                  <a:pt x="463" y="47"/>
                </a:lnTo>
                <a:lnTo>
                  <a:pt x="446" y="38"/>
                </a:lnTo>
                <a:lnTo>
                  <a:pt x="430" y="31"/>
                </a:lnTo>
                <a:lnTo>
                  <a:pt x="412" y="24"/>
                </a:lnTo>
                <a:lnTo>
                  <a:pt x="392" y="17"/>
                </a:lnTo>
                <a:lnTo>
                  <a:pt x="372" y="12"/>
                </a:lnTo>
                <a:lnTo>
                  <a:pt x="351" y="8"/>
                </a:lnTo>
                <a:lnTo>
                  <a:pt x="329" y="4"/>
                </a:lnTo>
                <a:lnTo>
                  <a:pt x="307" y="1"/>
                </a:lnTo>
                <a:lnTo>
                  <a:pt x="284" y="0"/>
                </a:lnTo>
                <a:lnTo>
                  <a:pt x="262" y="0"/>
                </a:lnTo>
                <a:lnTo>
                  <a:pt x="239" y="0"/>
                </a:lnTo>
                <a:lnTo>
                  <a:pt x="216" y="1"/>
                </a:lnTo>
                <a:lnTo>
                  <a:pt x="194" y="4"/>
                </a:lnTo>
                <a:lnTo>
                  <a:pt x="171" y="8"/>
                </a:lnTo>
                <a:lnTo>
                  <a:pt x="151" y="12"/>
                </a:lnTo>
                <a:lnTo>
                  <a:pt x="130" y="17"/>
                </a:lnTo>
                <a:lnTo>
                  <a:pt x="111" y="24"/>
                </a:lnTo>
                <a:lnTo>
                  <a:pt x="93" y="31"/>
                </a:lnTo>
                <a:lnTo>
                  <a:pt x="76" y="38"/>
                </a:lnTo>
                <a:lnTo>
                  <a:pt x="60" y="47"/>
                </a:lnTo>
                <a:lnTo>
                  <a:pt x="46" y="57"/>
                </a:lnTo>
                <a:lnTo>
                  <a:pt x="34" y="65"/>
                </a:lnTo>
                <a:lnTo>
                  <a:pt x="23" y="77"/>
                </a:lnTo>
                <a:lnTo>
                  <a:pt x="15" y="87"/>
                </a:lnTo>
                <a:lnTo>
                  <a:pt x="8" y="98"/>
                </a:lnTo>
                <a:lnTo>
                  <a:pt x="3" y="110"/>
                </a:lnTo>
                <a:lnTo>
                  <a:pt x="1" y="121"/>
                </a:lnTo>
                <a:lnTo>
                  <a:pt x="0" y="133"/>
                </a:lnTo>
                <a:lnTo>
                  <a:pt x="1" y="144"/>
                </a:lnTo>
                <a:lnTo>
                  <a:pt x="3" y="157"/>
                </a:lnTo>
                <a:lnTo>
                  <a:pt x="8" y="167"/>
                </a:lnTo>
                <a:lnTo>
                  <a:pt x="15" y="179"/>
                </a:lnTo>
                <a:lnTo>
                  <a:pt x="23" y="190"/>
                </a:lnTo>
                <a:lnTo>
                  <a:pt x="34" y="200"/>
                </a:lnTo>
                <a:lnTo>
                  <a:pt x="46" y="210"/>
                </a:lnTo>
                <a:lnTo>
                  <a:pt x="60" y="219"/>
                </a:lnTo>
                <a:lnTo>
                  <a:pt x="76" y="227"/>
                </a:lnTo>
                <a:lnTo>
                  <a:pt x="93" y="236"/>
                </a:lnTo>
                <a:lnTo>
                  <a:pt x="111" y="243"/>
                </a:lnTo>
                <a:lnTo>
                  <a:pt x="130" y="249"/>
                </a:lnTo>
                <a:lnTo>
                  <a:pt x="151" y="255"/>
                </a:lnTo>
                <a:lnTo>
                  <a:pt x="171" y="259"/>
                </a:lnTo>
                <a:lnTo>
                  <a:pt x="194" y="263"/>
                </a:lnTo>
                <a:lnTo>
                  <a:pt x="216" y="265"/>
                </a:lnTo>
                <a:lnTo>
                  <a:pt x="239" y="268"/>
                </a:lnTo>
                <a:lnTo>
                  <a:pt x="262" y="268"/>
                </a:lnTo>
                <a:lnTo>
                  <a:pt x="284" y="268"/>
                </a:lnTo>
                <a:lnTo>
                  <a:pt x="307" y="265"/>
                </a:lnTo>
                <a:lnTo>
                  <a:pt x="329" y="263"/>
                </a:lnTo>
                <a:lnTo>
                  <a:pt x="351" y="259"/>
                </a:lnTo>
                <a:lnTo>
                  <a:pt x="372" y="255"/>
                </a:lnTo>
                <a:lnTo>
                  <a:pt x="392" y="249"/>
                </a:lnTo>
                <a:lnTo>
                  <a:pt x="412" y="243"/>
                </a:lnTo>
                <a:lnTo>
                  <a:pt x="430" y="236"/>
                </a:lnTo>
                <a:lnTo>
                  <a:pt x="446" y="227"/>
                </a:lnTo>
                <a:lnTo>
                  <a:pt x="463" y="219"/>
                </a:lnTo>
                <a:lnTo>
                  <a:pt x="476" y="210"/>
                </a:lnTo>
                <a:lnTo>
                  <a:pt x="489" y="200"/>
                </a:lnTo>
                <a:lnTo>
                  <a:pt x="500" y="190"/>
                </a:lnTo>
                <a:lnTo>
                  <a:pt x="507" y="179"/>
                </a:lnTo>
                <a:lnTo>
                  <a:pt x="515" y="167"/>
                </a:lnTo>
                <a:lnTo>
                  <a:pt x="519" y="157"/>
                </a:lnTo>
                <a:lnTo>
                  <a:pt x="522" y="144"/>
                </a:lnTo>
                <a:lnTo>
                  <a:pt x="524" y="13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8"/>
          <p:cNvSpPr>
            <a:spLocks/>
          </p:cNvSpPr>
          <p:nvPr/>
        </p:nvSpPr>
        <p:spPr bwMode="auto">
          <a:xfrm>
            <a:off x="6753790" y="4144963"/>
            <a:ext cx="833437" cy="427037"/>
          </a:xfrm>
          <a:custGeom>
            <a:avLst/>
            <a:gdLst>
              <a:gd name="T0" fmla="*/ 1 w 525"/>
              <a:gd name="T1" fmla="*/ 144 h 269"/>
              <a:gd name="T2" fmla="*/ 8 w 525"/>
              <a:gd name="T3" fmla="*/ 167 h 269"/>
              <a:gd name="T4" fmla="*/ 25 w 525"/>
              <a:gd name="T5" fmla="*/ 190 h 269"/>
              <a:gd name="T6" fmla="*/ 47 w 525"/>
              <a:gd name="T7" fmla="*/ 210 h 269"/>
              <a:gd name="T8" fmla="*/ 77 w 525"/>
              <a:gd name="T9" fmla="*/ 227 h 269"/>
              <a:gd name="T10" fmla="*/ 111 w 525"/>
              <a:gd name="T11" fmla="*/ 243 h 269"/>
              <a:gd name="T12" fmla="*/ 151 w 525"/>
              <a:gd name="T13" fmla="*/ 255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2 w 525"/>
              <a:gd name="T25" fmla="*/ 243 h 269"/>
              <a:gd name="T26" fmla="*/ 447 w 525"/>
              <a:gd name="T27" fmla="*/ 227 h 269"/>
              <a:gd name="T28" fmla="*/ 477 w 525"/>
              <a:gd name="T29" fmla="*/ 210 h 269"/>
              <a:gd name="T30" fmla="*/ 500 w 525"/>
              <a:gd name="T31" fmla="*/ 190 h 269"/>
              <a:gd name="T32" fmla="*/ 515 w 525"/>
              <a:gd name="T33" fmla="*/ 167 h 269"/>
              <a:gd name="T34" fmla="*/ 522 w 525"/>
              <a:gd name="T35" fmla="*/ 144 h 269"/>
              <a:gd name="T36" fmla="*/ 522 w 525"/>
              <a:gd name="T37" fmla="*/ 121 h 269"/>
              <a:gd name="T38" fmla="*/ 515 w 525"/>
              <a:gd name="T39" fmla="*/ 98 h 269"/>
              <a:gd name="T40" fmla="*/ 500 w 525"/>
              <a:gd name="T41" fmla="*/ 77 h 269"/>
              <a:gd name="T42" fmla="*/ 477 w 525"/>
              <a:gd name="T43" fmla="*/ 55 h 269"/>
              <a:gd name="T44" fmla="*/ 447 w 525"/>
              <a:gd name="T45" fmla="*/ 38 h 269"/>
              <a:gd name="T46" fmla="*/ 412 w 525"/>
              <a:gd name="T47" fmla="*/ 22 h 269"/>
              <a:gd name="T48" fmla="*/ 372 w 525"/>
              <a:gd name="T49" fmla="*/ 12 h 269"/>
              <a:gd name="T50" fmla="*/ 329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4"/>
                </a:lnTo>
                <a:lnTo>
                  <a:pt x="4" y="157"/>
                </a:lnTo>
                <a:lnTo>
                  <a:pt x="8" y="167"/>
                </a:lnTo>
                <a:lnTo>
                  <a:pt x="16" y="179"/>
                </a:lnTo>
                <a:lnTo>
                  <a:pt x="25" y="190"/>
                </a:lnTo>
                <a:lnTo>
                  <a:pt x="34" y="200"/>
                </a:lnTo>
                <a:lnTo>
                  <a:pt x="47" y="210"/>
                </a:lnTo>
                <a:lnTo>
                  <a:pt x="61" y="219"/>
                </a:lnTo>
                <a:lnTo>
                  <a:pt x="77" y="227"/>
                </a:lnTo>
                <a:lnTo>
                  <a:pt x="93" y="236"/>
                </a:lnTo>
                <a:lnTo>
                  <a:pt x="111" y="243"/>
                </a:lnTo>
                <a:lnTo>
                  <a:pt x="131" y="249"/>
                </a:lnTo>
                <a:lnTo>
                  <a:pt x="151" y="255"/>
                </a:lnTo>
                <a:lnTo>
                  <a:pt x="172" y="259"/>
                </a:lnTo>
                <a:lnTo>
                  <a:pt x="194" y="263"/>
                </a:lnTo>
                <a:lnTo>
                  <a:pt x="216" y="265"/>
                </a:lnTo>
                <a:lnTo>
                  <a:pt x="239" y="268"/>
                </a:lnTo>
                <a:lnTo>
                  <a:pt x="262" y="268"/>
                </a:lnTo>
                <a:lnTo>
                  <a:pt x="284" y="268"/>
                </a:lnTo>
                <a:lnTo>
                  <a:pt x="307" y="265"/>
                </a:lnTo>
                <a:lnTo>
                  <a:pt x="330" y="263"/>
                </a:lnTo>
                <a:lnTo>
                  <a:pt x="352" y="259"/>
                </a:lnTo>
                <a:lnTo>
                  <a:pt x="372" y="255"/>
                </a:lnTo>
                <a:lnTo>
                  <a:pt x="393" y="249"/>
                </a:lnTo>
                <a:lnTo>
                  <a:pt x="412" y="243"/>
                </a:lnTo>
                <a:lnTo>
                  <a:pt x="430" y="236"/>
                </a:lnTo>
                <a:lnTo>
                  <a:pt x="447" y="227"/>
                </a:lnTo>
                <a:lnTo>
                  <a:pt x="463" y="219"/>
                </a:lnTo>
                <a:lnTo>
                  <a:pt x="477" y="210"/>
                </a:lnTo>
                <a:lnTo>
                  <a:pt x="489" y="200"/>
                </a:lnTo>
                <a:lnTo>
                  <a:pt x="500" y="190"/>
                </a:lnTo>
                <a:lnTo>
                  <a:pt x="508" y="179"/>
                </a:lnTo>
                <a:lnTo>
                  <a:pt x="515" y="167"/>
                </a:lnTo>
                <a:lnTo>
                  <a:pt x="520" y="157"/>
                </a:lnTo>
                <a:lnTo>
                  <a:pt x="522" y="144"/>
                </a:lnTo>
                <a:lnTo>
                  <a:pt x="524" y="133"/>
                </a:lnTo>
                <a:lnTo>
                  <a:pt x="522" y="121"/>
                </a:lnTo>
                <a:lnTo>
                  <a:pt x="520" y="110"/>
                </a:lnTo>
                <a:lnTo>
                  <a:pt x="515" y="98"/>
                </a:lnTo>
                <a:lnTo>
                  <a:pt x="508" y="87"/>
                </a:lnTo>
                <a:lnTo>
                  <a:pt x="500" y="77"/>
                </a:lnTo>
                <a:lnTo>
                  <a:pt x="489" y="65"/>
                </a:lnTo>
                <a:lnTo>
                  <a:pt x="477" y="55"/>
                </a:lnTo>
                <a:lnTo>
                  <a:pt x="463" y="47"/>
                </a:lnTo>
                <a:lnTo>
                  <a:pt x="447" y="38"/>
                </a:lnTo>
                <a:lnTo>
                  <a:pt x="430" y="31"/>
                </a:lnTo>
                <a:lnTo>
                  <a:pt x="412" y="22"/>
                </a:lnTo>
                <a:lnTo>
                  <a:pt x="393" y="17"/>
                </a:lnTo>
                <a:lnTo>
                  <a:pt x="372" y="12"/>
                </a:lnTo>
                <a:lnTo>
                  <a:pt x="352" y="7"/>
                </a:lnTo>
                <a:lnTo>
                  <a:pt x="329" y="4"/>
                </a:lnTo>
                <a:lnTo>
                  <a:pt x="307" y="1"/>
                </a:lnTo>
                <a:lnTo>
                  <a:pt x="284" y="0"/>
                </a:lnTo>
                <a:lnTo>
                  <a:pt x="262" y="0"/>
                </a:lnTo>
                <a:lnTo>
                  <a:pt x="239" y="0"/>
                </a:lnTo>
                <a:lnTo>
                  <a:pt x="216" y="1"/>
                </a:lnTo>
                <a:lnTo>
                  <a:pt x="194" y="4"/>
                </a:lnTo>
                <a:lnTo>
                  <a:pt x="172" y="8"/>
                </a:lnTo>
                <a:lnTo>
                  <a:pt x="151" y="12"/>
                </a:lnTo>
                <a:lnTo>
                  <a:pt x="131" y="17"/>
                </a:lnTo>
                <a:lnTo>
                  <a:pt x="111" y="24"/>
                </a:lnTo>
                <a:lnTo>
                  <a:pt x="93" y="31"/>
                </a:lnTo>
                <a:lnTo>
                  <a:pt x="77" y="38"/>
                </a:lnTo>
                <a:lnTo>
                  <a:pt x="61" y="47"/>
                </a:lnTo>
                <a:lnTo>
                  <a:pt x="47" y="57"/>
                </a:lnTo>
                <a:lnTo>
                  <a:pt x="34" y="67"/>
                </a:lnTo>
                <a:lnTo>
                  <a:pt x="25" y="77"/>
                </a:lnTo>
                <a:lnTo>
                  <a:pt x="16" y="87"/>
                </a:lnTo>
                <a:lnTo>
                  <a:pt x="8" y="98"/>
                </a:lnTo>
                <a:lnTo>
                  <a:pt x="4" y="110"/>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9"/>
          <p:cNvSpPr>
            <a:spLocks/>
          </p:cNvSpPr>
          <p:nvPr/>
        </p:nvSpPr>
        <p:spPr bwMode="auto">
          <a:xfrm>
            <a:off x="4304277" y="3581400"/>
            <a:ext cx="833438" cy="427038"/>
          </a:xfrm>
          <a:custGeom>
            <a:avLst/>
            <a:gdLst>
              <a:gd name="T0" fmla="*/ 1 w 525"/>
              <a:gd name="T1" fmla="*/ 146 h 269"/>
              <a:gd name="T2" fmla="*/ 8 w 525"/>
              <a:gd name="T3" fmla="*/ 169 h 269"/>
              <a:gd name="T4" fmla="*/ 25 w 525"/>
              <a:gd name="T5" fmla="*/ 190 h 269"/>
              <a:gd name="T6" fmla="*/ 47 w 525"/>
              <a:gd name="T7" fmla="*/ 210 h 269"/>
              <a:gd name="T8" fmla="*/ 77 w 525"/>
              <a:gd name="T9" fmla="*/ 229 h 269"/>
              <a:gd name="T10" fmla="*/ 111 w 525"/>
              <a:gd name="T11" fmla="*/ 243 h 269"/>
              <a:gd name="T12" fmla="*/ 151 w 525"/>
              <a:gd name="T13" fmla="*/ 256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3 w 525"/>
              <a:gd name="T25" fmla="*/ 243 h 269"/>
              <a:gd name="T26" fmla="*/ 447 w 525"/>
              <a:gd name="T27" fmla="*/ 227 h 269"/>
              <a:gd name="T28" fmla="*/ 477 w 525"/>
              <a:gd name="T29" fmla="*/ 210 h 269"/>
              <a:gd name="T30" fmla="*/ 500 w 525"/>
              <a:gd name="T31" fmla="*/ 190 h 269"/>
              <a:gd name="T32" fmla="*/ 515 w 525"/>
              <a:gd name="T33" fmla="*/ 169 h 269"/>
              <a:gd name="T34" fmla="*/ 524 w 525"/>
              <a:gd name="T35" fmla="*/ 146 h 269"/>
              <a:gd name="T36" fmla="*/ 524 w 525"/>
              <a:gd name="T37" fmla="*/ 121 h 269"/>
              <a:gd name="T38" fmla="*/ 515 w 525"/>
              <a:gd name="T39" fmla="*/ 98 h 269"/>
              <a:gd name="T40" fmla="*/ 500 w 525"/>
              <a:gd name="T41" fmla="*/ 77 h 269"/>
              <a:gd name="T42" fmla="*/ 477 w 525"/>
              <a:gd name="T43" fmla="*/ 57 h 269"/>
              <a:gd name="T44" fmla="*/ 447 w 525"/>
              <a:gd name="T45" fmla="*/ 38 h 269"/>
              <a:gd name="T46" fmla="*/ 413 w 525"/>
              <a:gd name="T47" fmla="*/ 24 h 269"/>
              <a:gd name="T48" fmla="*/ 372 w 525"/>
              <a:gd name="T49" fmla="*/ 12 h 269"/>
              <a:gd name="T50" fmla="*/ 330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6"/>
                </a:lnTo>
                <a:lnTo>
                  <a:pt x="4" y="157"/>
                </a:lnTo>
                <a:lnTo>
                  <a:pt x="8" y="169"/>
                </a:lnTo>
                <a:lnTo>
                  <a:pt x="16" y="180"/>
                </a:lnTo>
                <a:lnTo>
                  <a:pt x="25" y="190"/>
                </a:lnTo>
                <a:lnTo>
                  <a:pt x="35" y="200"/>
                </a:lnTo>
                <a:lnTo>
                  <a:pt x="47" y="210"/>
                </a:lnTo>
                <a:lnTo>
                  <a:pt x="60" y="220"/>
                </a:lnTo>
                <a:lnTo>
                  <a:pt x="77" y="229"/>
                </a:lnTo>
                <a:lnTo>
                  <a:pt x="93" y="236"/>
                </a:lnTo>
                <a:lnTo>
                  <a:pt x="111" y="243"/>
                </a:lnTo>
                <a:lnTo>
                  <a:pt x="131" y="250"/>
                </a:lnTo>
                <a:lnTo>
                  <a:pt x="151" y="256"/>
                </a:lnTo>
                <a:lnTo>
                  <a:pt x="172" y="260"/>
                </a:lnTo>
                <a:lnTo>
                  <a:pt x="194" y="263"/>
                </a:lnTo>
                <a:lnTo>
                  <a:pt x="216" y="266"/>
                </a:lnTo>
                <a:lnTo>
                  <a:pt x="239" y="268"/>
                </a:lnTo>
                <a:lnTo>
                  <a:pt x="263" y="268"/>
                </a:lnTo>
                <a:lnTo>
                  <a:pt x="284" y="268"/>
                </a:lnTo>
                <a:lnTo>
                  <a:pt x="307" y="265"/>
                </a:lnTo>
                <a:lnTo>
                  <a:pt x="330" y="263"/>
                </a:lnTo>
                <a:lnTo>
                  <a:pt x="352" y="260"/>
                </a:lnTo>
                <a:lnTo>
                  <a:pt x="372" y="255"/>
                </a:lnTo>
                <a:lnTo>
                  <a:pt x="393" y="250"/>
                </a:lnTo>
                <a:lnTo>
                  <a:pt x="413" y="243"/>
                </a:lnTo>
                <a:lnTo>
                  <a:pt x="430" y="236"/>
                </a:lnTo>
                <a:lnTo>
                  <a:pt x="447" y="227"/>
                </a:lnTo>
                <a:lnTo>
                  <a:pt x="463" y="219"/>
                </a:lnTo>
                <a:lnTo>
                  <a:pt x="477" y="210"/>
                </a:lnTo>
                <a:lnTo>
                  <a:pt x="489" y="200"/>
                </a:lnTo>
                <a:lnTo>
                  <a:pt x="500" y="190"/>
                </a:lnTo>
                <a:lnTo>
                  <a:pt x="508" y="180"/>
                </a:lnTo>
                <a:lnTo>
                  <a:pt x="515" y="169"/>
                </a:lnTo>
                <a:lnTo>
                  <a:pt x="520" y="157"/>
                </a:lnTo>
                <a:lnTo>
                  <a:pt x="524" y="146"/>
                </a:lnTo>
                <a:lnTo>
                  <a:pt x="524" y="134"/>
                </a:lnTo>
                <a:lnTo>
                  <a:pt x="524" y="121"/>
                </a:lnTo>
                <a:lnTo>
                  <a:pt x="520" y="110"/>
                </a:lnTo>
                <a:lnTo>
                  <a:pt x="515" y="98"/>
                </a:lnTo>
                <a:lnTo>
                  <a:pt x="508" y="87"/>
                </a:lnTo>
                <a:lnTo>
                  <a:pt x="500" y="77"/>
                </a:lnTo>
                <a:lnTo>
                  <a:pt x="489" y="67"/>
                </a:lnTo>
                <a:lnTo>
                  <a:pt x="477" y="57"/>
                </a:lnTo>
                <a:lnTo>
                  <a:pt x="463" y="47"/>
                </a:lnTo>
                <a:lnTo>
                  <a:pt x="447" y="38"/>
                </a:lnTo>
                <a:lnTo>
                  <a:pt x="430" y="31"/>
                </a:lnTo>
                <a:lnTo>
                  <a:pt x="413" y="24"/>
                </a:lnTo>
                <a:lnTo>
                  <a:pt x="393" y="18"/>
                </a:lnTo>
                <a:lnTo>
                  <a:pt x="372" y="12"/>
                </a:lnTo>
                <a:lnTo>
                  <a:pt x="352" y="8"/>
                </a:lnTo>
                <a:lnTo>
                  <a:pt x="330" y="4"/>
                </a:lnTo>
                <a:lnTo>
                  <a:pt x="307" y="1"/>
                </a:lnTo>
                <a:lnTo>
                  <a:pt x="284" y="0"/>
                </a:lnTo>
                <a:lnTo>
                  <a:pt x="262" y="0"/>
                </a:lnTo>
                <a:lnTo>
                  <a:pt x="239" y="0"/>
                </a:lnTo>
                <a:lnTo>
                  <a:pt x="216" y="1"/>
                </a:lnTo>
                <a:lnTo>
                  <a:pt x="194" y="4"/>
                </a:lnTo>
                <a:lnTo>
                  <a:pt x="172" y="8"/>
                </a:lnTo>
                <a:lnTo>
                  <a:pt x="151" y="12"/>
                </a:lnTo>
                <a:lnTo>
                  <a:pt x="130" y="18"/>
                </a:lnTo>
                <a:lnTo>
                  <a:pt x="111" y="24"/>
                </a:lnTo>
                <a:lnTo>
                  <a:pt x="93" y="31"/>
                </a:lnTo>
                <a:lnTo>
                  <a:pt x="77" y="38"/>
                </a:lnTo>
                <a:lnTo>
                  <a:pt x="60" y="47"/>
                </a:lnTo>
                <a:lnTo>
                  <a:pt x="47" y="57"/>
                </a:lnTo>
                <a:lnTo>
                  <a:pt x="34" y="67"/>
                </a:lnTo>
                <a:lnTo>
                  <a:pt x="25" y="77"/>
                </a:lnTo>
                <a:lnTo>
                  <a:pt x="16" y="87"/>
                </a:lnTo>
                <a:lnTo>
                  <a:pt x="8" y="98"/>
                </a:lnTo>
                <a:lnTo>
                  <a:pt x="4" y="111"/>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0"/>
          <p:cNvSpPr>
            <a:spLocks/>
          </p:cNvSpPr>
          <p:nvPr/>
        </p:nvSpPr>
        <p:spPr bwMode="auto">
          <a:xfrm>
            <a:off x="1886515" y="4132263"/>
            <a:ext cx="835025" cy="428625"/>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1"/>
          <p:cNvSpPr>
            <a:spLocks/>
          </p:cNvSpPr>
          <p:nvPr/>
        </p:nvSpPr>
        <p:spPr bwMode="auto">
          <a:xfrm>
            <a:off x="3420040" y="4132263"/>
            <a:ext cx="833437" cy="428625"/>
          </a:xfrm>
          <a:custGeom>
            <a:avLst/>
            <a:gdLst>
              <a:gd name="T0" fmla="*/ 1 w 525"/>
              <a:gd name="T1" fmla="*/ 145 h 270"/>
              <a:gd name="T2" fmla="*/ 8 w 525"/>
              <a:gd name="T3" fmla="*/ 168 h 270"/>
              <a:gd name="T4" fmla="*/ 23 w 525"/>
              <a:gd name="T5" fmla="*/ 190 h 270"/>
              <a:gd name="T6" fmla="*/ 46 w 525"/>
              <a:gd name="T7" fmla="*/ 211 h 270"/>
              <a:gd name="T8" fmla="*/ 76 w 525"/>
              <a:gd name="T9" fmla="*/ 228 h 270"/>
              <a:gd name="T10" fmla="*/ 111 w 525"/>
              <a:gd name="T11" fmla="*/ 244 h 270"/>
              <a:gd name="T12" fmla="*/ 151 w 525"/>
              <a:gd name="T13" fmla="*/ 254 h 270"/>
              <a:gd name="T14" fmla="*/ 194 w 525"/>
              <a:gd name="T15" fmla="*/ 263 h 270"/>
              <a:gd name="T16" fmla="*/ 239 w 525"/>
              <a:gd name="T17" fmla="*/ 267 h 270"/>
              <a:gd name="T18" fmla="*/ 284 w 525"/>
              <a:gd name="T19" fmla="*/ 267 h 270"/>
              <a:gd name="T20" fmla="*/ 329 w 525"/>
              <a:gd name="T21" fmla="*/ 263 h 270"/>
              <a:gd name="T22" fmla="*/ 372 w 525"/>
              <a:gd name="T23" fmla="*/ 254 h 270"/>
              <a:gd name="T24" fmla="*/ 412 w 525"/>
              <a:gd name="T25" fmla="*/ 243 h 270"/>
              <a:gd name="T26" fmla="*/ 446 w 525"/>
              <a:gd name="T27" fmla="*/ 228 h 270"/>
              <a:gd name="T28" fmla="*/ 476 w 525"/>
              <a:gd name="T29" fmla="*/ 210 h 270"/>
              <a:gd name="T30" fmla="*/ 498 w 525"/>
              <a:gd name="T31" fmla="*/ 190 h 270"/>
              <a:gd name="T32" fmla="*/ 515 w 525"/>
              <a:gd name="T33" fmla="*/ 168 h 270"/>
              <a:gd name="T34" fmla="*/ 522 w 525"/>
              <a:gd name="T35" fmla="*/ 145 h 270"/>
              <a:gd name="T36" fmla="*/ 522 w 525"/>
              <a:gd name="T37" fmla="*/ 123 h 270"/>
              <a:gd name="T38" fmla="*/ 515 w 525"/>
              <a:gd name="T39" fmla="*/ 100 h 270"/>
              <a:gd name="T40" fmla="*/ 498 w 525"/>
              <a:gd name="T41" fmla="*/ 77 h 270"/>
              <a:gd name="T42" fmla="*/ 476 w 525"/>
              <a:gd name="T43" fmla="*/ 57 h 270"/>
              <a:gd name="T44" fmla="*/ 446 w 525"/>
              <a:gd name="T45" fmla="*/ 40 h 270"/>
              <a:gd name="T46" fmla="*/ 412 w 525"/>
              <a:gd name="T47" fmla="*/ 24 h 270"/>
              <a:gd name="T48" fmla="*/ 372 w 525"/>
              <a:gd name="T49" fmla="*/ 12 h 270"/>
              <a:gd name="T50" fmla="*/ 329 w 525"/>
              <a:gd name="T51" fmla="*/ 4 h 270"/>
              <a:gd name="T52" fmla="*/ 284 w 525"/>
              <a:gd name="T53" fmla="*/ 1 h 270"/>
              <a:gd name="T54" fmla="*/ 239 w 525"/>
              <a:gd name="T55" fmla="*/ 1 h 270"/>
              <a:gd name="T56" fmla="*/ 193 w 525"/>
              <a:gd name="T57" fmla="*/ 4 h 270"/>
              <a:gd name="T58" fmla="*/ 151 w 525"/>
              <a:gd name="T59" fmla="*/ 12 h 270"/>
              <a:gd name="T60" fmla="*/ 111 w 525"/>
              <a:gd name="T61" fmla="*/ 24 h 270"/>
              <a:gd name="T62" fmla="*/ 76 w 525"/>
              <a:gd name="T63" fmla="*/ 40 h 270"/>
              <a:gd name="T64" fmla="*/ 46 w 525"/>
              <a:gd name="T65" fmla="*/ 57 h 270"/>
              <a:gd name="T66" fmla="*/ 23 w 525"/>
              <a:gd name="T67" fmla="*/ 77 h 270"/>
              <a:gd name="T68" fmla="*/ 8 w 525"/>
              <a:gd name="T69" fmla="*/ 100 h 270"/>
              <a:gd name="T70" fmla="*/ 1 w 525"/>
              <a:gd name="T71" fmla="*/ 12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70">
                <a:moveTo>
                  <a:pt x="0" y="134"/>
                </a:moveTo>
                <a:lnTo>
                  <a:pt x="1" y="145"/>
                </a:lnTo>
                <a:lnTo>
                  <a:pt x="3" y="157"/>
                </a:lnTo>
                <a:lnTo>
                  <a:pt x="8" y="168"/>
                </a:lnTo>
                <a:lnTo>
                  <a:pt x="15" y="180"/>
                </a:lnTo>
                <a:lnTo>
                  <a:pt x="23" y="190"/>
                </a:lnTo>
                <a:lnTo>
                  <a:pt x="34" y="201"/>
                </a:lnTo>
                <a:lnTo>
                  <a:pt x="46" y="211"/>
                </a:lnTo>
                <a:lnTo>
                  <a:pt x="60" y="220"/>
                </a:lnTo>
                <a:lnTo>
                  <a:pt x="76" y="228"/>
                </a:lnTo>
                <a:lnTo>
                  <a:pt x="93" y="236"/>
                </a:lnTo>
                <a:lnTo>
                  <a:pt x="111" y="244"/>
                </a:lnTo>
                <a:lnTo>
                  <a:pt x="130" y="250"/>
                </a:lnTo>
                <a:lnTo>
                  <a:pt x="151" y="254"/>
                </a:lnTo>
                <a:lnTo>
                  <a:pt x="171" y="260"/>
                </a:lnTo>
                <a:lnTo>
                  <a:pt x="194" y="263"/>
                </a:lnTo>
                <a:lnTo>
                  <a:pt x="216" y="266"/>
                </a:lnTo>
                <a:lnTo>
                  <a:pt x="239" y="267"/>
                </a:lnTo>
                <a:lnTo>
                  <a:pt x="262" y="269"/>
                </a:lnTo>
                <a:lnTo>
                  <a:pt x="284" y="267"/>
                </a:lnTo>
                <a:lnTo>
                  <a:pt x="307" y="266"/>
                </a:lnTo>
                <a:lnTo>
                  <a:pt x="329" y="263"/>
                </a:lnTo>
                <a:lnTo>
                  <a:pt x="351" y="260"/>
                </a:lnTo>
                <a:lnTo>
                  <a:pt x="372" y="254"/>
                </a:lnTo>
                <a:lnTo>
                  <a:pt x="392" y="250"/>
                </a:lnTo>
                <a:lnTo>
                  <a:pt x="412" y="243"/>
                </a:lnTo>
                <a:lnTo>
                  <a:pt x="430" y="236"/>
                </a:lnTo>
                <a:lnTo>
                  <a:pt x="446" y="228"/>
                </a:lnTo>
                <a:lnTo>
                  <a:pt x="462" y="220"/>
                </a:lnTo>
                <a:lnTo>
                  <a:pt x="476" y="210"/>
                </a:lnTo>
                <a:lnTo>
                  <a:pt x="489" y="201"/>
                </a:lnTo>
                <a:lnTo>
                  <a:pt x="498" y="190"/>
                </a:lnTo>
                <a:lnTo>
                  <a:pt x="507" y="180"/>
                </a:lnTo>
                <a:lnTo>
                  <a:pt x="515" y="168"/>
                </a:lnTo>
                <a:lnTo>
                  <a:pt x="519" y="157"/>
                </a:lnTo>
                <a:lnTo>
                  <a:pt x="522" y="145"/>
                </a:lnTo>
                <a:lnTo>
                  <a:pt x="524" y="134"/>
                </a:lnTo>
                <a:lnTo>
                  <a:pt x="522" y="123"/>
                </a:lnTo>
                <a:lnTo>
                  <a:pt x="519" y="110"/>
                </a:lnTo>
                <a:lnTo>
                  <a:pt x="515" y="100"/>
                </a:lnTo>
                <a:lnTo>
                  <a:pt x="507" y="88"/>
                </a:lnTo>
                <a:lnTo>
                  <a:pt x="498" y="77"/>
                </a:lnTo>
                <a:lnTo>
                  <a:pt x="489" y="67"/>
                </a:lnTo>
                <a:lnTo>
                  <a:pt x="476" y="57"/>
                </a:lnTo>
                <a:lnTo>
                  <a:pt x="462" y="48"/>
                </a:lnTo>
                <a:lnTo>
                  <a:pt x="446" y="40"/>
                </a:lnTo>
                <a:lnTo>
                  <a:pt x="430" y="31"/>
                </a:lnTo>
                <a:lnTo>
                  <a:pt x="412" y="24"/>
                </a:lnTo>
                <a:lnTo>
                  <a:pt x="392" y="18"/>
                </a:lnTo>
                <a:lnTo>
                  <a:pt x="372" y="12"/>
                </a:lnTo>
                <a:lnTo>
                  <a:pt x="351" y="8"/>
                </a:lnTo>
                <a:lnTo>
                  <a:pt x="329" y="4"/>
                </a:lnTo>
                <a:lnTo>
                  <a:pt x="307" y="2"/>
                </a:lnTo>
                <a:lnTo>
                  <a:pt x="284" y="1"/>
                </a:lnTo>
                <a:lnTo>
                  <a:pt x="262" y="0"/>
                </a:lnTo>
                <a:lnTo>
                  <a:pt x="239" y="1"/>
                </a:lnTo>
                <a:lnTo>
                  <a:pt x="216" y="2"/>
                </a:lnTo>
                <a:lnTo>
                  <a:pt x="193" y="4"/>
                </a:lnTo>
                <a:lnTo>
                  <a:pt x="171" y="8"/>
                </a:lnTo>
                <a:lnTo>
                  <a:pt x="151" y="12"/>
                </a:lnTo>
                <a:lnTo>
                  <a:pt x="130" y="18"/>
                </a:lnTo>
                <a:lnTo>
                  <a:pt x="111" y="24"/>
                </a:lnTo>
                <a:lnTo>
                  <a:pt x="93" y="31"/>
                </a:lnTo>
                <a:lnTo>
                  <a:pt x="76" y="40"/>
                </a:lnTo>
                <a:lnTo>
                  <a:pt x="60" y="48"/>
                </a:lnTo>
                <a:lnTo>
                  <a:pt x="46" y="57"/>
                </a:lnTo>
                <a:lnTo>
                  <a:pt x="34" y="67"/>
                </a:lnTo>
                <a:lnTo>
                  <a:pt x="23" y="77"/>
                </a:lnTo>
                <a:lnTo>
                  <a:pt x="15" y="88"/>
                </a:lnTo>
                <a:lnTo>
                  <a:pt x="8" y="100"/>
                </a:lnTo>
                <a:lnTo>
                  <a:pt x="3" y="110"/>
                </a:lnTo>
                <a:lnTo>
                  <a:pt x="1" y="123"/>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auto">
          <a:xfrm>
            <a:off x="4261415" y="4656138"/>
            <a:ext cx="1250950" cy="701675"/>
          </a:xfrm>
          <a:custGeom>
            <a:avLst/>
            <a:gdLst>
              <a:gd name="T0" fmla="*/ 0 w 788"/>
              <a:gd name="T1" fmla="*/ 221 h 442"/>
              <a:gd name="T2" fmla="*/ 388 w 788"/>
              <a:gd name="T3" fmla="*/ 0 h 442"/>
              <a:gd name="T4" fmla="*/ 787 w 788"/>
              <a:gd name="T5" fmla="*/ 229 h 442"/>
              <a:gd name="T6" fmla="*/ 388 w 788"/>
              <a:gd name="T7" fmla="*/ 441 h 442"/>
              <a:gd name="T8" fmla="*/ 0 w 788"/>
              <a:gd name="T9" fmla="*/ 221 h 442"/>
            </a:gdLst>
            <a:ahLst/>
            <a:cxnLst>
              <a:cxn ang="0">
                <a:pos x="T0" y="T1"/>
              </a:cxn>
              <a:cxn ang="0">
                <a:pos x="T2" y="T3"/>
              </a:cxn>
              <a:cxn ang="0">
                <a:pos x="T4" y="T5"/>
              </a:cxn>
              <a:cxn ang="0">
                <a:pos x="T6" y="T7"/>
              </a:cxn>
              <a:cxn ang="0">
                <a:pos x="T8" y="T9"/>
              </a:cxn>
            </a:cxnLst>
            <a:rect l="0" t="0" r="r" b="b"/>
            <a:pathLst>
              <a:path w="788" h="442">
                <a:moveTo>
                  <a:pt x="0" y="221"/>
                </a:moveTo>
                <a:lnTo>
                  <a:pt x="388" y="0"/>
                </a:lnTo>
                <a:lnTo>
                  <a:pt x="787" y="229"/>
                </a:lnTo>
                <a:lnTo>
                  <a:pt x="388" y="441"/>
                </a:lnTo>
                <a:lnTo>
                  <a:pt x="0" y="2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auto">
          <a:xfrm>
            <a:off x="5971152" y="4830763"/>
            <a:ext cx="1350963" cy="441325"/>
          </a:xfrm>
          <a:custGeom>
            <a:avLst/>
            <a:gdLst>
              <a:gd name="T0" fmla="*/ 850 w 851"/>
              <a:gd name="T1" fmla="*/ 277 h 278"/>
              <a:gd name="T2" fmla="*/ 850 w 851"/>
              <a:gd name="T3" fmla="*/ 0 h 278"/>
              <a:gd name="T4" fmla="*/ 0 w 851"/>
              <a:gd name="T5" fmla="*/ 0 h 278"/>
              <a:gd name="T6" fmla="*/ 0 w 851"/>
              <a:gd name="T7" fmla="*/ 277 h 278"/>
              <a:gd name="T8" fmla="*/ 850 w 851"/>
              <a:gd name="T9" fmla="*/ 277 h 278"/>
            </a:gdLst>
            <a:ahLst/>
            <a:cxnLst>
              <a:cxn ang="0">
                <a:pos x="T0" y="T1"/>
              </a:cxn>
              <a:cxn ang="0">
                <a:pos x="T2" y="T3"/>
              </a:cxn>
              <a:cxn ang="0">
                <a:pos x="T4" y="T5"/>
              </a:cxn>
              <a:cxn ang="0">
                <a:pos x="T6" y="T7"/>
              </a:cxn>
              <a:cxn ang="0">
                <a:pos x="T8" y="T9"/>
              </a:cxn>
            </a:cxnLst>
            <a:rect l="0" t="0" r="r" b="b"/>
            <a:pathLst>
              <a:path w="851" h="278">
                <a:moveTo>
                  <a:pt x="850" y="277"/>
                </a:moveTo>
                <a:lnTo>
                  <a:pt x="850" y="0"/>
                </a:lnTo>
                <a:lnTo>
                  <a:pt x="0" y="0"/>
                </a:lnTo>
                <a:lnTo>
                  <a:pt x="0" y="277"/>
                </a:lnTo>
                <a:lnTo>
                  <a:pt x="850" y="2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auto">
          <a:xfrm>
            <a:off x="2532627" y="4819650"/>
            <a:ext cx="1154113" cy="439738"/>
          </a:xfrm>
          <a:custGeom>
            <a:avLst/>
            <a:gdLst>
              <a:gd name="T0" fmla="*/ 726 w 727"/>
              <a:gd name="T1" fmla="*/ 276 h 277"/>
              <a:gd name="T2" fmla="*/ 726 w 727"/>
              <a:gd name="T3" fmla="*/ 0 h 277"/>
              <a:gd name="T4" fmla="*/ 0 w 727"/>
              <a:gd name="T5" fmla="*/ 0 h 277"/>
              <a:gd name="T6" fmla="*/ 0 w 727"/>
              <a:gd name="T7" fmla="*/ 276 h 277"/>
              <a:gd name="T8" fmla="*/ 726 w 727"/>
              <a:gd name="T9" fmla="*/ 276 h 277"/>
            </a:gdLst>
            <a:ahLst/>
            <a:cxnLst>
              <a:cxn ang="0">
                <a:pos x="T0" y="T1"/>
              </a:cxn>
              <a:cxn ang="0">
                <a:pos x="T2" y="T3"/>
              </a:cxn>
              <a:cxn ang="0">
                <a:pos x="T4" y="T5"/>
              </a:cxn>
              <a:cxn ang="0">
                <a:pos x="T6" y="T7"/>
              </a:cxn>
              <a:cxn ang="0">
                <a:pos x="T8" y="T9"/>
              </a:cxn>
            </a:cxnLst>
            <a:rect l="0" t="0" r="r" b="b"/>
            <a:pathLst>
              <a:path w="727" h="277">
                <a:moveTo>
                  <a:pt x="726" y="276"/>
                </a:moveTo>
                <a:lnTo>
                  <a:pt x="726" y="0"/>
                </a:lnTo>
                <a:lnTo>
                  <a:pt x="0" y="0"/>
                </a:lnTo>
                <a:lnTo>
                  <a:pt x="0" y="276"/>
                </a:lnTo>
                <a:lnTo>
                  <a:pt x="726" y="27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auto">
          <a:xfrm>
            <a:off x="5971152" y="3832225"/>
            <a:ext cx="835025" cy="427038"/>
          </a:xfrm>
          <a:custGeom>
            <a:avLst/>
            <a:gdLst>
              <a:gd name="T0" fmla="*/ 523 w 526"/>
              <a:gd name="T1" fmla="*/ 121 h 269"/>
              <a:gd name="T2" fmla="*/ 516 w 526"/>
              <a:gd name="T3" fmla="*/ 98 h 269"/>
              <a:gd name="T4" fmla="*/ 501 w 526"/>
              <a:gd name="T5" fmla="*/ 77 h 269"/>
              <a:gd name="T6" fmla="*/ 478 w 526"/>
              <a:gd name="T7" fmla="*/ 57 h 269"/>
              <a:gd name="T8" fmla="*/ 448 w 526"/>
              <a:gd name="T9" fmla="*/ 38 h 269"/>
              <a:gd name="T10" fmla="*/ 412 w 526"/>
              <a:gd name="T11" fmla="*/ 24 h 269"/>
              <a:gd name="T12" fmla="*/ 373 w 526"/>
              <a:gd name="T13" fmla="*/ 12 h 269"/>
              <a:gd name="T14" fmla="*/ 330 w 526"/>
              <a:gd name="T15" fmla="*/ 4 h 269"/>
              <a:gd name="T16" fmla="*/ 285 w 526"/>
              <a:gd name="T17" fmla="*/ 0 h 269"/>
              <a:gd name="T18" fmla="*/ 239 w 526"/>
              <a:gd name="T19" fmla="*/ 0 h 269"/>
              <a:gd name="T20" fmla="*/ 194 w 526"/>
              <a:gd name="T21" fmla="*/ 4 h 269"/>
              <a:gd name="T22" fmla="*/ 151 w 526"/>
              <a:gd name="T23" fmla="*/ 12 h 269"/>
              <a:gd name="T24" fmla="*/ 112 w 526"/>
              <a:gd name="T25" fmla="*/ 24 h 269"/>
              <a:gd name="T26" fmla="*/ 76 w 526"/>
              <a:gd name="T27" fmla="*/ 38 h 269"/>
              <a:gd name="T28" fmla="*/ 46 w 526"/>
              <a:gd name="T29" fmla="*/ 57 h 269"/>
              <a:gd name="T30" fmla="*/ 23 w 526"/>
              <a:gd name="T31" fmla="*/ 77 h 269"/>
              <a:gd name="T32" fmla="*/ 8 w 526"/>
              <a:gd name="T33" fmla="*/ 98 h 269"/>
              <a:gd name="T34" fmla="*/ 1 w 526"/>
              <a:gd name="T35" fmla="*/ 121 h 269"/>
              <a:gd name="T36" fmla="*/ 1 w 526"/>
              <a:gd name="T37" fmla="*/ 146 h 269"/>
              <a:gd name="T38" fmla="*/ 8 w 526"/>
              <a:gd name="T39" fmla="*/ 169 h 269"/>
              <a:gd name="T40" fmla="*/ 23 w 526"/>
              <a:gd name="T41" fmla="*/ 190 h 269"/>
              <a:gd name="T42" fmla="*/ 46 w 526"/>
              <a:gd name="T43" fmla="*/ 210 h 269"/>
              <a:gd name="T44" fmla="*/ 76 w 526"/>
              <a:gd name="T45" fmla="*/ 229 h 269"/>
              <a:gd name="T46" fmla="*/ 112 w 526"/>
              <a:gd name="T47" fmla="*/ 243 h 269"/>
              <a:gd name="T48" fmla="*/ 151 w 526"/>
              <a:gd name="T49" fmla="*/ 256 h 269"/>
              <a:gd name="T50" fmla="*/ 194 w 526"/>
              <a:gd name="T51" fmla="*/ 263 h 269"/>
              <a:gd name="T52" fmla="*/ 239 w 526"/>
              <a:gd name="T53" fmla="*/ 268 h 269"/>
              <a:gd name="T54" fmla="*/ 285 w 526"/>
              <a:gd name="T55" fmla="*/ 268 h 269"/>
              <a:gd name="T56" fmla="*/ 330 w 526"/>
              <a:gd name="T57" fmla="*/ 263 h 269"/>
              <a:gd name="T58" fmla="*/ 373 w 526"/>
              <a:gd name="T59" fmla="*/ 256 h 269"/>
              <a:gd name="T60" fmla="*/ 412 w 526"/>
              <a:gd name="T61" fmla="*/ 243 h 269"/>
              <a:gd name="T62" fmla="*/ 448 w 526"/>
              <a:gd name="T63" fmla="*/ 229 h 269"/>
              <a:gd name="T64" fmla="*/ 478 w 526"/>
              <a:gd name="T65" fmla="*/ 210 h 269"/>
              <a:gd name="T66" fmla="*/ 501 w 526"/>
              <a:gd name="T67" fmla="*/ 190 h 269"/>
              <a:gd name="T68" fmla="*/ 516 w 526"/>
              <a:gd name="T69" fmla="*/ 169 h 269"/>
              <a:gd name="T70" fmla="*/ 523 w 526"/>
              <a:gd name="T71" fmla="*/ 14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69">
                <a:moveTo>
                  <a:pt x="525" y="134"/>
                </a:moveTo>
                <a:lnTo>
                  <a:pt x="523" y="121"/>
                </a:lnTo>
                <a:lnTo>
                  <a:pt x="521" y="110"/>
                </a:lnTo>
                <a:lnTo>
                  <a:pt x="516" y="98"/>
                </a:lnTo>
                <a:lnTo>
                  <a:pt x="509" y="88"/>
                </a:lnTo>
                <a:lnTo>
                  <a:pt x="501" y="77"/>
                </a:lnTo>
                <a:lnTo>
                  <a:pt x="490" y="67"/>
                </a:lnTo>
                <a:lnTo>
                  <a:pt x="478" y="57"/>
                </a:lnTo>
                <a:lnTo>
                  <a:pt x="464" y="47"/>
                </a:lnTo>
                <a:lnTo>
                  <a:pt x="448" y="38"/>
                </a:lnTo>
                <a:lnTo>
                  <a:pt x="431" y="31"/>
                </a:lnTo>
                <a:lnTo>
                  <a:pt x="412" y="24"/>
                </a:lnTo>
                <a:lnTo>
                  <a:pt x="393" y="18"/>
                </a:lnTo>
                <a:lnTo>
                  <a:pt x="373" y="12"/>
                </a:lnTo>
                <a:lnTo>
                  <a:pt x="351" y="8"/>
                </a:lnTo>
                <a:lnTo>
                  <a:pt x="330" y="4"/>
                </a:lnTo>
                <a:lnTo>
                  <a:pt x="308" y="1"/>
                </a:lnTo>
                <a:lnTo>
                  <a:pt x="285" y="0"/>
                </a:lnTo>
                <a:lnTo>
                  <a:pt x="262" y="0"/>
                </a:lnTo>
                <a:lnTo>
                  <a:pt x="239" y="0"/>
                </a:lnTo>
                <a:lnTo>
                  <a:pt x="216" y="1"/>
                </a:lnTo>
                <a:lnTo>
                  <a:pt x="194" y="4"/>
                </a:lnTo>
                <a:lnTo>
                  <a:pt x="173" y="8"/>
                </a:lnTo>
                <a:lnTo>
                  <a:pt x="151" y="12"/>
                </a:lnTo>
                <a:lnTo>
                  <a:pt x="130" y="18"/>
                </a:lnTo>
                <a:lnTo>
                  <a:pt x="112" y="24"/>
                </a:lnTo>
                <a:lnTo>
                  <a:pt x="93" y="31"/>
                </a:lnTo>
                <a:lnTo>
                  <a:pt x="76" y="38"/>
                </a:lnTo>
                <a:lnTo>
                  <a:pt x="60" y="47"/>
                </a:lnTo>
                <a:lnTo>
                  <a:pt x="46" y="57"/>
                </a:lnTo>
                <a:lnTo>
                  <a:pt x="34" y="67"/>
                </a:lnTo>
                <a:lnTo>
                  <a:pt x="23" y="77"/>
                </a:lnTo>
                <a:lnTo>
                  <a:pt x="15" y="88"/>
                </a:lnTo>
                <a:lnTo>
                  <a:pt x="8" y="98"/>
                </a:lnTo>
                <a:lnTo>
                  <a:pt x="3" y="110"/>
                </a:lnTo>
                <a:lnTo>
                  <a:pt x="1" y="121"/>
                </a:lnTo>
                <a:lnTo>
                  <a:pt x="0" y="134"/>
                </a:lnTo>
                <a:lnTo>
                  <a:pt x="1" y="146"/>
                </a:lnTo>
                <a:lnTo>
                  <a:pt x="3" y="157"/>
                </a:lnTo>
                <a:lnTo>
                  <a:pt x="8" y="169"/>
                </a:lnTo>
                <a:lnTo>
                  <a:pt x="15" y="180"/>
                </a:lnTo>
                <a:lnTo>
                  <a:pt x="23" y="190"/>
                </a:lnTo>
                <a:lnTo>
                  <a:pt x="34" y="200"/>
                </a:lnTo>
                <a:lnTo>
                  <a:pt x="46" y="210"/>
                </a:lnTo>
                <a:lnTo>
                  <a:pt x="60" y="220"/>
                </a:lnTo>
                <a:lnTo>
                  <a:pt x="76" y="229"/>
                </a:lnTo>
                <a:lnTo>
                  <a:pt x="93" y="236"/>
                </a:lnTo>
                <a:lnTo>
                  <a:pt x="112" y="243"/>
                </a:lnTo>
                <a:lnTo>
                  <a:pt x="130" y="250"/>
                </a:lnTo>
                <a:lnTo>
                  <a:pt x="151" y="256"/>
                </a:lnTo>
                <a:lnTo>
                  <a:pt x="173" y="260"/>
                </a:lnTo>
                <a:lnTo>
                  <a:pt x="194" y="263"/>
                </a:lnTo>
                <a:lnTo>
                  <a:pt x="216" y="266"/>
                </a:lnTo>
                <a:lnTo>
                  <a:pt x="239" y="268"/>
                </a:lnTo>
                <a:lnTo>
                  <a:pt x="262" y="268"/>
                </a:lnTo>
                <a:lnTo>
                  <a:pt x="285" y="268"/>
                </a:lnTo>
                <a:lnTo>
                  <a:pt x="308" y="266"/>
                </a:lnTo>
                <a:lnTo>
                  <a:pt x="330" y="263"/>
                </a:lnTo>
                <a:lnTo>
                  <a:pt x="351" y="260"/>
                </a:lnTo>
                <a:lnTo>
                  <a:pt x="373" y="256"/>
                </a:lnTo>
                <a:lnTo>
                  <a:pt x="393" y="250"/>
                </a:lnTo>
                <a:lnTo>
                  <a:pt x="412" y="243"/>
                </a:lnTo>
                <a:lnTo>
                  <a:pt x="431" y="236"/>
                </a:lnTo>
                <a:lnTo>
                  <a:pt x="448" y="229"/>
                </a:lnTo>
                <a:lnTo>
                  <a:pt x="464" y="220"/>
                </a:lnTo>
                <a:lnTo>
                  <a:pt x="478" y="210"/>
                </a:lnTo>
                <a:lnTo>
                  <a:pt x="490" y="200"/>
                </a:lnTo>
                <a:lnTo>
                  <a:pt x="501" y="190"/>
                </a:lnTo>
                <a:lnTo>
                  <a:pt x="509" y="180"/>
                </a:lnTo>
                <a:lnTo>
                  <a:pt x="516" y="169"/>
                </a:lnTo>
                <a:lnTo>
                  <a:pt x="521" y="157"/>
                </a:lnTo>
                <a:lnTo>
                  <a:pt x="523" y="146"/>
                </a:lnTo>
                <a:lnTo>
                  <a:pt x="525"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6"/>
          <p:cNvSpPr>
            <a:spLocks noChangeArrowheads="1"/>
          </p:cNvSpPr>
          <p:nvPr/>
        </p:nvSpPr>
        <p:spPr bwMode="auto">
          <a:xfrm>
            <a:off x="3545452" y="4198938"/>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17" name="Rectangle 17"/>
          <p:cNvSpPr>
            <a:spLocks noChangeArrowheads="1"/>
          </p:cNvSpPr>
          <p:nvPr/>
        </p:nvSpPr>
        <p:spPr bwMode="auto">
          <a:xfrm>
            <a:off x="6006077" y="3871913"/>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18" name="Rectangle 18"/>
          <p:cNvSpPr>
            <a:spLocks noChangeArrowheads="1"/>
          </p:cNvSpPr>
          <p:nvPr/>
        </p:nvSpPr>
        <p:spPr bwMode="auto">
          <a:xfrm>
            <a:off x="6723627" y="4195763"/>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9" name="Rectangle 19"/>
          <p:cNvSpPr>
            <a:spLocks noChangeArrowheads="1"/>
          </p:cNvSpPr>
          <p:nvPr/>
        </p:nvSpPr>
        <p:spPr bwMode="auto">
          <a:xfrm>
            <a:off x="5326627" y="4198938"/>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dirty="0">
                <a:solidFill>
                  <a:srgbClr val="000000"/>
                </a:solidFill>
                <a:latin typeface="Arial" pitchFamily="34" charset="0"/>
              </a:rPr>
              <a:t>did</a:t>
            </a:r>
          </a:p>
        </p:txBody>
      </p:sp>
      <p:sp>
        <p:nvSpPr>
          <p:cNvPr id="20" name="Rectangle 20"/>
          <p:cNvSpPr>
            <a:spLocks noChangeArrowheads="1"/>
          </p:cNvSpPr>
          <p:nvPr/>
        </p:nvSpPr>
        <p:spPr bwMode="auto">
          <a:xfrm>
            <a:off x="4378890" y="3648075"/>
            <a:ext cx="7000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21" name="Rectangle 21"/>
          <p:cNvSpPr>
            <a:spLocks noChangeArrowheads="1"/>
          </p:cNvSpPr>
          <p:nvPr/>
        </p:nvSpPr>
        <p:spPr bwMode="auto">
          <a:xfrm>
            <a:off x="2700902" y="3860800"/>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22" name="Rectangle 22"/>
          <p:cNvSpPr>
            <a:spLocks noChangeArrowheads="1"/>
          </p:cNvSpPr>
          <p:nvPr/>
        </p:nvSpPr>
        <p:spPr bwMode="auto">
          <a:xfrm>
            <a:off x="4305865" y="4862513"/>
            <a:ext cx="1095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Works_In</a:t>
            </a:r>
          </a:p>
        </p:txBody>
      </p:sp>
      <p:sp>
        <p:nvSpPr>
          <p:cNvPr id="23" name="Rectangle 23"/>
          <p:cNvSpPr>
            <a:spLocks noChangeArrowheads="1"/>
          </p:cNvSpPr>
          <p:nvPr/>
        </p:nvSpPr>
        <p:spPr bwMode="auto">
          <a:xfrm>
            <a:off x="5910827" y="4884738"/>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0000"/>
                </a:solidFill>
                <a:latin typeface="Arial" pitchFamily="34" charset="0"/>
              </a:rPr>
              <a:t>Departments</a:t>
            </a:r>
          </a:p>
        </p:txBody>
      </p:sp>
      <p:sp>
        <p:nvSpPr>
          <p:cNvPr id="24" name="Rectangle 24"/>
          <p:cNvSpPr>
            <a:spLocks noChangeArrowheads="1"/>
          </p:cNvSpPr>
          <p:nvPr/>
        </p:nvSpPr>
        <p:spPr bwMode="auto">
          <a:xfrm>
            <a:off x="2470715" y="4884738"/>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25" name="Rectangle 25"/>
          <p:cNvSpPr>
            <a:spLocks noChangeArrowheads="1"/>
          </p:cNvSpPr>
          <p:nvPr/>
        </p:nvSpPr>
        <p:spPr bwMode="auto">
          <a:xfrm>
            <a:off x="1972240" y="4186238"/>
            <a:ext cx="531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dirty="0" err="1">
                <a:solidFill>
                  <a:srgbClr val="000000"/>
                </a:solidFill>
                <a:latin typeface="Arial" pitchFamily="34" charset="0"/>
              </a:rPr>
              <a:t>ssn</a:t>
            </a:r>
            <a:endParaRPr lang="en-US" sz="1600" b="1" u="sng" dirty="0">
              <a:solidFill>
                <a:srgbClr val="000000"/>
              </a:solidFill>
              <a:latin typeface="Arial" pitchFamily="34" charset="0"/>
            </a:endParaRPr>
          </a:p>
        </p:txBody>
      </p:sp>
      <p:sp>
        <p:nvSpPr>
          <p:cNvPr id="26" name="Line 26"/>
          <p:cNvSpPr>
            <a:spLocks noChangeShapeType="1"/>
          </p:cNvSpPr>
          <p:nvPr/>
        </p:nvSpPr>
        <p:spPr bwMode="auto">
          <a:xfrm>
            <a:off x="3021577" y="4230688"/>
            <a:ext cx="0" cy="5334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7"/>
          <p:cNvSpPr>
            <a:spLocks noChangeShapeType="1"/>
          </p:cNvSpPr>
          <p:nvPr/>
        </p:nvSpPr>
        <p:spPr bwMode="auto">
          <a:xfrm>
            <a:off x="2264340" y="4576763"/>
            <a:ext cx="627062" cy="2476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8"/>
          <p:cNvSpPr>
            <a:spLocks noChangeShapeType="1"/>
          </p:cNvSpPr>
          <p:nvPr/>
        </p:nvSpPr>
        <p:spPr bwMode="auto">
          <a:xfrm flipH="1">
            <a:off x="3440677" y="4576763"/>
            <a:ext cx="401638" cy="2254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9"/>
          <p:cNvSpPr>
            <a:spLocks noChangeShapeType="1"/>
          </p:cNvSpPr>
          <p:nvPr/>
        </p:nvSpPr>
        <p:spPr bwMode="auto">
          <a:xfrm flipH="1">
            <a:off x="3664515" y="5003800"/>
            <a:ext cx="581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0"/>
          <p:cNvSpPr>
            <a:spLocks noChangeShapeType="1"/>
          </p:cNvSpPr>
          <p:nvPr/>
        </p:nvSpPr>
        <p:spPr bwMode="auto">
          <a:xfrm>
            <a:off x="5512365" y="5021263"/>
            <a:ext cx="42227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1"/>
          <p:cNvSpPr>
            <a:spLocks noChangeShapeType="1"/>
          </p:cNvSpPr>
          <p:nvPr/>
        </p:nvSpPr>
        <p:spPr bwMode="auto">
          <a:xfrm>
            <a:off x="4680515" y="4024313"/>
            <a:ext cx="185737" cy="6191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2"/>
          <p:cNvSpPr>
            <a:spLocks noChangeShapeType="1"/>
          </p:cNvSpPr>
          <p:nvPr/>
        </p:nvSpPr>
        <p:spPr bwMode="auto">
          <a:xfrm>
            <a:off x="5642540" y="4598988"/>
            <a:ext cx="5556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3"/>
          <p:cNvSpPr>
            <a:spLocks noChangeShapeType="1"/>
          </p:cNvSpPr>
          <p:nvPr/>
        </p:nvSpPr>
        <p:spPr bwMode="auto">
          <a:xfrm>
            <a:off x="6363265" y="4283075"/>
            <a:ext cx="119062" cy="5588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4"/>
          <p:cNvSpPr>
            <a:spLocks noChangeShapeType="1"/>
          </p:cNvSpPr>
          <p:nvPr/>
        </p:nvSpPr>
        <p:spPr bwMode="auto">
          <a:xfrm flipH="1">
            <a:off x="6831577" y="4568825"/>
            <a:ext cx="317500" cy="2460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3"/>
          <p:cNvSpPr>
            <a:spLocks/>
          </p:cNvSpPr>
          <p:nvPr/>
        </p:nvSpPr>
        <p:spPr bwMode="auto">
          <a:xfrm>
            <a:off x="4287608" y="5745163"/>
            <a:ext cx="1350963" cy="441325"/>
          </a:xfrm>
          <a:custGeom>
            <a:avLst/>
            <a:gdLst>
              <a:gd name="T0" fmla="*/ 850 w 851"/>
              <a:gd name="T1" fmla="*/ 277 h 278"/>
              <a:gd name="T2" fmla="*/ 850 w 851"/>
              <a:gd name="T3" fmla="*/ 0 h 278"/>
              <a:gd name="T4" fmla="*/ 0 w 851"/>
              <a:gd name="T5" fmla="*/ 0 h 278"/>
              <a:gd name="T6" fmla="*/ 0 w 851"/>
              <a:gd name="T7" fmla="*/ 277 h 278"/>
              <a:gd name="T8" fmla="*/ 850 w 851"/>
              <a:gd name="T9" fmla="*/ 277 h 278"/>
            </a:gdLst>
            <a:ahLst/>
            <a:cxnLst>
              <a:cxn ang="0">
                <a:pos x="T0" y="T1"/>
              </a:cxn>
              <a:cxn ang="0">
                <a:pos x="T2" y="T3"/>
              </a:cxn>
              <a:cxn ang="0">
                <a:pos x="T4" y="T5"/>
              </a:cxn>
              <a:cxn ang="0">
                <a:pos x="T6" y="T7"/>
              </a:cxn>
              <a:cxn ang="0">
                <a:pos x="T8" y="T9"/>
              </a:cxn>
            </a:cxnLst>
            <a:rect l="0" t="0" r="r" b="b"/>
            <a:pathLst>
              <a:path w="851" h="278">
                <a:moveTo>
                  <a:pt x="850" y="277"/>
                </a:moveTo>
                <a:lnTo>
                  <a:pt x="850" y="0"/>
                </a:lnTo>
                <a:lnTo>
                  <a:pt x="0" y="0"/>
                </a:lnTo>
                <a:lnTo>
                  <a:pt x="0" y="277"/>
                </a:lnTo>
                <a:lnTo>
                  <a:pt x="850" y="2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Rectangle 23"/>
          <p:cNvSpPr>
            <a:spLocks noChangeArrowheads="1"/>
          </p:cNvSpPr>
          <p:nvPr/>
        </p:nvSpPr>
        <p:spPr bwMode="auto">
          <a:xfrm>
            <a:off x="4386005" y="5799138"/>
            <a:ext cx="115095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0000"/>
                </a:solidFill>
                <a:latin typeface="Arial" pitchFamily="34" charset="0"/>
              </a:rPr>
              <a:t>Locations</a:t>
            </a:r>
          </a:p>
        </p:txBody>
      </p:sp>
      <p:sp>
        <p:nvSpPr>
          <p:cNvPr id="38" name="Line 31"/>
          <p:cNvSpPr>
            <a:spLocks noChangeShapeType="1"/>
          </p:cNvSpPr>
          <p:nvPr/>
        </p:nvSpPr>
        <p:spPr bwMode="auto">
          <a:xfrm>
            <a:off x="4886891" y="5341908"/>
            <a:ext cx="0" cy="40325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9"/>
          <p:cNvSpPr>
            <a:spLocks/>
          </p:cNvSpPr>
          <p:nvPr/>
        </p:nvSpPr>
        <p:spPr bwMode="auto">
          <a:xfrm>
            <a:off x="2721540" y="5758100"/>
            <a:ext cx="979963" cy="427038"/>
          </a:xfrm>
          <a:custGeom>
            <a:avLst/>
            <a:gdLst>
              <a:gd name="T0" fmla="*/ 1 w 525"/>
              <a:gd name="T1" fmla="*/ 146 h 269"/>
              <a:gd name="T2" fmla="*/ 8 w 525"/>
              <a:gd name="T3" fmla="*/ 169 h 269"/>
              <a:gd name="T4" fmla="*/ 25 w 525"/>
              <a:gd name="T5" fmla="*/ 190 h 269"/>
              <a:gd name="T6" fmla="*/ 47 w 525"/>
              <a:gd name="T7" fmla="*/ 210 h 269"/>
              <a:gd name="T8" fmla="*/ 77 w 525"/>
              <a:gd name="T9" fmla="*/ 229 h 269"/>
              <a:gd name="T10" fmla="*/ 111 w 525"/>
              <a:gd name="T11" fmla="*/ 243 h 269"/>
              <a:gd name="T12" fmla="*/ 151 w 525"/>
              <a:gd name="T13" fmla="*/ 256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3 w 525"/>
              <a:gd name="T25" fmla="*/ 243 h 269"/>
              <a:gd name="T26" fmla="*/ 447 w 525"/>
              <a:gd name="T27" fmla="*/ 227 h 269"/>
              <a:gd name="T28" fmla="*/ 477 w 525"/>
              <a:gd name="T29" fmla="*/ 210 h 269"/>
              <a:gd name="T30" fmla="*/ 500 w 525"/>
              <a:gd name="T31" fmla="*/ 190 h 269"/>
              <a:gd name="T32" fmla="*/ 515 w 525"/>
              <a:gd name="T33" fmla="*/ 169 h 269"/>
              <a:gd name="T34" fmla="*/ 524 w 525"/>
              <a:gd name="T35" fmla="*/ 146 h 269"/>
              <a:gd name="T36" fmla="*/ 524 w 525"/>
              <a:gd name="T37" fmla="*/ 121 h 269"/>
              <a:gd name="T38" fmla="*/ 515 w 525"/>
              <a:gd name="T39" fmla="*/ 98 h 269"/>
              <a:gd name="T40" fmla="*/ 500 w 525"/>
              <a:gd name="T41" fmla="*/ 77 h 269"/>
              <a:gd name="T42" fmla="*/ 477 w 525"/>
              <a:gd name="T43" fmla="*/ 57 h 269"/>
              <a:gd name="T44" fmla="*/ 447 w 525"/>
              <a:gd name="T45" fmla="*/ 38 h 269"/>
              <a:gd name="T46" fmla="*/ 413 w 525"/>
              <a:gd name="T47" fmla="*/ 24 h 269"/>
              <a:gd name="T48" fmla="*/ 372 w 525"/>
              <a:gd name="T49" fmla="*/ 12 h 269"/>
              <a:gd name="T50" fmla="*/ 330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6"/>
                </a:lnTo>
                <a:lnTo>
                  <a:pt x="4" y="157"/>
                </a:lnTo>
                <a:lnTo>
                  <a:pt x="8" y="169"/>
                </a:lnTo>
                <a:lnTo>
                  <a:pt x="16" y="180"/>
                </a:lnTo>
                <a:lnTo>
                  <a:pt x="25" y="190"/>
                </a:lnTo>
                <a:lnTo>
                  <a:pt x="35" y="200"/>
                </a:lnTo>
                <a:lnTo>
                  <a:pt x="47" y="210"/>
                </a:lnTo>
                <a:lnTo>
                  <a:pt x="60" y="220"/>
                </a:lnTo>
                <a:lnTo>
                  <a:pt x="77" y="229"/>
                </a:lnTo>
                <a:lnTo>
                  <a:pt x="93" y="236"/>
                </a:lnTo>
                <a:lnTo>
                  <a:pt x="111" y="243"/>
                </a:lnTo>
                <a:lnTo>
                  <a:pt x="131" y="250"/>
                </a:lnTo>
                <a:lnTo>
                  <a:pt x="151" y="256"/>
                </a:lnTo>
                <a:lnTo>
                  <a:pt x="172" y="260"/>
                </a:lnTo>
                <a:lnTo>
                  <a:pt x="194" y="263"/>
                </a:lnTo>
                <a:lnTo>
                  <a:pt x="216" y="266"/>
                </a:lnTo>
                <a:lnTo>
                  <a:pt x="239" y="268"/>
                </a:lnTo>
                <a:lnTo>
                  <a:pt x="263" y="268"/>
                </a:lnTo>
                <a:lnTo>
                  <a:pt x="284" y="268"/>
                </a:lnTo>
                <a:lnTo>
                  <a:pt x="307" y="265"/>
                </a:lnTo>
                <a:lnTo>
                  <a:pt x="330" y="263"/>
                </a:lnTo>
                <a:lnTo>
                  <a:pt x="352" y="260"/>
                </a:lnTo>
                <a:lnTo>
                  <a:pt x="372" y="255"/>
                </a:lnTo>
                <a:lnTo>
                  <a:pt x="393" y="250"/>
                </a:lnTo>
                <a:lnTo>
                  <a:pt x="413" y="243"/>
                </a:lnTo>
                <a:lnTo>
                  <a:pt x="430" y="236"/>
                </a:lnTo>
                <a:lnTo>
                  <a:pt x="447" y="227"/>
                </a:lnTo>
                <a:lnTo>
                  <a:pt x="463" y="219"/>
                </a:lnTo>
                <a:lnTo>
                  <a:pt x="477" y="210"/>
                </a:lnTo>
                <a:lnTo>
                  <a:pt x="489" y="200"/>
                </a:lnTo>
                <a:lnTo>
                  <a:pt x="500" y="190"/>
                </a:lnTo>
                <a:lnTo>
                  <a:pt x="508" y="180"/>
                </a:lnTo>
                <a:lnTo>
                  <a:pt x="515" y="169"/>
                </a:lnTo>
                <a:lnTo>
                  <a:pt x="520" y="157"/>
                </a:lnTo>
                <a:lnTo>
                  <a:pt x="524" y="146"/>
                </a:lnTo>
                <a:lnTo>
                  <a:pt x="524" y="134"/>
                </a:lnTo>
                <a:lnTo>
                  <a:pt x="524" y="121"/>
                </a:lnTo>
                <a:lnTo>
                  <a:pt x="520" y="110"/>
                </a:lnTo>
                <a:lnTo>
                  <a:pt x="515" y="98"/>
                </a:lnTo>
                <a:lnTo>
                  <a:pt x="508" y="87"/>
                </a:lnTo>
                <a:lnTo>
                  <a:pt x="500" y="77"/>
                </a:lnTo>
                <a:lnTo>
                  <a:pt x="489" y="67"/>
                </a:lnTo>
                <a:lnTo>
                  <a:pt x="477" y="57"/>
                </a:lnTo>
                <a:lnTo>
                  <a:pt x="463" y="47"/>
                </a:lnTo>
                <a:lnTo>
                  <a:pt x="447" y="38"/>
                </a:lnTo>
                <a:lnTo>
                  <a:pt x="430" y="31"/>
                </a:lnTo>
                <a:lnTo>
                  <a:pt x="413" y="24"/>
                </a:lnTo>
                <a:lnTo>
                  <a:pt x="393" y="18"/>
                </a:lnTo>
                <a:lnTo>
                  <a:pt x="372" y="12"/>
                </a:lnTo>
                <a:lnTo>
                  <a:pt x="352" y="8"/>
                </a:lnTo>
                <a:lnTo>
                  <a:pt x="330" y="4"/>
                </a:lnTo>
                <a:lnTo>
                  <a:pt x="307" y="1"/>
                </a:lnTo>
                <a:lnTo>
                  <a:pt x="284" y="0"/>
                </a:lnTo>
                <a:lnTo>
                  <a:pt x="262" y="0"/>
                </a:lnTo>
                <a:lnTo>
                  <a:pt x="239" y="0"/>
                </a:lnTo>
                <a:lnTo>
                  <a:pt x="216" y="1"/>
                </a:lnTo>
                <a:lnTo>
                  <a:pt x="194" y="4"/>
                </a:lnTo>
                <a:lnTo>
                  <a:pt x="172" y="8"/>
                </a:lnTo>
                <a:lnTo>
                  <a:pt x="151" y="12"/>
                </a:lnTo>
                <a:lnTo>
                  <a:pt x="130" y="18"/>
                </a:lnTo>
                <a:lnTo>
                  <a:pt x="111" y="24"/>
                </a:lnTo>
                <a:lnTo>
                  <a:pt x="93" y="31"/>
                </a:lnTo>
                <a:lnTo>
                  <a:pt x="77" y="38"/>
                </a:lnTo>
                <a:lnTo>
                  <a:pt x="60" y="47"/>
                </a:lnTo>
                <a:lnTo>
                  <a:pt x="47" y="57"/>
                </a:lnTo>
                <a:lnTo>
                  <a:pt x="34" y="67"/>
                </a:lnTo>
                <a:lnTo>
                  <a:pt x="25" y="77"/>
                </a:lnTo>
                <a:lnTo>
                  <a:pt x="16" y="87"/>
                </a:lnTo>
                <a:lnTo>
                  <a:pt x="8" y="98"/>
                </a:lnTo>
                <a:lnTo>
                  <a:pt x="4" y="111"/>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Rectangle 20"/>
          <p:cNvSpPr>
            <a:spLocks noChangeArrowheads="1"/>
          </p:cNvSpPr>
          <p:nvPr/>
        </p:nvSpPr>
        <p:spPr bwMode="auto">
          <a:xfrm>
            <a:off x="2737574" y="5799137"/>
            <a:ext cx="96821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dirty="0">
                <a:solidFill>
                  <a:srgbClr val="000000"/>
                </a:solidFill>
                <a:latin typeface="Arial" pitchFamily="34" charset="0"/>
              </a:rPr>
              <a:t>address</a:t>
            </a:r>
          </a:p>
        </p:txBody>
      </p:sp>
      <p:sp>
        <p:nvSpPr>
          <p:cNvPr id="41" name="Freeform 9"/>
          <p:cNvSpPr>
            <a:spLocks/>
          </p:cNvSpPr>
          <p:nvPr/>
        </p:nvSpPr>
        <p:spPr bwMode="auto">
          <a:xfrm>
            <a:off x="6221448" y="5760028"/>
            <a:ext cx="949060" cy="427038"/>
          </a:xfrm>
          <a:custGeom>
            <a:avLst/>
            <a:gdLst>
              <a:gd name="T0" fmla="*/ 1 w 525"/>
              <a:gd name="T1" fmla="*/ 146 h 269"/>
              <a:gd name="T2" fmla="*/ 8 w 525"/>
              <a:gd name="T3" fmla="*/ 169 h 269"/>
              <a:gd name="T4" fmla="*/ 25 w 525"/>
              <a:gd name="T5" fmla="*/ 190 h 269"/>
              <a:gd name="T6" fmla="*/ 47 w 525"/>
              <a:gd name="T7" fmla="*/ 210 h 269"/>
              <a:gd name="T8" fmla="*/ 77 w 525"/>
              <a:gd name="T9" fmla="*/ 229 h 269"/>
              <a:gd name="T10" fmla="*/ 111 w 525"/>
              <a:gd name="T11" fmla="*/ 243 h 269"/>
              <a:gd name="T12" fmla="*/ 151 w 525"/>
              <a:gd name="T13" fmla="*/ 256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3 w 525"/>
              <a:gd name="T25" fmla="*/ 243 h 269"/>
              <a:gd name="T26" fmla="*/ 447 w 525"/>
              <a:gd name="T27" fmla="*/ 227 h 269"/>
              <a:gd name="T28" fmla="*/ 477 w 525"/>
              <a:gd name="T29" fmla="*/ 210 h 269"/>
              <a:gd name="T30" fmla="*/ 500 w 525"/>
              <a:gd name="T31" fmla="*/ 190 h 269"/>
              <a:gd name="T32" fmla="*/ 515 w 525"/>
              <a:gd name="T33" fmla="*/ 169 h 269"/>
              <a:gd name="T34" fmla="*/ 524 w 525"/>
              <a:gd name="T35" fmla="*/ 146 h 269"/>
              <a:gd name="T36" fmla="*/ 524 w 525"/>
              <a:gd name="T37" fmla="*/ 121 h 269"/>
              <a:gd name="T38" fmla="*/ 515 w 525"/>
              <a:gd name="T39" fmla="*/ 98 h 269"/>
              <a:gd name="T40" fmla="*/ 500 w 525"/>
              <a:gd name="T41" fmla="*/ 77 h 269"/>
              <a:gd name="T42" fmla="*/ 477 w 525"/>
              <a:gd name="T43" fmla="*/ 57 h 269"/>
              <a:gd name="T44" fmla="*/ 447 w 525"/>
              <a:gd name="T45" fmla="*/ 38 h 269"/>
              <a:gd name="T46" fmla="*/ 413 w 525"/>
              <a:gd name="T47" fmla="*/ 24 h 269"/>
              <a:gd name="T48" fmla="*/ 372 w 525"/>
              <a:gd name="T49" fmla="*/ 12 h 269"/>
              <a:gd name="T50" fmla="*/ 330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6"/>
                </a:lnTo>
                <a:lnTo>
                  <a:pt x="4" y="157"/>
                </a:lnTo>
                <a:lnTo>
                  <a:pt x="8" y="169"/>
                </a:lnTo>
                <a:lnTo>
                  <a:pt x="16" y="180"/>
                </a:lnTo>
                <a:lnTo>
                  <a:pt x="25" y="190"/>
                </a:lnTo>
                <a:lnTo>
                  <a:pt x="35" y="200"/>
                </a:lnTo>
                <a:lnTo>
                  <a:pt x="47" y="210"/>
                </a:lnTo>
                <a:lnTo>
                  <a:pt x="60" y="220"/>
                </a:lnTo>
                <a:lnTo>
                  <a:pt x="77" y="229"/>
                </a:lnTo>
                <a:lnTo>
                  <a:pt x="93" y="236"/>
                </a:lnTo>
                <a:lnTo>
                  <a:pt x="111" y="243"/>
                </a:lnTo>
                <a:lnTo>
                  <a:pt x="131" y="250"/>
                </a:lnTo>
                <a:lnTo>
                  <a:pt x="151" y="256"/>
                </a:lnTo>
                <a:lnTo>
                  <a:pt x="172" y="260"/>
                </a:lnTo>
                <a:lnTo>
                  <a:pt x="194" y="263"/>
                </a:lnTo>
                <a:lnTo>
                  <a:pt x="216" y="266"/>
                </a:lnTo>
                <a:lnTo>
                  <a:pt x="239" y="268"/>
                </a:lnTo>
                <a:lnTo>
                  <a:pt x="263" y="268"/>
                </a:lnTo>
                <a:lnTo>
                  <a:pt x="284" y="268"/>
                </a:lnTo>
                <a:lnTo>
                  <a:pt x="307" y="265"/>
                </a:lnTo>
                <a:lnTo>
                  <a:pt x="330" y="263"/>
                </a:lnTo>
                <a:lnTo>
                  <a:pt x="352" y="260"/>
                </a:lnTo>
                <a:lnTo>
                  <a:pt x="372" y="255"/>
                </a:lnTo>
                <a:lnTo>
                  <a:pt x="393" y="250"/>
                </a:lnTo>
                <a:lnTo>
                  <a:pt x="413" y="243"/>
                </a:lnTo>
                <a:lnTo>
                  <a:pt x="430" y="236"/>
                </a:lnTo>
                <a:lnTo>
                  <a:pt x="447" y="227"/>
                </a:lnTo>
                <a:lnTo>
                  <a:pt x="463" y="219"/>
                </a:lnTo>
                <a:lnTo>
                  <a:pt x="477" y="210"/>
                </a:lnTo>
                <a:lnTo>
                  <a:pt x="489" y="200"/>
                </a:lnTo>
                <a:lnTo>
                  <a:pt x="500" y="190"/>
                </a:lnTo>
                <a:lnTo>
                  <a:pt x="508" y="180"/>
                </a:lnTo>
                <a:lnTo>
                  <a:pt x="515" y="169"/>
                </a:lnTo>
                <a:lnTo>
                  <a:pt x="520" y="157"/>
                </a:lnTo>
                <a:lnTo>
                  <a:pt x="524" y="146"/>
                </a:lnTo>
                <a:lnTo>
                  <a:pt x="524" y="134"/>
                </a:lnTo>
                <a:lnTo>
                  <a:pt x="524" y="121"/>
                </a:lnTo>
                <a:lnTo>
                  <a:pt x="520" y="110"/>
                </a:lnTo>
                <a:lnTo>
                  <a:pt x="515" y="98"/>
                </a:lnTo>
                <a:lnTo>
                  <a:pt x="508" y="87"/>
                </a:lnTo>
                <a:lnTo>
                  <a:pt x="500" y="77"/>
                </a:lnTo>
                <a:lnTo>
                  <a:pt x="489" y="67"/>
                </a:lnTo>
                <a:lnTo>
                  <a:pt x="477" y="57"/>
                </a:lnTo>
                <a:lnTo>
                  <a:pt x="463" y="47"/>
                </a:lnTo>
                <a:lnTo>
                  <a:pt x="447" y="38"/>
                </a:lnTo>
                <a:lnTo>
                  <a:pt x="430" y="31"/>
                </a:lnTo>
                <a:lnTo>
                  <a:pt x="413" y="24"/>
                </a:lnTo>
                <a:lnTo>
                  <a:pt x="393" y="18"/>
                </a:lnTo>
                <a:lnTo>
                  <a:pt x="372" y="12"/>
                </a:lnTo>
                <a:lnTo>
                  <a:pt x="352" y="8"/>
                </a:lnTo>
                <a:lnTo>
                  <a:pt x="330" y="4"/>
                </a:lnTo>
                <a:lnTo>
                  <a:pt x="307" y="1"/>
                </a:lnTo>
                <a:lnTo>
                  <a:pt x="284" y="0"/>
                </a:lnTo>
                <a:lnTo>
                  <a:pt x="262" y="0"/>
                </a:lnTo>
                <a:lnTo>
                  <a:pt x="239" y="0"/>
                </a:lnTo>
                <a:lnTo>
                  <a:pt x="216" y="1"/>
                </a:lnTo>
                <a:lnTo>
                  <a:pt x="194" y="4"/>
                </a:lnTo>
                <a:lnTo>
                  <a:pt x="172" y="8"/>
                </a:lnTo>
                <a:lnTo>
                  <a:pt x="151" y="12"/>
                </a:lnTo>
                <a:lnTo>
                  <a:pt x="130" y="18"/>
                </a:lnTo>
                <a:lnTo>
                  <a:pt x="111" y="24"/>
                </a:lnTo>
                <a:lnTo>
                  <a:pt x="93" y="31"/>
                </a:lnTo>
                <a:lnTo>
                  <a:pt x="77" y="38"/>
                </a:lnTo>
                <a:lnTo>
                  <a:pt x="60" y="47"/>
                </a:lnTo>
                <a:lnTo>
                  <a:pt x="47" y="57"/>
                </a:lnTo>
                <a:lnTo>
                  <a:pt x="34" y="67"/>
                </a:lnTo>
                <a:lnTo>
                  <a:pt x="25" y="77"/>
                </a:lnTo>
                <a:lnTo>
                  <a:pt x="16" y="87"/>
                </a:lnTo>
                <a:lnTo>
                  <a:pt x="8" y="98"/>
                </a:lnTo>
                <a:lnTo>
                  <a:pt x="4" y="111"/>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Rectangle 20"/>
          <p:cNvSpPr>
            <a:spLocks noChangeArrowheads="1"/>
          </p:cNvSpPr>
          <p:nvPr/>
        </p:nvSpPr>
        <p:spPr bwMode="auto">
          <a:xfrm>
            <a:off x="6210601" y="5801065"/>
            <a:ext cx="1003481"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0000"/>
                </a:solidFill>
                <a:latin typeface="Arial" pitchFamily="34" charset="0"/>
              </a:rPr>
              <a:t>capacity</a:t>
            </a:r>
          </a:p>
        </p:txBody>
      </p:sp>
      <p:sp>
        <p:nvSpPr>
          <p:cNvPr id="43" name="Line 29"/>
          <p:cNvSpPr>
            <a:spLocks noChangeShapeType="1"/>
          </p:cNvSpPr>
          <p:nvPr/>
        </p:nvSpPr>
        <p:spPr bwMode="auto">
          <a:xfrm flipH="1">
            <a:off x="3706583" y="5965825"/>
            <a:ext cx="581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29"/>
          <p:cNvSpPr>
            <a:spLocks noChangeShapeType="1"/>
          </p:cNvSpPr>
          <p:nvPr/>
        </p:nvSpPr>
        <p:spPr bwMode="auto">
          <a:xfrm flipH="1">
            <a:off x="5644127" y="5965825"/>
            <a:ext cx="581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ounded Rectangle 2"/>
          <p:cNvSpPr/>
          <p:nvPr/>
        </p:nvSpPr>
        <p:spPr>
          <a:xfrm>
            <a:off x="914400" y="6324600"/>
            <a:ext cx="7543800" cy="381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referred to as a “Ternary Relationship” (vs. Self &amp; Binary Relationships)</a:t>
            </a:r>
          </a:p>
        </p:txBody>
      </p:sp>
    </p:spTree>
    <p:extLst>
      <p:ext uri="{BB962C8B-B14F-4D97-AF65-F5344CB8AC3E}">
        <p14:creationId xmlns:p14="http://schemas.microsoft.com/office/powerpoint/2010/main" val="36778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fade">
                                      <p:cBhvr>
                                        <p:cTn id="9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P spid="37" grpId="0"/>
      <p:bldP spid="38" grpId="0" animBg="1"/>
      <p:bldP spid="39" grpId="0" animBg="1"/>
      <p:bldP spid="40" grpId="0"/>
      <p:bldP spid="41" grpId="0" animBg="1"/>
      <p:bldP spid="42" grpId="0"/>
      <p:bldP spid="43" grpId="0" animBg="1"/>
      <p:bldP spid="44"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lstStyle/>
          <a:p>
            <a:r>
              <a:rPr lang="en-US" dirty="0"/>
              <a:t>Using Diverse Interfaces &amp; Devices</a:t>
            </a:r>
          </a:p>
        </p:txBody>
      </p:sp>
      <p:sp>
        <p:nvSpPr>
          <p:cNvPr id="9" name="Rounded Rectangle 8"/>
          <p:cNvSpPr/>
          <p:nvPr/>
        </p:nvSpPr>
        <p:spPr>
          <a:xfrm>
            <a:off x="954445" y="5451386"/>
            <a:ext cx="7560594" cy="6985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also want to access, share and process our data from all of our devices, </a:t>
            </a:r>
            <a:r>
              <a:rPr lang="en-US" b="1" dirty="0"/>
              <a:t>anytime, anywhere</a:t>
            </a:r>
            <a:r>
              <a:rPr lang="en-US" dirty="0"/>
              <a:t>!</a:t>
            </a:r>
          </a:p>
        </p:txBody>
      </p:sp>
      <p:grpSp>
        <p:nvGrpSpPr>
          <p:cNvPr id="10" name="Group 9"/>
          <p:cNvGrpSpPr/>
          <p:nvPr/>
        </p:nvGrpSpPr>
        <p:grpSpPr>
          <a:xfrm>
            <a:off x="762000" y="1371599"/>
            <a:ext cx="2590800" cy="1806605"/>
            <a:chOff x="762000" y="1371599"/>
            <a:chExt cx="2590800" cy="1806605"/>
          </a:xfrm>
        </p:grpSpPr>
        <p:pic>
          <p:nvPicPr>
            <p:cNvPr id="2052" name="Picture 4" descr="http://images.apple.com/imac/images/overview_new2_20110426.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62000" y="1371599"/>
              <a:ext cx="762000" cy="143673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microsoft.com/windows/pc-scout/pcImages/f5f6f14c-6d1f-e011-aa50-02bf9d3bf32a/f5f6f14c-6d1f-e011-aa50-02bf9d3bf32a_front_mediu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600" y="1587810"/>
              <a:ext cx="1600200" cy="12202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06071" y="2870427"/>
              <a:ext cx="1451946" cy="307777"/>
            </a:xfrm>
            <a:prstGeom prst="rect">
              <a:avLst/>
            </a:prstGeom>
            <a:noFill/>
          </p:spPr>
          <p:txBody>
            <a:bodyPr wrap="square" rtlCol="0">
              <a:spAutoFit/>
            </a:bodyPr>
            <a:lstStyle/>
            <a:p>
              <a:pPr algn="ctr"/>
              <a:r>
                <a:rPr lang="en-US" sz="1400" dirty="0"/>
                <a:t>Computers</a:t>
              </a:r>
            </a:p>
          </p:txBody>
        </p:sp>
      </p:grpSp>
      <p:grpSp>
        <p:nvGrpSpPr>
          <p:cNvPr id="12" name="Group 11"/>
          <p:cNvGrpSpPr/>
          <p:nvPr/>
        </p:nvGrpSpPr>
        <p:grpSpPr>
          <a:xfrm>
            <a:off x="652340" y="3581400"/>
            <a:ext cx="2776660" cy="1311076"/>
            <a:chOff x="652340" y="3581400"/>
            <a:chExt cx="2776660" cy="1311076"/>
          </a:xfrm>
        </p:grpSpPr>
        <p:pic>
          <p:nvPicPr>
            <p:cNvPr id="2060" name="Picture 12" descr="http://techalites.com/wp-content/gallery/samsung-ln32a550/samsung-ln32a550-3.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2340" y="3581400"/>
              <a:ext cx="1137557" cy="1206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atic.ddmcdn.com/gif/home-theater-1a.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66141" y="3629660"/>
              <a:ext cx="1462859" cy="9752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10447" y="4584699"/>
              <a:ext cx="2183883" cy="307777"/>
            </a:xfrm>
            <a:prstGeom prst="rect">
              <a:avLst/>
            </a:prstGeom>
            <a:noFill/>
          </p:spPr>
          <p:txBody>
            <a:bodyPr wrap="square" rtlCol="0">
              <a:spAutoFit/>
            </a:bodyPr>
            <a:lstStyle/>
            <a:p>
              <a:pPr algn="ctr"/>
              <a:r>
                <a:rPr lang="en-US" sz="1400" dirty="0"/>
                <a:t>Consumer Electronics</a:t>
              </a:r>
            </a:p>
          </p:txBody>
        </p:sp>
      </p:grpSp>
      <p:grpSp>
        <p:nvGrpSpPr>
          <p:cNvPr id="13" name="Group 12"/>
          <p:cNvGrpSpPr/>
          <p:nvPr/>
        </p:nvGrpSpPr>
        <p:grpSpPr>
          <a:xfrm>
            <a:off x="6172200" y="3505200"/>
            <a:ext cx="3200401" cy="1403121"/>
            <a:chOff x="5333999" y="3549879"/>
            <a:chExt cx="3200401" cy="1403121"/>
          </a:xfrm>
        </p:grpSpPr>
        <p:pic>
          <p:nvPicPr>
            <p:cNvPr id="3" name="Picture 4" descr="http://archrecord.construction.com/innovation/4_Products/images/0310_1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33999" y="3549879"/>
              <a:ext cx="1388246" cy="14031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350517" y="4056350"/>
              <a:ext cx="2183883" cy="307777"/>
            </a:xfrm>
            <a:prstGeom prst="rect">
              <a:avLst/>
            </a:prstGeom>
            <a:noFill/>
          </p:spPr>
          <p:txBody>
            <a:bodyPr wrap="square" rtlCol="0">
              <a:spAutoFit/>
            </a:bodyPr>
            <a:lstStyle/>
            <a:p>
              <a:pPr algn="ctr"/>
              <a:r>
                <a:rPr lang="en-US" sz="1400" dirty="0"/>
                <a:t>…and even appliances</a:t>
              </a:r>
            </a:p>
          </p:txBody>
        </p:sp>
      </p:grpSp>
      <p:grpSp>
        <p:nvGrpSpPr>
          <p:cNvPr id="11" name="Group 10"/>
          <p:cNvGrpSpPr/>
          <p:nvPr/>
        </p:nvGrpSpPr>
        <p:grpSpPr>
          <a:xfrm>
            <a:off x="5313034" y="1143000"/>
            <a:ext cx="3449966" cy="1801505"/>
            <a:chOff x="5279446" y="1587810"/>
            <a:chExt cx="3449966" cy="1801505"/>
          </a:xfrm>
        </p:grpSpPr>
        <p:grpSp>
          <p:nvGrpSpPr>
            <p:cNvPr id="4" name="Group 3"/>
            <p:cNvGrpSpPr/>
            <p:nvPr/>
          </p:nvGrpSpPr>
          <p:grpSpPr>
            <a:xfrm>
              <a:off x="6078328" y="1587810"/>
              <a:ext cx="1953604" cy="1801505"/>
              <a:chOff x="5975216" y="1424374"/>
              <a:chExt cx="2192516" cy="2021817"/>
            </a:xfrm>
          </p:grpSpPr>
          <p:pic>
            <p:nvPicPr>
              <p:cNvPr id="5" name="Picture 6" descr="http://www.blogcdn.com/www.engadget.com/media/2010/01/zz7401-27-10ipade132b0.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19444" y="1424374"/>
                <a:ext cx="1363491" cy="16527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975216" y="1942340"/>
                <a:ext cx="2192516" cy="1503851"/>
                <a:chOff x="4152563" y="2491758"/>
                <a:chExt cx="3640986" cy="2460289"/>
              </a:xfrm>
            </p:grpSpPr>
            <p:pic>
              <p:nvPicPr>
                <p:cNvPr id="7" name="Picture 2" descr="http://www.maclife.com/files/u129772/2010/07/iphonefrontside_full.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669460" y="2491758"/>
                  <a:ext cx="1124089" cy="17748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52563" y="4386949"/>
                  <a:ext cx="3299303" cy="565098"/>
                </a:xfrm>
                <a:prstGeom prst="rect">
                  <a:avLst/>
                </a:prstGeom>
                <a:noFill/>
              </p:spPr>
              <p:txBody>
                <a:bodyPr wrap="square" rtlCol="0">
                  <a:spAutoFit/>
                </a:bodyPr>
                <a:lstStyle/>
                <a:p>
                  <a:pPr algn="ctr"/>
                  <a:r>
                    <a:rPr lang="en-US" sz="1400" dirty="0"/>
                    <a:t>Mobile Devices</a:t>
                  </a:r>
                </a:p>
              </p:txBody>
            </p:sp>
          </p:grpSp>
        </p:grpSp>
        <p:pic>
          <p:nvPicPr>
            <p:cNvPr id="2054" name="Picture 6" descr="http://files.softicons.com/download/computer-icons/web-devices-icons-by-iconshock/png/512/black-berry.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279446" y="2115200"/>
              <a:ext cx="834946" cy="8349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rmreview.com.my/wp-content/uploads/2011/04/TOP-TEN-POPULAR-ANDROID-PHONE.jp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8153401" y="2049336"/>
              <a:ext cx="576011" cy="966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730407" y="2867411"/>
            <a:ext cx="2362200" cy="2288519"/>
            <a:chOff x="3733800" y="2819400"/>
            <a:chExt cx="2362200" cy="2288519"/>
          </a:xfrm>
        </p:grpSpPr>
        <p:pic>
          <p:nvPicPr>
            <p:cNvPr id="14" name="Picture 2" descr="http://venturebeat.files.wordpress.com/2011/11/jawbone-up-ios.jpg?w=558&amp;h=9999&amp;crop=0"/>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867151" y="2819400"/>
              <a:ext cx="870984" cy="11984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displayblog.com/wp-content/uploads/2010/11/Griffin_Slap_iPod_Nano_Wristwatch_Case.jp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639524" y="3469577"/>
              <a:ext cx="1456476" cy="109694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733800" y="4584699"/>
              <a:ext cx="2183883" cy="523220"/>
            </a:xfrm>
            <a:prstGeom prst="rect">
              <a:avLst/>
            </a:prstGeom>
            <a:noFill/>
          </p:spPr>
          <p:txBody>
            <a:bodyPr wrap="square" rtlCol="0">
              <a:spAutoFit/>
            </a:bodyPr>
            <a:lstStyle/>
            <a:p>
              <a:pPr algn="ctr"/>
              <a:r>
                <a:rPr lang="en-US" sz="1400" dirty="0"/>
                <a:t>Personal Monitors and Sensors</a:t>
              </a:r>
            </a:p>
          </p:txBody>
        </p:sp>
      </p:grpSp>
    </p:spTree>
    <p:extLst>
      <p:ext uri="{BB962C8B-B14F-4D97-AF65-F5344CB8AC3E}">
        <p14:creationId xmlns:p14="http://schemas.microsoft.com/office/powerpoint/2010/main" val="2963111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Cardinalities</a:t>
            </a:r>
          </a:p>
        </p:txBody>
      </p:sp>
      <p:sp>
        <p:nvSpPr>
          <p:cNvPr id="42" name="Freeform 6"/>
          <p:cNvSpPr>
            <a:spLocks/>
          </p:cNvSpPr>
          <p:nvPr/>
        </p:nvSpPr>
        <p:spPr bwMode="auto">
          <a:xfrm>
            <a:off x="853281" y="3192151"/>
            <a:ext cx="338138"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4 w 213"/>
              <a:gd name="T33" fmla="*/ 501 h 1354"/>
              <a:gd name="T34" fmla="*/ 1 w 213"/>
              <a:gd name="T35" fmla="*/ 617 h 1354"/>
              <a:gd name="T36" fmla="*/ 1 w 213"/>
              <a:gd name="T37" fmla="*/ 735 h 1354"/>
              <a:gd name="T38" fmla="*/ 4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6"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7" y="10"/>
                </a:lnTo>
                <a:lnTo>
                  <a:pt x="79" y="22"/>
                </a:lnTo>
                <a:lnTo>
                  <a:pt x="70" y="40"/>
                </a:lnTo>
                <a:lnTo>
                  <a:pt x="61" y="63"/>
                </a:lnTo>
                <a:lnTo>
                  <a:pt x="53" y="90"/>
                </a:lnTo>
                <a:lnTo>
                  <a:pt x="45" y="122"/>
                </a:lnTo>
                <a:lnTo>
                  <a:pt x="38" y="158"/>
                </a:lnTo>
                <a:lnTo>
                  <a:pt x="31" y="198"/>
                </a:lnTo>
                <a:lnTo>
                  <a:pt x="25" y="241"/>
                </a:lnTo>
                <a:lnTo>
                  <a:pt x="19" y="288"/>
                </a:lnTo>
                <a:lnTo>
                  <a:pt x="14" y="338"/>
                </a:lnTo>
                <a:lnTo>
                  <a:pt x="10" y="390"/>
                </a:lnTo>
                <a:lnTo>
                  <a:pt x="6" y="445"/>
                </a:lnTo>
                <a:lnTo>
                  <a:pt x="4" y="501"/>
                </a:lnTo>
                <a:lnTo>
                  <a:pt x="2" y="559"/>
                </a:lnTo>
                <a:lnTo>
                  <a:pt x="1" y="617"/>
                </a:lnTo>
                <a:lnTo>
                  <a:pt x="0" y="677"/>
                </a:lnTo>
                <a:lnTo>
                  <a:pt x="1" y="735"/>
                </a:lnTo>
                <a:lnTo>
                  <a:pt x="2" y="794"/>
                </a:lnTo>
                <a:lnTo>
                  <a:pt x="4" y="851"/>
                </a:lnTo>
                <a:lnTo>
                  <a:pt x="6"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9" y="1330"/>
                </a:lnTo>
                <a:lnTo>
                  <a:pt x="87"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6"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
          <p:cNvSpPr>
            <a:spLocks/>
          </p:cNvSpPr>
          <p:nvPr/>
        </p:nvSpPr>
        <p:spPr bwMode="auto">
          <a:xfrm>
            <a:off x="1695450" y="3200089"/>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6 w 213"/>
              <a:gd name="T25" fmla="*/ 122 h 1354"/>
              <a:gd name="T26" fmla="*/ 31 w 213"/>
              <a:gd name="T27" fmla="*/ 198 h 1354"/>
              <a:gd name="T28" fmla="*/ 20 w 213"/>
              <a:gd name="T29" fmla="*/ 288 h 1354"/>
              <a:gd name="T30" fmla="*/ 10 w 213"/>
              <a:gd name="T31" fmla="*/ 390 h 1354"/>
              <a:gd name="T32" fmla="*/ 4 w 213"/>
              <a:gd name="T33" fmla="*/ 501 h 1354"/>
              <a:gd name="T34" fmla="*/ 1 w 213"/>
              <a:gd name="T35" fmla="*/ 617 h 1354"/>
              <a:gd name="T36" fmla="*/ 1 w 213"/>
              <a:gd name="T37" fmla="*/ 735 h 1354"/>
              <a:gd name="T38" fmla="*/ 4 w 213"/>
              <a:gd name="T39" fmla="*/ 851 h 1354"/>
              <a:gd name="T40" fmla="*/ 10 w 213"/>
              <a:gd name="T41" fmla="*/ 962 h 1354"/>
              <a:gd name="T42" fmla="*/ 20 w 213"/>
              <a:gd name="T43" fmla="*/ 1064 h 1354"/>
              <a:gd name="T44" fmla="*/ 31 w 213"/>
              <a:gd name="T45" fmla="*/ 1155 h 1354"/>
              <a:gd name="T46" fmla="*/ 46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5" y="10"/>
                </a:lnTo>
                <a:lnTo>
                  <a:pt x="115" y="2"/>
                </a:lnTo>
                <a:lnTo>
                  <a:pt x="106" y="0"/>
                </a:lnTo>
                <a:lnTo>
                  <a:pt x="97" y="2"/>
                </a:lnTo>
                <a:lnTo>
                  <a:pt x="88" y="10"/>
                </a:lnTo>
                <a:lnTo>
                  <a:pt x="79" y="22"/>
                </a:lnTo>
                <a:lnTo>
                  <a:pt x="70" y="40"/>
                </a:lnTo>
                <a:lnTo>
                  <a:pt x="61" y="63"/>
                </a:lnTo>
                <a:lnTo>
                  <a:pt x="53" y="90"/>
                </a:lnTo>
                <a:lnTo>
                  <a:pt x="46" y="122"/>
                </a:lnTo>
                <a:lnTo>
                  <a:pt x="38" y="158"/>
                </a:lnTo>
                <a:lnTo>
                  <a:pt x="31" y="198"/>
                </a:lnTo>
                <a:lnTo>
                  <a:pt x="25" y="241"/>
                </a:lnTo>
                <a:lnTo>
                  <a:pt x="20" y="288"/>
                </a:lnTo>
                <a:lnTo>
                  <a:pt x="14" y="338"/>
                </a:lnTo>
                <a:lnTo>
                  <a:pt x="10" y="390"/>
                </a:lnTo>
                <a:lnTo>
                  <a:pt x="7" y="445"/>
                </a:lnTo>
                <a:lnTo>
                  <a:pt x="4" y="501"/>
                </a:lnTo>
                <a:lnTo>
                  <a:pt x="2" y="559"/>
                </a:lnTo>
                <a:lnTo>
                  <a:pt x="1" y="617"/>
                </a:lnTo>
                <a:lnTo>
                  <a:pt x="0" y="677"/>
                </a:lnTo>
                <a:lnTo>
                  <a:pt x="1" y="735"/>
                </a:lnTo>
                <a:lnTo>
                  <a:pt x="2" y="794"/>
                </a:lnTo>
                <a:lnTo>
                  <a:pt x="4" y="851"/>
                </a:lnTo>
                <a:lnTo>
                  <a:pt x="7" y="908"/>
                </a:lnTo>
                <a:lnTo>
                  <a:pt x="10" y="962"/>
                </a:lnTo>
                <a:lnTo>
                  <a:pt x="14" y="1015"/>
                </a:lnTo>
                <a:lnTo>
                  <a:pt x="20" y="1064"/>
                </a:lnTo>
                <a:lnTo>
                  <a:pt x="25" y="1112"/>
                </a:lnTo>
                <a:lnTo>
                  <a:pt x="31"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5"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8"/>
          <p:cNvSpPr>
            <a:spLocks/>
          </p:cNvSpPr>
          <p:nvPr/>
        </p:nvSpPr>
        <p:spPr bwMode="auto">
          <a:xfrm>
            <a:off x="2354262" y="3192151"/>
            <a:ext cx="338138"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0 w 213"/>
              <a:gd name="T13" fmla="*/ 63 h 1354"/>
              <a:gd name="T14" fmla="*/ 133 w 213"/>
              <a:gd name="T15" fmla="*/ 22 h 1354"/>
              <a:gd name="T16" fmla="*/ 115 w 213"/>
              <a:gd name="T17" fmla="*/ 2 h 1354"/>
              <a:gd name="T18" fmla="*/ 97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7 w 213"/>
              <a:gd name="T53" fmla="*/ 1351 h 1354"/>
              <a:gd name="T54" fmla="*/ 115 w 213"/>
              <a:gd name="T55" fmla="*/ 1351 h 1354"/>
              <a:gd name="T56" fmla="*/ 133 w 213"/>
              <a:gd name="T57" fmla="*/ 1330 h 1354"/>
              <a:gd name="T58" fmla="*/ 150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0" y="63"/>
                </a:lnTo>
                <a:lnTo>
                  <a:pt x="142" y="40"/>
                </a:lnTo>
                <a:lnTo>
                  <a:pt x="133" y="22"/>
                </a:lnTo>
                <a:lnTo>
                  <a:pt x="124" y="10"/>
                </a:lnTo>
                <a:lnTo>
                  <a:pt x="115" y="2"/>
                </a:lnTo>
                <a:lnTo>
                  <a:pt x="106" y="0"/>
                </a:lnTo>
                <a:lnTo>
                  <a:pt x="97" y="2"/>
                </a:lnTo>
                <a:lnTo>
                  <a:pt x="87" y="10"/>
                </a:lnTo>
                <a:lnTo>
                  <a:pt x="78" y="22"/>
                </a:lnTo>
                <a:lnTo>
                  <a:pt x="70" y="40"/>
                </a:lnTo>
                <a:lnTo>
                  <a:pt x="61" y="63"/>
                </a:lnTo>
                <a:lnTo>
                  <a:pt x="53" y="90"/>
                </a:lnTo>
                <a:lnTo>
                  <a:pt x="45" y="122"/>
                </a:lnTo>
                <a:lnTo>
                  <a:pt x="38" y="158"/>
                </a:lnTo>
                <a:lnTo>
                  <a:pt x="31" y="198"/>
                </a:lnTo>
                <a:lnTo>
                  <a:pt x="25"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8" y="1330"/>
                </a:lnTo>
                <a:lnTo>
                  <a:pt x="87" y="1343"/>
                </a:lnTo>
                <a:lnTo>
                  <a:pt x="97" y="1351"/>
                </a:lnTo>
                <a:lnTo>
                  <a:pt x="106" y="1353"/>
                </a:lnTo>
                <a:lnTo>
                  <a:pt x="115" y="1351"/>
                </a:lnTo>
                <a:lnTo>
                  <a:pt x="124" y="1343"/>
                </a:lnTo>
                <a:lnTo>
                  <a:pt x="133" y="1330"/>
                </a:lnTo>
                <a:lnTo>
                  <a:pt x="142" y="1312"/>
                </a:lnTo>
                <a:lnTo>
                  <a:pt x="150"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9"/>
          <p:cNvSpPr>
            <a:spLocks/>
          </p:cNvSpPr>
          <p:nvPr/>
        </p:nvSpPr>
        <p:spPr bwMode="auto">
          <a:xfrm>
            <a:off x="3194050" y="3192151"/>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6 w 213"/>
              <a:gd name="T25" fmla="*/ 122 h 1354"/>
              <a:gd name="T26" fmla="*/ 31 w 213"/>
              <a:gd name="T27" fmla="*/ 198 h 1354"/>
              <a:gd name="T28" fmla="*/ 20 w 213"/>
              <a:gd name="T29" fmla="*/ 288 h 1354"/>
              <a:gd name="T30" fmla="*/ 10 w 213"/>
              <a:gd name="T31" fmla="*/ 390 h 1354"/>
              <a:gd name="T32" fmla="*/ 4 w 213"/>
              <a:gd name="T33" fmla="*/ 501 h 1354"/>
              <a:gd name="T34" fmla="*/ 0 w 213"/>
              <a:gd name="T35" fmla="*/ 617 h 1354"/>
              <a:gd name="T36" fmla="*/ 0 w 213"/>
              <a:gd name="T37" fmla="*/ 735 h 1354"/>
              <a:gd name="T38" fmla="*/ 4 w 213"/>
              <a:gd name="T39" fmla="*/ 851 h 1354"/>
              <a:gd name="T40" fmla="*/ 10 w 213"/>
              <a:gd name="T41" fmla="*/ 962 h 1354"/>
              <a:gd name="T42" fmla="*/ 20 w 213"/>
              <a:gd name="T43" fmla="*/ 1064 h 1354"/>
              <a:gd name="T44" fmla="*/ 31 w 213"/>
              <a:gd name="T45" fmla="*/ 1155 h 1354"/>
              <a:gd name="T46" fmla="*/ 46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8" y="10"/>
                </a:lnTo>
                <a:lnTo>
                  <a:pt x="79" y="22"/>
                </a:lnTo>
                <a:lnTo>
                  <a:pt x="70" y="40"/>
                </a:lnTo>
                <a:lnTo>
                  <a:pt x="61" y="63"/>
                </a:lnTo>
                <a:lnTo>
                  <a:pt x="53" y="90"/>
                </a:lnTo>
                <a:lnTo>
                  <a:pt x="46" y="122"/>
                </a:lnTo>
                <a:lnTo>
                  <a:pt x="38" y="158"/>
                </a:lnTo>
                <a:lnTo>
                  <a:pt x="31" y="198"/>
                </a:lnTo>
                <a:lnTo>
                  <a:pt x="25" y="241"/>
                </a:lnTo>
                <a:lnTo>
                  <a:pt x="20" y="288"/>
                </a:lnTo>
                <a:lnTo>
                  <a:pt x="14" y="338"/>
                </a:lnTo>
                <a:lnTo>
                  <a:pt x="10" y="390"/>
                </a:lnTo>
                <a:lnTo>
                  <a:pt x="7" y="445"/>
                </a:lnTo>
                <a:lnTo>
                  <a:pt x="4" y="501"/>
                </a:lnTo>
                <a:lnTo>
                  <a:pt x="2" y="559"/>
                </a:lnTo>
                <a:lnTo>
                  <a:pt x="0" y="617"/>
                </a:lnTo>
                <a:lnTo>
                  <a:pt x="0" y="677"/>
                </a:lnTo>
                <a:lnTo>
                  <a:pt x="0" y="735"/>
                </a:lnTo>
                <a:lnTo>
                  <a:pt x="2" y="794"/>
                </a:lnTo>
                <a:lnTo>
                  <a:pt x="4" y="851"/>
                </a:lnTo>
                <a:lnTo>
                  <a:pt x="7" y="908"/>
                </a:lnTo>
                <a:lnTo>
                  <a:pt x="10" y="962"/>
                </a:lnTo>
                <a:lnTo>
                  <a:pt x="14" y="1015"/>
                </a:lnTo>
                <a:lnTo>
                  <a:pt x="20" y="1064"/>
                </a:lnTo>
                <a:lnTo>
                  <a:pt x="25" y="1112"/>
                </a:lnTo>
                <a:lnTo>
                  <a:pt x="31"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10"/>
          <p:cNvSpPr>
            <a:spLocks/>
          </p:cNvSpPr>
          <p:nvPr/>
        </p:nvSpPr>
        <p:spPr bwMode="auto">
          <a:xfrm>
            <a:off x="3844925" y="3208026"/>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0 w 213"/>
              <a:gd name="T13" fmla="*/ 63 h 1354"/>
              <a:gd name="T14" fmla="*/ 133 w 213"/>
              <a:gd name="T15" fmla="*/ 22 h 1354"/>
              <a:gd name="T16" fmla="*/ 115 w 213"/>
              <a:gd name="T17" fmla="*/ 2 h 1354"/>
              <a:gd name="T18" fmla="*/ 96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6 w 213"/>
              <a:gd name="T53" fmla="*/ 1351 h 1354"/>
              <a:gd name="T54" fmla="*/ 115 w 213"/>
              <a:gd name="T55" fmla="*/ 1351 h 1354"/>
              <a:gd name="T56" fmla="*/ 133 w 213"/>
              <a:gd name="T57" fmla="*/ 1330 h 1354"/>
              <a:gd name="T58" fmla="*/ 150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7" y="338"/>
                </a:lnTo>
                <a:lnTo>
                  <a:pt x="193" y="288"/>
                </a:lnTo>
                <a:lnTo>
                  <a:pt x="187" y="241"/>
                </a:lnTo>
                <a:lnTo>
                  <a:pt x="181" y="198"/>
                </a:lnTo>
                <a:lnTo>
                  <a:pt x="174" y="158"/>
                </a:lnTo>
                <a:lnTo>
                  <a:pt x="167" y="122"/>
                </a:lnTo>
                <a:lnTo>
                  <a:pt x="159" y="90"/>
                </a:lnTo>
                <a:lnTo>
                  <a:pt x="150" y="63"/>
                </a:lnTo>
                <a:lnTo>
                  <a:pt x="142" y="40"/>
                </a:lnTo>
                <a:lnTo>
                  <a:pt x="133" y="22"/>
                </a:lnTo>
                <a:lnTo>
                  <a:pt x="124" y="10"/>
                </a:lnTo>
                <a:lnTo>
                  <a:pt x="115" y="2"/>
                </a:lnTo>
                <a:lnTo>
                  <a:pt x="106" y="0"/>
                </a:lnTo>
                <a:lnTo>
                  <a:pt x="96" y="2"/>
                </a:lnTo>
                <a:lnTo>
                  <a:pt x="87" y="10"/>
                </a:lnTo>
                <a:lnTo>
                  <a:pt x="78" y="22"/>
                </a:lnTo>
                <a:lnTo>
                  <a:pt x="70" y="40"/>
                </a:lnTo>
                <a:lnTo>
                  <a:pt x="61" y="63"/>
                </a:lnTo>
                <a:lnTo>
                  <a:pt x="53" y="90"/>
                </a:lnTo>
                <a:lnTo>
                  <a:pt x="45" y="122"/>
                </a:lnTo>
                <a:lnTo>
                  <a:pt x="38" y="158"/>
                </a:lnTo>
                <a:lnTo>
                  <a:pt x="31" y="198"/>
                </a:lnTo>
                <a:lnTo>
                  <a:pt x="24"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4" y="1112"/>
                </a:lnTo>
                <a:lnTo>
                  <a:pt x="31" y="1155"/>
                </a:lnTo>
                <a:lnTo>
                  <a:pt x="38" y="1195"/>
                </a:lnTo>
                <a:lnTo>
                  <a:pt x="45" y="1231"/>
                </a:lnTo>
                <a:lnTo>
                  <a:pt x="53" y="1262"/>
                </a:lnTo>
                <a:lnTo>
                  <a:pt x="61" y="1289"/>
                </a:lnTo>
                <a:lnTo>
                  <a:pt x="70" y="1312"/>
                </a:lnTo>
                <a:lnTo>
                  <a:pt x="78" y="1330"/>
                </a:lnTo>
                <a:lnTo>
                  <a:pt x="87" y="1343"/>
                </a:lnTo>
                <a:lnTo>
                  <a:pt x="96" y="1351"/>
                </a:lnTo>
                <a:lnTo>
                  <a:pt x="106" y="1353"/>
                </a:lnTo>
                <a:lnTo>
                  <a:pt x="115" y="1351"/>
                </a:lnTo>
                <a:lnTo>
                  <a:pt x="124" y="1343"/>
                </a:lnTo>
                <a:lnTo>
                  <a:pt x="133" y="1330"/>
                </a:lnTo>
                <a:lnTo>
                  <a:pt x="142" y="1312"/>
                </a:lnTo>
                <a:lnTo>
                  <a:pt x="150" y="1289"/>
                </a:lnTo>
                <a:lnTo>
                  <a:pt x="159" y="1262"/>
                </a:lnTo>
                <a:lnTo>
                  <a:pt x="167" y="1231"/>
                </a:lnTo>
                <a:lnTo>
                  <a:pt x="174" y="1195"/>
                </a:lnTo>
                <a:lnTo>
                  <a:pt x="181" y="1155"/>
                </a:lnTo>
                <a:lnTo>
                  <a:pt x="187" y="1112"/>
                </a:lnTo>
                <a:lnTo>
                  <a:pt x="193"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11"/>
          <p:cNvSpPr>
            <a:spLocks/>
          </p:cNvSpPr>
          <p:nvPr/>
        </p:nvSpPr>
        <p:spPr bwMode="auto">
          <a:xfrm>
            <a:off x="210344" y="3200089"/>
            <a:ext cx="338137" cy="2149475"/>
          </a:xfrm>
          <a:custGeom>
            <a:avLst/>
            <a:gdLst>
              <a:gd name="T0" fmla="*/ 211 w 213"/>
              <a:gd name="T1" fmla="*/ 617 h 1354"/>
              <a:gd name="T2" fmla="*/ 209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4 w 213"/>
              <a:gd name="T15" fmla="*/ 22 h 1354"/>
              <a:gd name="T16" fmla="*/ 115 w 213"/>
              <a:gd name="T17" fmla="*/ 2 h 1354"/>
              <a:gd name="T18" fmla="*/ 97 w 213"/>
              <a:gd name="T19" fmla="*/ 2 h 1354"/>
              <a:gd name="T20" fmla="*/ 79 w 213"/>
              <a:gd name="T21" fmla="*/ 22 h 1354"/>
              <a:gd name="T22" fmla="*/ 61 w 213"/>
              <a:gd name="T23" fmla="*/ 63 h 1354"/>
              <a:gd name="T24" fmla="*/ 46 w 213"/>
              <a:gd name="T25" fmla="*/ 122 h 1354"/>
              <a:gd name="T26" fmla="*/ 32 w 213"/>
              <a:gd name="T27" fmla="*/ 198 h 1354"/>
              <a:gd name="T28" fmla="*/ 20 w 213"/>
              <a:gd name="T29" fmla="*/ 288 h 1354"/>
              <a:gd name="T30" fmla="*/ 10 w 213"/>
              <a:gd name="T31" fmla="*/ 390 h 1354"/>
              <a:gd name="T32" fmla="*/ 4 w 213"/>
              <a:gd name="T33" fmla="*/ 501 h 1354"/>
              <a:gd name="T34" fmla="*/ 1 w 213"/>
              <a:gd name="T35" fmla="*/ 617 h 1354"/>
              <a:gd name="T36" fmla="*/ 1 w 213"/>
              <a:gd name="T37" fmla="*/ 735 h 1354"/>
              <a:gd name="T38" fmla="*/ 4 w 213"/>
              <a:gd name="T39" fmla="*/ 851 h 1354"/>
              <a:gd name="T40" fmla="*/ 10 w 213"/>
              <a:gd name="T41" fmla="*/ 962 h 1354"/>
              <a:gd name="T42" fmla="*/ 20 w 213"/>
              <a:gd name="T43" fmla="*/ 1064 h 1354"/>
              <a:gd name="T44" fmla="*/ 32 w 213"/>
              <a:gd name="T45" fmla="*/ 1155 h 1354"/>
              <a:gd name="T46" fmla="*/ 46 w 213"/>
              <a:gd name="T47" fmla="*/ 1231 h 1354"/>
              <a:gd name="T48" fmla="*/ 61 w 213"/>
              <a:gd name="T49" fmla="*/ 1289 h 1354"/>
              <a:gd name="T50" fmla="*/ 79 w 213"/>
              <a:gd name="T51" fmla="*/ 1330 h 1354"/>
              <a:gd name="T52" fmla="*/ 97 w 213"/>
              <a:gd name="T53" fmla="*/ 1351 h 1354"/>
              <a:gd name="T54" fmla="*/ 115 w 213"/>
              <a:gd name="T55" fmla="*/ 1351 h 1354"/>
              <a:gd name="T56" fmla="*/ 134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9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9" y="501"/>
                </a:lnTo>
                <a:lnTo>
                  <a:pt x="206"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4" y="22"/>
                </a:lnTo>
                <a:lnTo>
                  <a:pt x="125" y="10"/>
                </a:lnTo>
                <a:lnTo>
                  <a:pt x="115" y="2"/>
                </a:lnTo>
                <a:lnTo>
                  <a:pt x="106" y="0"/>
                </a:lnTo>
                <a:lnTo>
                  <a:pt x="97" y="2"/>
                </a:lnTo>
                <a:lnTo>
                  <a:pt x="88" y="10"/>
                </a:lnTo>
                <a:lnTo>
                  <a:pt x="79" y="22"/>
                </a:lnTo>
                <a:lnTo>
                  <a:pt x="70" y="40"/>
                </a:lnTo>
                <a:lnTo>
                  <a:pt x="61" y="63"/>
                </a:lnTo>
                <a:lnTo>
                  <a:pt x="53" y="90"/>
                </a:lnTo>
                <a:lnTo>
                  <a:pt x="46" y="122"/>
                </a:lnTo>
                <a:lnTo>
                  <a:pt x="38" y="158"/>
                </a:lnTo>
                <a:lnTo>
                  <a:pt x="32" y="198"/>
                </a:lnTo>
                <a:lnTo>
                  <a:pt x="25" y="241"/>
                </a:lnTo>
                <a:lnTo>
                  <a:pt x="20" y="288"/>
                </a:lnTo>
                <a:lnTo>
                  <a:pt x="14" y="338"/>
                </a:lnTo>
                <a:lnTo>
                  <a:pt x="10" y="390"/>
                </a:lnTo>
                <a:lnTo>
                  <a:pt x="7" y="445"/>
                </a:lnTo>
                <a:lnTo>
                  <a:pt x="4" y="501"/>
                </a:lnTo>
                <a:lnTo>
                  <a:pt x="2" y="559"/>
                </a:lnTo>
                <a:lnTo>
                  <a:pt x="1" y="617"/>
                </a:lnTo>
                <a:lnTo>
                  <a:pt x="0" y="677"/>
                </a:lnTo>
                <a:lnTo>
                  <a:pt x="1" y="735"/>
                </a:lnTo>
                <a:lnTo>
                  <a:pt x="2" y="794"/>
                </a:lnTo>
                <a:lnTo>
                  <a:pt x="4" y="851"/>
                </a:lnTo>
                <a:lnTo>
                  <a:pt x="7" y="908"/>
                </a:lnTo>
                <a:lnTo>
                  <a:pt x="10" y="962"/>
                </a:lnTo>
                <a:lnTo>
                  <a:pt x="14" y="1015"/>
                </a:lnTo>
                <a:lnTo>
                  <a:pt x="20" y="1064"/>
                </a:lnTo>
                <a:lnTo>
                  <a:pt x="25" y="1112"/>
                </a:lnTo>
                <a:lnTo>
                  <a:pt x="32"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5" y="1343"/>
                </a:lnTo>
                <a:lnTo>
                  <a:pt x="134"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6" y="908"/>
                </a:lnTo>
                <a:lnTo>
                  <a:pt x="209"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Rectangle 12"/>
          <p:cNvSpPr>
            <a:spLocks noChangeArrowheads="1"/>
          </p:cNvSpPr>
          <p:nvPr/>
        </p:nvSpPr>
        <p:spPr bwMode="auto">
          <a:xfrm>
            <a:off x="4418805" y="5457825"/>
            <a:ext cx="156292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70C0"/>
                </a:solidFill>
                <a:latin typeface="Arial" pitchFamily="34" charset="0"/>
              </a:rPr>
              <a:t>Many-to-Many</a:t>
            </a:r>
          </a:p>
        </p:txBody>
      </p:sp>
      <p:sp>
        <p:nvSpPr>
          <p:cNvPr id="49" name="Freeform 13"/>
          <p:cNvSpPr>
            <a:spLocks/>
          </p:cNvSpPr>
          <p:nvPr/>
        </p:nvSpPr>
        <p:spPr bwMode="auto">
          <a:xfrm>
            <a:off x="4676775" y="3192151"/>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4 w 213"/>
              <a:gd name="T33" fmla="*/ 501 h 1354"/>
              <a:gd name="T34" fmla="*/ 0 w 213"/>
              <a:gd name="T35" fmla="*/ 617 h 1354"/>
              <a:gd name="T36" fmla="*/ 0 w 213"/>
              <a:gd name="T37" fmla="*/ 735 h 1354"/>
              <a:gd name="T38" fmla="*/ 4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7"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8" y="10"/>
                </a:lnTo>
                <a:lnTo>
                  <a:pt x="79" y="22"/>
                </a:lnTo>
                <a:lnTo>
                  <a:pt x="70" y="40"/>
                </a:lnTo>
                <a:lnTo>
                  <a:pt x="61" y="63"/>
                </a:lnTo>
                <a:lnTo>
                  <a:pt x="53" y="90"/>
                </a:lnTo>
                <a:lnTo>
                  <a:pt x="45" y="122"/>
                </a:lnTo>
                <a:lnTo>
                  <a:pt x="38" y="158"/>
                </a:lnTo>
                <a:lnTo>
                  <a:pt x="31" y="198"/>
                </a:lnTo>
                <a:lnTo>
                  <a:pt x="25" y="241"/>
                </a:lnTo>
                <a:lnTo>
                  <a:pt x="19" y="288"/>
                </a:lnTo>
                <a:lnTo>
                  <a:pt x="14" y="338"/>
                </a:lnTo>
                <a:lnTo>
                  <a:pt x="10" y="390"/>
                </a:lnTo>
                <a:lnTo>
                  <a:pt x="7" y="445"/>
                </a:lnTo>
                <a:lnTo>
                  <a:pt x="4" y="501"/>
                </a:lnTo>
                <a:lnTo>
                  <a:pt x="2" y="559"/>
                </a:lnTo>
                <a:lnTo>
                  <a:pt x="0" y="617"/>
                </a:lnTo>
                <a:lnTo>
                  <a:pt x="0" y="677"/>
                </a:lnTo>
                <a:lnTo>
                  <a:pt x="0" y="735"/>
                </a:lnTo>
                <a:lnTo>
                  <a:pt x="2" y="794"/>
                </a:lnTo>
                <a:lnTo>
                  <a:pt x="4" y="851"/>
                </a:lnTo>
                <a:lnTo>
                  <a:pt x="7"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9" y="1330"/>
                </a:lnTo>
                <a:lnTo>
                  <a:pt x="88"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4"/>
          <p:cNvSpPr>
            <a:spLocks/>
          </p:cNvSpPr>
          <p:nvPr/>
        </p:nvSpPr>
        <p:spPr bwMode="auto">
          <a:xfrm>
            <a:off x="5319712" y="3192151"/>
            <a:ext cx="338138" cy="2149475"/>
          </a:xfrm>
          <a:custGeom>
            <a:avLst/>
            <a:gdLst>
              <a:gd name="T0" fmla="*/ 211 w 213"/>
              <a:gd name="T1" fmla="*/ 617 h 1354"/>
              <a:gd name="T2" fmla="*/ 208 w 213"/>
              <a:gd name="T3" fmla="*/ 501 h 1354"/>
              <a:gd name="T4" fmla="*/ 202 w 213"/>
              <a:gd name="T5" fmla="*/ 390 h 1354"/>
              <a:gd name="T6" fmla="*/ 192 w 213"/>
              <a:gd name="T7" fmla="*/ 288 h 1354"/>
              <a:gd name="T8" fmla="*/ 181 w 213"/>
              <a:gd name="T9" fmla="*/ 198 h 1354"/>
              <a:gd name="T10" fmla="*/ 166 w 213"/>
              <a:gd name="T11" fmla="*/ 122 h 1354"/>
              <a:gd name="T12" fmla="*/ 150 w 213"/>
              <a:gd name="T13" fmla="*/ 63 h 1354"/>
              <a:gd name="T14" fmla="*/ 133 w 213"/>
              <a:gd name="T15" fmla="*/ 22 h 1354"/>
              <a:gd name="T16" fmla="*/ 115 w 213"/>
              <a:gd name="T17" fmla="*/ 2 h 1354"/>
              <a:gd name="T18" fmla="*/ 96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6 w 213"/>
              <a:gd name="T53" fmla="*/ 1351 h 1354"/>
              <a:gd name="T54" fmla="*/ 115 w 213"/>
              <a:gd name="T55" fmla="*/ 1351 h 1354"/>
              <a:gd name="T56" fmla="*/ 133 w 213"/>
              <a:gd name="T57" fmla="*/ 1330 h 1354"/>
              <a:gd name="T58" fmla="*/ 150 w 213"/>
              <a:gd name="T59" fmla="*/ 1289 h 1354"/>
              <a:gd name="T60" fmla="*/ 166 w 213"/>
              <a:gd name="T61" fmla="*/ 1231 h 1354"/>
              <a:gd name="T62" fmla="*/ 181 w 213"/>
              <a:gd name="T63" fmla="*/ 1155 h 1354"/>
              <a:gd name="T64" fmla="*/ 192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7" y="338"/>
                </a:lnTo>
                <a:lnTo>
                  <a:pt x="192" y="288"/>
                </a:lnTo>
                <a:lnTo>
                  <a:pt x="187" y="241"/>
                </a:lnTo>
                <a:lnTo>
                  <a:pt x="181" y="198"/>
                </a:lnTo>
                <a:lnTo>
                  <a:pt x="174" y="158"/>
                </a:lnTo>
                <a:lnTo>
                  <a:pt x="166" y="122"/>
                </a:lnTo>
                <a:lnTo>
                  <a:pt x="159" y="90"/>
                </a:lnTo>
                <a:lnTo>
                  <a:pt x="150" y="63"/>
                </a:lnTo>
                <a:lnTo>
                  <a:pt x="142" y="40"/>
                </a:lnTo>
                <a:lnTo>
                  <a:pt x="133" y="22"/>
                </a:lnTo>
                <a:lnTo>
                  <a:pt x="124" y="10"/>
                </a:lnTo>
                <a:lnTo>
                  <a:pt x="115" y="2"/>
                </a:lnTo>
                <a:lnTo>
                  <a:pt x="106" y="0"/>
                </a:lnTo>
                <a:lnTo>
                  <a:pt x="96" y="2"/>
                </a:lnTo>
                <a:lnTo>
                  <a:pt x="87" y="10"/>
                </a:lnTo>
                <a:lnTo>
                  <a:pt x="78" y="22"/>
                </a:lnTo>
                <a:lnTo>
                  <a:pt x="69" y="40"/>
                </a:lnTo>
                <a:lnTo>
                  <a:pt x="61" y="63"/>
                </a:lnTo>
                <a:lnTo>
                  <a:pt x="53" y="90"/>
                </a:lnTo>
                <a:lnTo>
                  <a:pt x="45" y="122"/>
                </a:lnTo>
                <a:lnTo>
                  <a:pt x="38" y="158"/>
                </a:lnTo>
                <a:lnTo>
                  <a:pt x="31" y="198"/>
                </a:lnTo>
                <a:lnTo>
                  <a:pt x="24"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4" y="1112"/>
                </a:lnTo>
                <a:lnTo>
                  <a:pt x="31" y="1155"/>
                </a:lnTo>
                <a:lnTo>
                  <a:pt x="38" y="1195"/>
                </a:lnTo>
                <a:lnTo>
                  <a:pt x="45" y="1231"/>
                </a:lnTo>
                <a:lnTo>
                  <a:pt x="53" y="1262"/>
                </a:lnTo>
                <a:lnTo>
                  <a:pt x="61" y="1289"/>
                </a:lnTo>
                <a:lnTo>
                  <a:pt x="69" y="1312"/>
                </a:lnTo>
                <a:lnTo>
                  <a:pt x="78" y="1330"/>
                </a:lnTo>
                <a:lnTo>
                  <a:pt x="87" y="1343"/>
                </a:lnTo>
                <a:lnTo>
                  <a:pt x="96" y="1351"/>
                </a:lnTo>
                <a:lnTo>
                  <a:pt x="106" y="1353"/>
                </a:lnTo>
                <a:lnTo>
                  <a:pt x="115" y="1351"/>
                </a:lnTo>
                <a:lnTo>
                  <a:pt x="124" y="1343"/>
                </a:lnTo>
                <a:lnTo>
                  <a:pt x="133" y="1330"/>
                </a:lnTo>
                <a:lnTo>
                  <a:pt x="142" y="1312"/>
                </a:lnTo>
                <a:lnTo>
                  <a:pt x="150" y="1289"/>
                </a:lnTo>
                <a:lnTo>
                  <a:pt x="159" y="1262"/>
                </a:lnTo>
                <a:lnTo>
                  <a:pt x="166" y="1231"/>
                </a:lnTo>
                <a:lnTo>
                  <a:pt x="174" y="1195"/>
                </a:lnTo>
                <a:lnTo>
                  <a:pt x="181" y="1155"/>
                </a:lnTo>
                <a:lnTo>
                  <a:pt x="187" y="1112"/>
                </a:lnTo>
                <a:lnTo>
                  <a:pt x="192"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15"/>
          <p:cNvSpPr>
            <a:spLocks noChangeArrowheads="1"/>
          </p:cNvSpPr>
          <p:nvPr/>
        </p:nvSpPr>
        <p:spPr bwMode="auto">
          <a:xfrm>
            <a:off x="76200" y="5444918"/>
            <a:ext cx="1312861"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70C0"/>
                </a:solidFill>
                <a:latin typeface="Arial" pitchFamily="34" charset="0"/>
              </a:rPr>
              <a:t>One-to-One</a:t>
            </a:r>
          </a:p>
        </p:txBody>
      </p:sp>
      <p:sp>
        <p:nvSpPr>
          <p:cNvPr id="52" name="Rectangle 16"/>
          <p:cNvSpPr>
            <a:spLocks noChangeArrowheads="1"/>
          </p:cNvSpPr>
          <p:nvPr/>
        </p:nvSpPr>
        <p:spPr bwMode="auto">
          <a:xfrm>
            <a:off x="1474797" y="5457825"/>
            <a:ext cx="143789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70C0"/>
                </a:solidFill>
                <a:latin typeface="Arial" pitchFamily="34" charset="0"/>
              </a:rPr>
              <a:t>One-to-Many</a:t>
            </a:r>
          </a:p>
        </p:txBody>
      </p:sp>
      <p:sp>
        <p:nvSpPr>
          <p:cNvPr id="53" name="Rectangle 17"/>
          <p:cNvSpPr>
            <a:spLocks noChangeArrowheads="1"/>
          </p:cNvSpPr>
          <p:nvPr/>
        </p:nvSpPr>
        <p:spPr bwMode="auto">
          <a:xfrm>
            <a:off x="2971800" y="5453465"/>
            <a:ext cx="143789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70C0"/>
                </a:solidFill>
                <a:latin typeface="Arial" pitchFamily="34" charset="0"/>
              </a:rPr>
              <a:t>Many-to-One</a:t>
            </a:r>
          </a:p>
        </p:txBody>
      </p:sp>
      <p:sp>
        <p:nvSpPr>
          <p:cNvPr id="54" name="Line 18"/>
          <p:cNvSpPr>
            <a:spLocks noChangeShapeType="1"/>
          </p:cNvSpPr>
          <p:nvPr/>
        </p:nvSpPr>
        <p:spPr bwMode="auto">
          <a:xfrm>
            <a:off x="394494" y="3544576"/>
            <a:ext cx="609600" cy="873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19"/>
          <p:cNvSpPr>
            <a:spLocks noChangeShapeType="1"/>
          </p:cNvSpPr>
          <p:nvPr/>
        </p:nvSpPr>
        <p:spPr bwMode="auto">
          <a:xfrm>
            <a:off x="375444" y="3904939"/>
            <a:ext cx="649287" cy="127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20"/>
          <p:cNvSpPr>
            <a:spLocks noChangeShapeType="1"/>
          </p:cNvSpPr>
          <p:nvPr/>
        </p:nvSpPr>
        <p:spPr bwMode="auto">
          <a:xfrm flipV="1">
            <a:off x="346869" y="4412939"/>
            <a:ext cx="649287" cy="635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21"/>
          <p:cNvSpPr>
            <a:spLocks noChangeShapeType="1"/>
          </p:cNvSpPr>
          <p:nvPr/>
        </p:nvSpPr>
        <p:spPr bwMode="auto">
          <a:xfrm>
            <a:off x="1897062" y="3523939"/>
            <a:ext cx="630238" cy="107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22"/>
          <p:cNvSpPr>
            <a:spLocks noChangeShapeType="1"/>
          </p:cNvSpPr>
          <p:nvPr/>
        </p:nvSpPr>
        <p:spPr bwMode="auto">
          <a:xfrm>
            <a:off x="1878012" y="3904939"/>
            <a:ext cx="628650" cy="14763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3"/>
          <p:cNvSpPr>
            <a:spLocks noChangeShapeType="1"/>
          </p:cNvSpPr>
          <p:nvPr/>
        </p:nvSpPr>
        <p:spPr bwMode="auto">
          <a:xfrm>
            <a:off x="1897062" y="3925576"/>
            <a:ext cx="609600" cy="9286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24"/>
          <p:cNvSpPr>
            <a:spLocks noChangeShapeType="1"/>
          </p:cNvSpPr>
          <p:nvPr/>
        </p:nvSpPr>
        <p:spPr bwMode="auto">
          <a:xfrm flipH="1">
            <a:off x="1844675" y="4446276"/>
            <a:ext cx="674687" cy="5889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25"/>
          <p:cNvSpPr>
            <a:spLocks noChangeShapeType="1"/>
          </p:cNvSpPr>
          <p:nvPr/>
        </p:nvSpPr>
        <p:spPr bwMode="auto">
          <a:xfrm>
            <a:off x="3322637" y="3523939"/>
            <a:ext cx="708025" cy="107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26"/>
          <p:cNvSpPr>
            <a:spLocks noChangeShapeType="1"/>
          </p:cNvSpPr>
          <p:nvPr/>
        </p:nvSpPr>
        <p:spPr bwMode="auto">
          <a:xfrm>
            <a:off x="3381375" y="3904939"/>
            <a:ext cx="609600" cy="107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27"/>
          <p:cNvSpPr>
            <a:spLocks noChangeShapeType="1"/>
          </p:cNvSpPr>
          <p:nvPr/>
        </p:nvSpPr>
        <p:spPr bwMode="auto">
          <a:xfrm>
            <a:off x="3362325" y="4285939"/>
            <a:ext cx="649287" cy="1682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28"/>
          <p:cNvSpPr>
            <a:spLocks noChangeShapeType="1"/>
          </p:cNvSpPr>
          <p:nvPr/>
        </p:nvSpPr>
        <p:spPr bwMode="auto">
          <a:xfrm flipV="1">
            <a:off x="3333750" y="4393889"/>
            <a:ext cx="649287" cy="673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29"/>
          <p:cNvSpPr>
            <a:spLocks noChangeShapeType="1"/>
          </p:cNvSpPr>
          <p:nvPr/>
        </p:nvSpPr>
        <p:spPr bwMode="auto">
          <a:xfrm>
            <a:off x="4826000" y="3544576"/>
            <a:ext cx="630237" cy="873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30"/>
          <p:cNvSpPr>
            <a:spLocks noChangeShapeType="1"/>
          </p:cNvSpPr>
          <p:nvPr/>
        </p:nvSpPr>
        <p:spPr bwMode="auto">
          <a:xfrm>
            <a:off x="4867275" y="3925576"/>
            <a:ext cx="649287" cy="873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31"/>
          <p:cNvSpPr>
            <a:spLocks noChangeShapeType="1"/>
          </p:cNvSpPr>
          <p:nvPr/>
        </p:nvSpPr>
        <p:spPr bwMode="auto">
          <a:xfrm flipV="1">
            <a:off x="4846637" y="3592201"/>
            <a:ext cx="609600" cy="1054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32"/>
          <p:cNvSpPr>
            <a:spLocks noChangeShapeType="1"/>
          </p:cNvSpPr>
          <p:nvPr/>
        </p:nvSpPr>
        <p:spPr bwMode="auto">
          <a:xfrm>
            <a:off x="4826000" y="3904939"/>
            <a:ext cx="669925" cy="9302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Oval 58"/>
          <p:cNvSpPr>
            <a:spLocks noChangeArrowheads="1"/>
          </p:cNvSpPr>
          <p:nvPr/>
        </p:nvSpPr>
        <p:spPr bwMode="auto">
          <a:xfrm>
            <a:off x="308769" y="3503301"/>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59"/>
          <p:cNvSpPr>
            <a:spLocks noChangeArrowheads="1"/>
          </p:cNvSpPr>
          <p:nvPr/>
        </p:nvSpPr>
        <p:spPr bwMode="auto">
          <a:xfrm>
            <a:off x="308769" y="3879539"/>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60"/>
          <p:cNvSpPr>
            <a:spLocks noChangeArrowheads="1"/>
          </p:cNvSpPr>
          <p:nvPr/>
        </p:nvSpPr>
        <p:spPr bwMode="auto">
          <a:xfrm>
            <a:off x="308769" y="4246251"/>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61"/>
          <p:cNvSpPr>
            <a:spLocks noChangeArrowheads="1"/>
          </p:cNvSpPr>
          <p:nvPr/>
        </p:nvSpPr>
        <p:spPr bwMode="auto">
          <a:xfrm>
            <a:off x="308769" y="4616139"/>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62"/>
          <p:cNvSpPr>
            <a:spLocks noChangeArrowheads="1"/>
          </p:cNvSpPr>
          <p:nvPr/>
        </p:nvSpPr>
        <p:spPr bwMode="auto">
          <a:xfrm>
            <a:off x="308769" y="4984439"/>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 name="Group 68"/>
          <p:cNvGrpSpPr>
            <a:grpSpLocks/>
          </p:cNvGrpSpPr>
          <p:nvPr/>
        </p:nvGrpSpPr>
        <p:grpSpPr bwMode="auto">
          <a:xfrm>
            <a:off x="1830387" y="3481076"/>
            <a:ext cx="87313" cy="1585913"/>
            <a:chOff x="2968" y="2238"/>
            <a:chExt cx="55" cy="999"/>
          </a:xfrm>
        </p:grpSpPr>
        <p:sp>
          <p:nvSpPr>
            <p:cNvPr id="75" name="Oval 63"/>
            <p:cNvSpPr>
              <a:spLocks noChangeArrowheads="1"/>
            </p:cNvSpPr>
            <p:nvPr/>
          </p:nvSpPr>
          <p:spPr bwMode="auto">
            <a:xfrm>
              <a:off x="2968" y="2238"/>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64"/>
            <p:cNvSpPr>
              <a:spLocks noChangeArrowheads="1"/>
            </p:cNvSpPr>
            <p:nvPr/>
          </p:nvSpPr>
          <p:spPr bwMode="auto">
            <a:xfrm>
              <a:off x="2968" y="2475"/>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65"/>
            <p:cNvSpPr>
              <a:spLocks noChangeArrowheads="1"/>
            </p:cNvSpPr>
            <p:nvPr/>
          </p:nvSpPr>
          <p:spPr bwMode="auto">
            <a:xfrm>
              <a:off x="2968" y="270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66"/>
            <p:cNvSpPr>
              <a:spLocks noChangeArrowheads="1"/>
            </p:cNvSpPr>
            <p:nvPr/>
          </p:nvSpPr>
          <p:spPr bwMode="auto">
            <a:xfrm>
              <a:off x="2968" y="293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67"/>
            <p:cNvSpPr>
              <a:spLocks noChangeArrowheads="1"/>
            </p:cNvSpPr>
            <p:nvPr/>
          </p:nvSpPr>
          <p:spPr bwMode="auto">
            <a:xfrm>
              <a:off x="2968" y="317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0" name="Group 74"/>
          <p:cNvGrpSpPr>
            <a:grpSpLocks/>
          </p:cNvGrpSpPr>
          <p:nvPr/>
        </p:nvGrpSpPr>
        <p:grpSpPr bwMode="auto">
          <a:xfrm>
            <a:off x="3290887" y="3485839"/>
            <a:ext cx="87313" cy="1585912"/>
            <a:chOff x="3888" y="2241"/>
            <a:chExt cx="55" cy="999"/>
          </a:xfrm>
        </p:grpSpPr>
        <p:sp>
          <p:nvSpPr>
            <p:cNvPr id="81" name="Oval 69"/>
            <p:cNvSpPr>
              <a:spLocks noChangeArrowheads="1"/>
            </p:cNvSpPr>
            <p:nvPr/>
          </p:nvSpPr>
          <p:spPr bwMode="auto">
            <a:xfrm>
              <a:off x="3888" y="224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70"/>
            <p:cNvSpPr>
              <a:spLocks noChangeArrowheads="1"/>
            </p:cNvSpPr>
            <p:nvPr/>
          </p:nvSpPr>
          <p:spPr bwMode="auto">
            <a:xfrm>
              <a:off x="3888" y="2478"/>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71"/>
            <p:cNvSpPr>
              <a:spLocks noChangeArrowheads="1"/>
            </p:cNvSpPr>
            <p:nvPr/>
          </p:nvSpPr>
          <p:spPr bwMode="auto">
            <a:xfrm>
              <a:off x="3888" y="27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72"/>
            <p:cNvSpPr>
              <a:spLocks noChangeArrowheads="1"/>
            </p:cNvSpPr>
            <p:nvPr/>
          </p:nvSpPr>
          <p:spPr bwMode="auto">
            <a:xfrm>
              <a:off x="3888" y="294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73"/>
            <p:cNvSpPr>
              <a:spLocks noChangeArrowheads="1"/>
            </p:cNvSpPr>
            <p:nvPr/>
          </p:nvSpPr>
          <p:spPr bwMode="auto">
            <a:xfrm>
              <a:off x="3888" y="3174"/>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6" name="Group 80"/>
          <p:cNvGrpSpPr>
            <a:grpSpLocks/>
          </p:cNvGrpSpPr>
          <p:nvPr/>
        </p:nvGrpSpPr>
        <p:grpSpPr bwMode="auto">
          <a:xfrm>
            <a:off x="4784725" y="3489014"/>
            <a:ext cx="87312" cy="1585912"/>
            <a:chOff x="4829" y="2243"/>
            <a:chExt cx="55" cy="999"/>
          </a:xfrm>
        </p:grpSpPr>
        <p:sp>
          <p:nvSpPr>
            <p:cNvPr id="87" name="Oval 75"/>
            <p:cNvSpPr>
              <a:spLocks noChangeArrowheads="1"/>
            </p:cNvSpPr>
            <p:nvPr/>
          </p:nvSpPr>
          <p:spPr bwMode="auto">
            <a:xfrm>
              <a:off x="4829" y="2243"/>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76"/>
            <p:cNvSpPr>
              <a:spLocks noChangeArrowheads="1"/>
            </p:cNvSpPr>
            <p:nvPr/>
          </p:nvSpPr>
          <p:spPr bwMode="auto">
            <a:xfrm>
              <a:off x="4829" y="248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77"/>
            <p:cNvSpPr>
              <a:spLocks noChangeArrowheads="1"/>
            </p:cNvSpPr>
            <p:nvPr/>
          </p:nvSpPr>
          <p:spPr bwMode="auto">
            <a:xfrm>
              <a:off x="4829" y="271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78"/>
            <p:cNvSpPr>
              <a:spLocks noChangeArrowheads="1"/>
            </p:cNvSpPr>
            <p:nvPr/>
          </p:nvSpPr>
          <p:spPr bwMode="auto">
            <a:xfrm>
              <a:off x="4829" y="2944"/>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Oval 79"/>
            <p:cNvSpPr>
              <a:spLocks noChangeArrowheads="1"/>
            </p:cNvSpPr>
            <p:nvPr/>
          </p:nvSpPr>
          <p:spPr bwMode="auto">
            <a:xfrm>
              <a:off x="4829" y="317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 name="Group 85"/>
          <p:cNvGrpSpPr>
            <a:grpSpLocks/>
          </p:cNvGrpSpPr>
          <p:nvPr/>
        </p:nvGrpSpPr>
        <p:grpSpPr bwMode="auto">
          <a:xfrm>
            <a:off x="962819" y="3582676"/>
            <a:ext cx="87312" cy="1295400"/>
            <a:chOff x="2433" y="2302"/>
            <a:chExt cx="55" cy="816"/>
          </a:xfrm>
        </p:grpSpPr>
        <p:sp>
          <p:nvSpPr>
            <p:cNvPr id="93" name="Oval 81"/>
            <p:cNvSpPr>
              <a:spLocks noChangeArrowheads="1"/>
            </p:cNvSpPr>
            <p:nvPr/>
          </p:nvSpPr>
          <p:spPr bwMode="auto">
            <a:xfrm>
              <a:off x="2433" y="230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82"/>
            <p:cNvSpPr>
              <a:spLocks noChangeArrowheads="1"/>
            </p:cNvSpPr>
            <p:nvPr/>
          </p:nvSpPr>
          <p:spPr bwMode="auto">
            <a:xfrm>
              <a:off x="2433" y="254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83"/>
            <p:cNvSpPr>
              <a:spLocks noChangeArrowheads="1"/>
            </p:cNvSpPr>
            <p:nvPr/>
          </p:nvSpPr>
          <p:spPr bwMode="auto">
            <a:xfrm>
              <a:off x="2433" y="280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Oval 84"/>
            <p:cNvSpPr>
              <a:spLocks noChangeArrowheads="1"/>
            </p:cNvSpPr>
            <p:nvPr/>
          </p:nvSpPr>
          <p:spPr bwMode="auto">
            <a:xfrm>
              <a:off x="2433" y="305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 name="Group 90"/>
          <p:cNvGrpSpPr>
            <a:grpSpLocks/>
          </p:cNvGrpSpPr>
          <p:nvPr/>
        </p:nvGrpSpPr>
        <p:grpSpPr bwMode="auto">
          <a:xfrm>
            <a:off x="2474912" y="3593789"/>
            <a:ext cx="87313" cy="1295400"/>
            <a:chOff x="3374" y="2309"/>
            <a:chExt cx="55" cy="816"/>
          </a:xfrm>
        </p:grpSpPr>
        <p:sp>
          <p:nvSpPr>
            <p:cNvPr id="98" name="Oval 86"/>
            <p:cNvSpPr>
              <a:spLocks noChangeArrowheads="1"/>
            </p:cNvSpPr>
            <p:nvPr/>
          </p:nvSpPr>
          <p:spPr bwMode="auto">
            <a:xfrm>
              <a:off x="3374" y="23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Oval 87"/>
            <p:cNvSpPr>
              <a:spLocks noChangeArrowheads="1"/>
            </p:cNvSpPr>
            <p:nvPr/>
          </p:nvSpPr>
          <p:spPr bwMode="auto">
            <a:xfrm>
              <a:off x="3374" y="255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Oval 88"/>
            <p:cNvSpPr>
              <a:spLocks noChangeArrowheads="1"/>
            </p:cNvSpPr>
            <p:nvPr/>
          </p:nvSpPr>
          <p:spPr bwMode="auto">
            <a:xfrm>
              <a:off x="3374" y="28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Oval 89"/>
            <p:cNvSpPr>
              <a:spLocks noChangeArrowheads="1"/>
            </p:cNvSpPr>
            <p:nvPr/>
          </p:nvSpPr>
          <p:spPr bwMode="auto">
            <a:xfrm>
              <a:off x="3374" y="305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 name="Group 95"/>
          <p:cNvGrpSpPr>
            <a:grpSpLocks/>
          </p:cNvGrpSpPr>
          <p:nvPr/>
        </p:nvGrpSpPr>
        <p:grpSpPr bwMode="auto">
          <a:xfrm>
            <a:off x="3984625" y="3579501"/>
            <a:ext cx="87312" cy="1295400"/>
            <a:chOff x="4325" y="2300"/>
            <a:chExt cx="55" cy="816"/>
          </a:xfrm>
        </p:grpSpPr>
        <p:sp>
          <p:nvSpPr>
            <p:cNvPr id="103" name="Oval 91"/>
            <p:cNvSpPr>
              <a:spLocks noChangeArrowheads="1"/>
            </p:cNvSpPr>
            <p:nvPr/>
          </p:nvSpPr>
          <p:spPr bwMode="auto">
            <a:xfrm>
              <a:off x="4325" y="230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Oval 92"/>
            <p:cNvSpPr>
              <a:spLocks noChangeArrowheads="1"/>
            </p:cNvSpPr>
            <p:nvPr/>
          </p:nvSpPr>
          <p:spPr bwMode="auto">
            <a:xfrm>
              <a:off x="4325" y="2547"/>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Oval 93"/>
            <p:cNvSpPr>
              <a:spLocks noChangeArrowheads="1"/>
            </p:cNvSpPr>
            <p:nvPr/>
          </p:nvSpPr>
          <p:spPr bwMode="auto">
            <a:xfrm>
              <a:off x="4325" y="280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Oval 94"/>
            <p:cNvSpPr>
              <a:spLocks noChangeArrowheads="1"/>
            </p:cNvSpPr>
            <p:nvPr/>
          </p:nvSpPr>
          <p:spPr bwMode="auto">
            <a:xfrm>
              <a:off x="4325" y="305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 name="Group 100"/>
          <p:cNvGrpSpPr>
            <a:grpSpLocks/>
          </p:cNvGrpSpPr>
          <p:nvPr/>
        </p:nvGrpSpPr>
        <p:grpSpPr bwMode="auto">
          <a:xfrm>
            <a:off x="5454650" y="3573151"/>
            <a:ext cx="87312" cy="1295400"/>
            <a:chOff x="5251" y="2296"/>
            <a:chExt cx="55" cy="816"/>
          </a:xfrm>
        </p:grpSpPr>
        <p:sp>
          <p:nvSpPr>
            <p:cNvPr id="108" name="Oval 96"/>
            <p:cNvSpPr>
              <a:spLocks noChangeArrowheads="1"/>
            </p:cNvSpPr>
            <p:nvPr/>
          </p:nvSpPr>
          <p:spPr bwMode="auto">
            <a:xfrm>
              <a:off x="5251" y="229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Oval 97"/>
            <p:cNvSpPr>
              <a:spLocks noChangeArrowheads="1"/>
            </p:cNvSpPr>
            <p:nvPr/>
          </p:nvSpPr>
          <p:spPr bwMode="auto">
            <a:xfrm>
              <a:off x="5251" y="2543"/>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Oval 98"/>
            <p:cNvSpPr>
              <a:spLocks noChangeArrowheads="1"/>
            </p:cNvSpPr>
            <p:nvPr/>
          </p:nvSpPr>
          <p:spPr bwMode="auto">
            <a:xfrm>
              <a:off x="5251" y="279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Oval 99"/>
            <p:cNvSpPr>
              <a:spLocks noChangeArrowheads="1"/>
            </p:cNvSpPr>
            <p:nvPr/>
          </p:nvSpPr>
          <p:spPr bwMode="auto">
            <a:xfrm>
              <a:off x="5251" y="304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13" name="Straight Connector 112"/>
          <p:cNvCxnSpPr/>
          <p:nvPr/>
        </p:nvCxnSpPr>
        <p:spPr>
          <a:xfrm>
            <a:off x="6019800" y="2825809"/>
            <a:ext cx="0" cy="350520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14" name="AutoShape 4"/>
          <p:cNvSpPr>
            <a:spLocks noChangeArrowheads="1"/>
          </p:cNvSpPr>
          <p:nvPr/>
        </p:nvSpPr>
        <p:spPr bwMode="auto">
          <a:xfrm>
            <a:off x="7116762" y="2872104"/>
            <a:ext cx="990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15" name="AutoShape 5"/>
          <p:cNvCxnSpPr>
            <a:cxnSpLocks noChangeShapeType="1"/>
            <a:stCxn id="114" idx="3"/>
          </p:cNvCxnSpPr>
          <p:nvPr/>
        </p:nvCxnSpPr>
        <p:spPr bwMode="auto">
          <a:xfrm>
            <a:off x="8121650" y="3405504"/>
            <a:ext cx="823912"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16" name="AutoShape 6"/>
          <p:cNvCxnSpPr>
            <a:cxnSpLocks noChangeShapeType="1"/>
            <a:stCxn id="114" idx="1"/>
          </p:cNvCxnSpPr>
          <p:nvPr/>
        </p:nvCxnSpPr>
        <p:spPr bwMode="auto">
          <a:xfrm flipH="1">
            <a:off x="6430962" y="3405504"/>
            <a:ext cx="671513"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117" name="Text Box 7"/>
          <p:cNvSpPr txBox="1">
            <a:spLocks noChangeArrowheads="1"/>
          </p:cNvSpPr>
          <p:nvPr/>
        </p:nvSpPr>
        <p:spPr bwMode="auto">
          <a:xfrm>
            <a:off x="6545262" y="2872104"/>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118" name="Text Box 8"/>
          <p:cNvSpPr txBox="1">
            <a:spLocks noChangeArrowheads="1"/>
          </p:cNvSpPr>
          <p:nvPr/>
        </p:nvSpPr>
        <p:spPr bwMode="auto">
          <a:xfrm>
            <a:off x="8482012" y="2872104"/>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119" name="AutoShape 9"/>
          <p:cNvSpPr>
            <a:spLocks noChangeArrowheads="1"/>
          </p:cNvSpPr>
          <p:nvPr/>
        </p:nvSpPr>
        <p:spPr bwMode="auto">
          <a:xfrm>
            <a:off x="7116762" y="4167504"/>
            <a:ext cx="990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20" name="AutoShape 10"/>
          <p:cNvCxnSpPr>
            <a:cxnSpLocks noChangeShapeType="1"/>
            <a:stCxn id="119" idx="3"/>
          </p:cNvCxnSpPr>
          <p:nvPr/>
        </p:nvCxnSpPr>
        <p:spPr bwMode="auto">
          <a:xfrm>
            <a:off x="8121650" y="4700904"/>
            <a:ext cx="823912"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21" name="AutoShape 11"/>
          <p:cNvCxnSpPr>
            <a:cxnSpLocks noChangeShapeType="1"/>
            <a:stCxn id="119" idx="1"/>
          </p:cNvCxnSpPr>
          <p:nvPr/>
        </p:nvCxnSpPr>
        <p:spPr bwMode="auto">
          <a:xfrm flipH="1">
            <a:off x="6430962" y="4700904"/>
            <a:ext cx="671513"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122" name="Text Box 12"/>
          <p:cNvSpPr txBox="1">
            <a:spLocks noChangeArrowheads="1"/>
          </p:cNvSpPr>
          <p:nvPr/>
        </p:nvSpPr>
        <p:spPr bwMode="auto">
          <a:xfrm>
            <a:off x="6469062" y="4167504"/>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123" name="Text Box 13"/>
          <p:cNvSpPr txBox="1">
            <a:spLocks noChangeArrowheads="1"/>
          </p:cNvSpPr>
          <p:nvPr/>
        </p:nvSpPr>
        <p:spPr bwMode="auto">
          <a:xfrm>
            <a:off x="8405812" y="4167504"/>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124" name="AutoShape 14"/>
          <p:cNvSpPr>
            <a:spLocks noChangeArrowheads="1"/>
          </p:cNvSpPr>
          <p:nvPr/>
        </p:nvSpPr>
        <p:spPr bwMode="auto">
          <a:xfrm>
            <a:off x="7086600" y="5539104"/>
            <a:ext cx="990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25" name="AutoShape 15"/>
          <p:cNvCxnSpPr>
            <a:cxnSpLocks noChangeShapeType="1"/>
            <a:stCxn id="124" idx="3"/>
          </p:cNvCxnSpPr>
          <p:nvPr/>
        </p:nvCxnSpPr>
        <p:spPr bwMode="auto">
          <a:xfrm>
            <a:off x="8091487" y="6072504"/>
            <a:ext cx="823913"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26" name="AutoShape 16"/>
          <p:cNvCxnSpPr>
            <a:cxnSpLocks noChangeShapeType="1"/>
            <a:stCxn id="124" idx="1"/>
          </p:cNvCxnSpPr>
          <p:nvPr/>
        </p:nvCxnSpPr>
        <p:spPr bwMode="auto">
          <a:xfrm flipH="1">
            <a:off x="6400800" y="6072504"/>
            <a:ext cx="671512"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127" name="Text Box 17"/>
          <p:cNvSpPr txBox="1">
            <a:spLocks noChangeArrowheads="1"/>
          </p:cNvSpPr>
          <p:nvPr/>
        </p:nvSpPr>
        <p:spPr bwMode="auto">
          <a:xfrm>
            <a:off x="6400800" y="5539104"/>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128" name="Text Box 18"/>
          <p:cNvSpPr txBox="1">
            <a:spLocks noChangeArrowheads="1"/>
          </p:cNvSpPr>
          <p:nvPr/>
        </p:nvSpPr>
        <p:spPr bwMode="auto">
          <a:xfrm>
            <a:off x="8329612" y="5539104"/>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M</a:t>
            </a:r>
          </a:p>
        </p:txBody>
      </p:sp>
      <p:sp>
        <p:nvSpPr>
          <p:cNvPr id="129" name="Curved Up Arrow 128"/>
          <p:cNvSpPr/>
          <p:nvPr/>
        </p:nvSpPr>
        <p:spPr>
          <a:xfrm>
            <a:off x="5512594" y="6172200"/>
            <a:ext cx="1014412" cy="457200"/>
          </a:xfrm>
          <a:prstGeom prst="curved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200" dirty="0"/>
              <a:t>Entities can be related to one another as “one-to-one”, “one-to-many” and “many-to-many”</a:t>
            </a:r>
          </a:p>
          <a:p>
            <a:pPr lvl="1">
              <a:buFont typeface="Wingdings" pitchFamily="2" charset="2"/>
              <a:buChar char="§"/>
            </a:pPr>
            <a:r>
              <a:rPr lang="en-US" sz="2000" dirty="0"/>
              <a:t>This is said to be the </a:t>
            </a:r>
            <a:r>
              <a:rPr lang="en-US" sz="2000" dirty="0">
                <a:solidFill>
                  <a:srgbClr val="0070C0"/>
                </a:solidFill>
              </a:rPr>
              <a:t>cardinality </a:t>
            </a:r>
            <a:r>
              <a:rPr lang="en-US" sz="2000" dirty="0"/>
              <a:t>of a given entity in relation to another</a:t>
            </a:r>
          </a:p>
        </p:txBody>
      </p:sp>
    </p:spTree>
    <p:extLst>
      <p:ext uri="{BB962C8B-B14F-4D97-AF65-F5344CB8AC3E}">
        <p14:creationId xmlns:p14="http://schemas.microsoft.com/office/powerpoint/2010/main" val="46145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13"/>
                                        </p:tgtEl>
                                        <p:attrNameLst>
                                          <p:attrName>style.visibility</p:attrName>
                                        </p:attrNameLst>
                                      </p:cBhvr>
                                      <p:to>
                                        <p:strVal val="visible"/>
                                      </p:to>
                                    </p:set>
                                    <p:animEffect transition="in" filter="wipe(left)">
                                      <p:cBhvr>
                                        <p:cTn id="93" dur="500"/>
                                        <p:tgtEl>
                                          <p:spTgt spid="11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29"/>
                                        </p:tgtEl>
                                        <p:attrNameLst>
                                          <p:attrName>style.visibility</p:attrName>
                                        </p:attrNameLst>
                                      </p:cBhvr>
                                      <p:to>
                                        <p:strVal val="visible"/>
                                      </p:to>
                                    </p:set>
                                    <p:animEffect transition="in" filter="wipe(left)">
                                      <p:cBhvr>
                                        <p:cTn id="96" dur="500"/>
                                        <p:tgtEl>
                                          <p:spTgt spid="129"/>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2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2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p:bldP spid="49" grpId="0" animBg="1"/>
      <p:bldP spid="50" grpId="0" animBg="1"/>
      <p:bldP spid="51" grpId="0"/>
      <p:bldP spid="52" grpId="0"/>
      <p:bldP spid="53" grpId="0"/>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114" grpId="0" animBg="1"/>
      <p:bldP spid="117" grpId="0"/>
      <p:bldP spid="118" grpId="0"/>
      <p:bldP spid="119" grpId="0" animBg="1"/>
      <p:bldP spid="122" grpId="0"/>
      <p:bldP spid="123" grpId="0"/>
      <p:bldP spid="124" grpId="0" animBg="1"/>
      <p:bldP spid="127" grpId="0"/>
      <p:bldP spid="128" grpId="0"/>
      <p:bldP spid="1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r>
              <a:rPr lang="en-US" dirty="0"/>
              <a:t>Cardinalities: Examples</a:t>
            </a:r>
          </a:p>
        </p:txBody>
      </p:sp>
      <p:sp>
        <p:nvSpPr>
          <p:cNvPr id="33798" name="AutoShape 4"/>
          <p:cNvSpPr>
            <a:spLocks noChangeArrowheads="1"/>
          </p:cNvSpPr>
          <p:nvPr/>
        </p:nvSpPr>
        <p:spPr bwMode="auto">
          <a:xfrm>
            <a:off x="5257800" y="1676400"/>
            <a:ext cx="1371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9" name="Text Box 7"/>
          <p:cNvSpPr txBox="1">
            <a:spLocks noChangeArrowheads="1"/>
          </p:cNvSpPr>
          <p:nvPr/>
        </p:nvSpPr>
        <p:spPr bwMode="auto">
          <a:xfrm>
            <a:off x="4845050" y="167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3800" name="Text Box 8"/>
          <p:cNvSpPr txBox="1">
            <a:spLocks noChangeArrowheads="1"/>
          </p:cNvSpPr>
          <p:nvPr/>
        </p:nvSpPr>
        <p:spPr bwMode="auto">
          <a:xfrm>
            <a:off x="6781800" y="167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3801" name="AutoShape 9"/>
          <p:cNvSpPr>
            <a:spLocks noChangeArrowheads="1"/>
          </p:cNvSpPr>
          <p:nvPr/>
        </p:nvSpPr>
        <p:spPr bwMode="auto">
          <a:xfrm>
            <a:off x="5257800" y="2971800"/>
            <a:ext cx="12954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2" name="Text Box 12"/>
          <p:cNvSpPr txBox="1">
            <a:spLocks noChangeArrowheads="1"/>
          </p:cNvSpPr>
          <p:nvPr/>
        </p:nvSpPr>
        <p:spPr bwMode="auto">
          <a:xfrm>
            <a:off x="4768850" y="297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3803" name="Text Box 13"/>
          <p:cNvSpPr txBox="1">
            <a:spLocks noChangeArrowheads="1"/>
          </p:cNvSpPr>
          <p:nvPr/>
        </p:nvSpPr>
        <p:spPr bwMode="auto">
          <a:xfrm>
            <a:off x="6705600" y="2971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33804" name="AutoShape 14"/>
          <p:cNvSpPr>
            <a:spLocks noChangeArrowheads="1"/>
          </p:cNvSpPr>
          <p:nvPr/>
        </p:nvSpPr>
        <p:spPr bwMode="auto">
          <a:xfrm>
            <a:off x="5386388" y="4343400"/>
            <a:ext cx="990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3805" name="AutoShape 15"/>
          <p:cNvCxnSpPr>
            <a:cxnSpLocks noChangeShapeType="1"/>
            <a:stCxn id="33804" idx="3"/>
          </p:cNvCxnSpPr>
          <p:nvPr/>
        </p:nvCxnSpPr>
        <p:spPr bwMode="auto">
          <a:xfrm>
            <a:off x="6391275" y="4876800"/>
            <a:ext cx="823913"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33806" name="AutoShape 16"/>
          <p:cNvCxnSpPr>
            <a:cxnSpLocks noChangeShapeType="1"/>
            <a:stCxn id="33804" idx="1"/>
          </p:cNvCxnSpPr>
          <p:nvPr/>
        </p:nvCxnSpPr>
        <p:spPr bwMode="auto">
          <a:xfrm flipH="1">
            <a:off x="4700588" y="4876800"/>
            <a:ext cx="671512"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33807" name="Text Box 17"/>
          <p:cNvSpPr txBox="1">
            <a:spLocks noChangeArrowheads="1"/>
          </p:cNvSpPr>
          <p:nvPr/>
        </p:nvSpPr>
        <p:spPr bwMode="auto">
          <a:xfrm>
            <a:off x="4700588" y="43434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33808" name="Text Box 18"/>
          <p:cNvSpPr txBox="1">
            <a:spLocks noChangeArrowheads="1"/>
          </p:cNvSpPr>
          <p:nvPr/>
        </p:nvSpPr>
        <p:spPr bwMode="auto">
          <a:xfrm>
            <a:off x="6629400" y="43434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M</a:t>
            </a:r>
          </a:p>
        </p:txBody>
      </p:sp>
      <p:sp>
        <p:nvSpPr>
          <p:cNvPr id="33809" name="Text Box 21"/>
          <p:cNvSpPr txBox="1">
            <a:spLocks noChangeArrowheads="1"/>
          </p:cNvSpPr>
          <p:nvPr/>
        </p:nvSpPr>
        <p:spPr bwMode="auto">
          <a:xfrm>
            <a:off x="3384550" y="202565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sz="1800"/>
              <a:t>COUNTRY</a:t>
            </a:r>
          </a:p>
        </p:txBody>
      </p:sp>
      <p:sp>
        <p:nvSpPr>
          <p:cNvPr id="33810" name="Rectangle 22"/>
          <p:cNvSpPr>
            <a:spLocks noChangeArrowheads="1"/>
          </p:cNvSpPr>
          <p:nvPr/>
        </p:nvSpPr>
        <p:spPr bwMode="auto">
          <a:xfrm>
            <a:off x="7239000" y="1828800"/>
            <a:ext cx="16764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11" name="Text Box 23"/>
          <p:cNvSpPr txBox="1">
            <a:spLocks noChangeArrowheads="1"/>
          </p:cNvSpPr>
          <p:nvPr/>
        </p:nvSpPr>
        <p:spPr bwMode="auto">
          <a:xfrm>
            <a:off x="7300913" y="19812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CAPITAL</a:t>
            </a:r>
          </a:p>
        </p:txBody>
      </p:sp>
      <p:sp>
        <p:nvSpPr>
          <p:cNvPr id="33812" name="Rectangle 25"/>
          <p:cNvSpPr>
            <a:spLocks noChangeArrowheads="1"/>
          </p:cNvSpPr>
          <p:nvPr/>
        </p:nvSpPr>
        <p:spPr bwMode="auto">
          <a:xfrm>
            <a:off x="7239000" y="3124200"/>
            <a:ext cx="14478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13" name="Text Box 26"/>
          <p:cNvSpPr txBox="1">
            <a:spLocks noChangeArrowheads="1"/>
          </p:cNvSpPr>
          <p:nvPr/>
        </p:nvSpPr>
        <p:spPr bwMode="auto">
          <a:xfrm>
            <a:off x="3200400" y="32766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PERSON</a:t>
            </a:r>
          </a:p>
        </p:txBody>
      </p:sp>
      <p:sp>
        <p:nvSpPr>
          <p:cNvPr id="33814" name="Rectangle 28"/>
          <p:cNvSpPr>
            <a:spLocks noChangeArrowheads="1"/>
          </p:cNvSpPr>
          <p:nvPr/>
        </p:nvSpPr>
        <p:spPr bwMode="auto">
          <a:xfrm>
            <a:off x="3124200" y="4572000"/>
            <a:ext cx="16002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15" name="Rectangle 29"/>
          <p:cNvSpPr>
            <a:spLocks noChangeArrowheads="1"/>
          </p:cNvSpPr>
          <p:nvPr/>
        </p:nvSpPr>
        <p:spPr bwMode="auto">
          <a:xfrm>
            <a:off x="7239000" y="4572000"/>
            <a:ext cx="16002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16" name="Text Box 30"/>
          <p:cNvSpPr txBox="1">
            <a:spLocks noChangeArrowheads="1"/>
          </p:cNvSpPr>
          <p:nvPr/>
        </p:nvSpPr>
        <p:spPr bwMode="auto">
          <a:xfrm>
            <a:off x="3124200" y="47244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STUDENT</a:t>
            </a:r>
          </a:p>
        </p:txBody>
      </p:sp>
      <p:sp>
        <p:nvSpPr>
          <p:cNvPr id="33817" name="Text Box 31"/>
          <p:cNvSpPr txBox="1">
            <a:spLocks noChangeArrowheads="1"/>
          </p:cNvSpPr>
          <p:nvPr/>
        </p:nvSpPr>
        <p:spPr bwMode="auto">
          <a:xfrm>
            <a:off x="7226300" y="46482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SECTION</a:t>
            </a:r>
          </a:p>
        </p:txBody>
      </p:sp>
      <p:sp>
        <p:nvSpPr>
          <p:cNvPr id="33818" name="Text Box 32"/>
          <p:cNvSpPr txBox="1">
            <a:spLocks noChangeArrowheads="1"/>
          </p:cNvSpPr>
          <p:nvPr/>
        </p:nvSpPr>
        <p:spPr bwMode="auto">
          <a:xfrm>
            <a:off x="5641975" y="19050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has</a:t>
            </a:r>
          </a:p>
        </p:txBody>
      </p:sp>
      <p:sp>
        <p:nvSpPr>
          <p:cNvPr id="33819" name="Text Box 34"/>
          <p:cNvSpPr txBox="1">
            <a:spLocks noChangeArrowheads="1"/>
          </p:cNvSpPr>
          <p:nvPr/>
        </p:nvSpPr>
        <p:spPr bwMode="auto">
          <a:xfrm>
            <a:off x="7543800" y="3200400"/>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CAR</a:t>
            </a:r>
          </a:p>
        </p:txBody>
      </p:sp>
      <p:sp>
        <p:nvSpPr>
          <p:cNvPr id="33820" name="Text Box 35"/>
          <p:cNvSpPr txBox="1">
            <a:spLocks noChangeArrowheads="1"/>
          </p:cNvSpPr>
          <p:nvPr/>
        </p:nvSpPr>
        <p:spPr bwMode="auto">
          <a:xfrm>
            <a:off x="5478463" y="3200400"/>
            <a:ext cx="84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owns</a:t>
            </a:r>
          </a:p>
        </p:txBody>
      </p:sp>
      <p:sp>
        <p:nvSpPr>
          <p:cNvPr id="33821" name="Text Box 36"/>
          <p:cNvSpPr txBox="1">
            <a:spLocks noChangeArrowheads="1"/>
          </p:cNvSpPr>
          <p:nvPr/>
        </p:nvSpPr>
        <p:spPr bwMode="auto">
          <a:xfrm>
            <a:off x="5462588" y="4648200"/>
            <a:ext cx="86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takes</a:t>
            </a:r>
          </a:p>
        </p:txBody>
      </p:sp>
      <p:cxnSp>
        <p:nvCxnSpPr>
          <p:cNvPr id="33822" name="AutoShape 38"/>
          <p:cNvCxnSpPr>
            <a:cxnSpLocks noChangeShapeType="1"/>
            <a:stCxn id="33801" idx="3"/>
            <a:endCxn id="33812" idx="1"/>
          </p:cNvCxnSpPr>
          <p:nvPr/>
        </p:nvCxnSpPr>
        <p:spPr bwMode="auto">
          <a:xfrm flipV="1">
            <a:off x="6567488" y="3467100"/>
            <a:ext cx="657225" cy="3810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33823" name="AutoShape 40"/>
          <p:cNvCxnSpPr>
            <a:cxnSpLocks noChangeShapeType="1"/>
            <a:stCxn id="33798" idx="3"/>
            <a:endCxn id="33811" idx="1"/>
          </p:cNvCxnSpPr>
          <p:nvPr/>
        </p:nvCxnSpPr>
        <p:spPr bwMode="auto">
          <a:xfrm>
            <a:off x="6643688" y="2209800"/>
            <a:ext cx="657225"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33824" name="Rectangle 43"/>
          <p:cNvSpPr>
            <a:spLocks noChangeArrowheads="1"/>
          </p:cNvSpPr>
          <p:nvPr/>
        </p:nvSpPr>
        <p:spPr bwMode="auto">
          <a:xfrm>
            <a:off x="3352800" y="1905000"/>
            <a:ext cx="1371600" cy="6096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3825" name="AutoShape 45"/>
          <p:cNvCxnSpPr>
            <a:cxnSpLocks noChangeShapeType="1"/>
            <a:stCxn id="33798" idx="1"/>
            <a:endCxn id="33824" idx="3"/>
          </p:cNvCxnSpPr>
          <p:nvPr/>
        </p:nvCxnSpPr>
        <p:spPr bwMode="auto">
          <a:xfrm flipH="1">
            <a:off x="4738688" y="2209800"/>
            <a:ext cx="504825"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33826" name="Rectangle 46"/>
          <p:cNvSpPr>
            <a:spLocks noChangeArrowheads="1"/>
          </p:cNvSpPr>
          <p:nvPr/>
        </p:nvSpPr>
        <p:spPr bwMode="auto">
          <a:xfrm>
            <a:off x="3048000" y="3200400"/>
            <a:ext cx="1752600" cy="6096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3827" name="AutoShape 47"/>
          <p:cNvCxnSpPr>
            <a:cxnSpLocks noChangeShapeType="1"/>
            <a:stCxn id="33801" idx="1"/>
            <a:endCxn id="33826" idx="3"/>
          </p:cNvCxnSpPr>
          <p:nvPr/>
        </p:nvCxnSpPr>
        <p:spPr bwMode="auto">
          <a:xfrm flipH="1">
            <a:off x="4814888" y="3505200"/>
            <a:ext cx="428625"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97149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r>
              <a:rPr lang="en-US" dirty="0"/>
              <a:t>Cardinalities: Examples</a:t>
            </a:r>
          </a:p>
        </p:txBody>
      </p:sp>
      <p:sp>
        <p:nvSpPr>
          <p:cNvPr id="35846" name="AutoShape 3"/>
          <p:cNvSpPr>
            <a:spLocks noChangeArrowheads="1"/>
          </p:cNvSpPr>
          <p:nvPr/>
        </p:nvSpPr>
        <p:spPr bwMode="auto">
          <a:xfrm>
            <a:off x="5257800" y="1676400"/>
            <a:ext cx="1371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7" name="Text Box 4"/>
          <p:cNvSpPr txBox="1">
            <a:spLocks noChangeArrowheads="1"/>
          </p:cNvSpPr>
          <p:nvPr/>
        </p:nvSpPr>
        <p:spPr bwMode="auto">
          <a:xfrm>
            <a:off x="4845050" y="167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5848" name="Text Box 5"/>
          <p:cNvSpPr txBox="1">
            <a:spLocks noChangeArrowheads="1"/>
          </p:cNvSpPr>
          <p:nvPr/>
        </p:nvSpPr>
        <p:spPr bwMode="auto">
          <a:xfrm>
            <a:off x="6781800" y="167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5849" name="AutoShape 6"/>
          <p:cNvSpPr>
            <a:spLocks noChangeArrowheads="1"/>
          </p:cNvSpPr>
          <p:nvPr/>
        </p:nvSpPr>
        <p:spPr bwMode="auto">
          <a:xfrm>
            <a:off x="5257800" y="2971800"/>
            <a:ext cx="12954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0" name="Text Box 7"/>
          <p:cNvSpPr txBox="1">
            <a:spLocks noChangeArrowheads="1"/>
          </p:cNvSpPr>
          <p:nvPr/>
        </p:nvSpPr>
        <p:spPr bwMode="auto">
          <a:xfrm>
            <a:off x="4768850" y="297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5851" name="Text Box 8"/>
          <p:cNvSpPr txBox="1">
            <a:spLocks noChangeArrowheads="1"/>
          </p:cNvSpPr>
          <p:nvPr/>
        </p:nvSpPr>
        <p:spPr bwMode="auto">
          <a:xfrm>
            <a:off x="6705600" y="2971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35852" name="AutoShape 9"/>
          <p:cNvSpPr>
            <a:spLocks noChangeArrowheads="1"/>
          </p:cNvSpPr>
          <p:nvPr/>
        </p:nvSpPr>
        <p:spPr bwMode="auto">
          <a:xfrm>
            <a:off x="5386388" y="4343400"/>
            <a:ext cx="990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5853" name="AutoShape 10"/>
          <p:cNvCxnSpPr>
            <a:cxnSpLocks noChangeShapeType="1"/>
            <a:stCxn id="35852" idx="3"/>
          </p:cNvCxnSpPr>
          <p:nvPr/>
        </p:nvCxnSpPr>
        <p:spPr bwMode="auto">
          <a:xfrm>
            <a:off x="6391275" y="4876800"/>
            <a:ext cx="823913"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35854" name="AutoShape 11"/>
          <p:cNvCxnSpPr>
            <a:cxnSpLocks noChangeShapeType="1"/>
            <a:stCxn id="35852" idx="1"/>
          </p:cNvCxnSpPr>
          <p:nvPr/>
        </p:nvCxnSpPr>
        <p:spPr bwMode="auto">
          <a:xfrm flipH="1">
            <a:off x="4700588" y="4876800"/>
            <a:ext cx="671512"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35855" name="Text Box 12"/>
          <p:cNvSpPr txBox="1">
            <a:spLocks noChangeArrowheads="1"/>
          </p:cNvSpPr>
          <p:nvPr/>
        </p:nvSpPr>
        <p:spPr bwMode="auto">
          <a:xfrm>
            <a:off x="4700588" y="43434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35856" name="Text Box 13"/>
          <p:cNvSpPr txBox="1">
            <a:spLocks noChangeArrowheads="1"/>
          </p:cNvSpPr>
          <p:nvPr/>
        </p:nvSpPr>
        <p:spPr bwMode="auto">
          <a:xfrm>
            <a:off x="6629400" y="43434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M</a:t>
            </a:r>
          </a:p>
        </p:txBody>
      </p:sp>
      <p:sp>
        <p:nvSpPr>
          <p:cNvPr id="35857" name="Rectangle 15"/>
          <p:cNvSpPr>
            <a:spLocks noChangeArrowheads="1"/>
          </p:cNvSpPr>
          <p:nvPr/>
        </p:nvSpPr>
        <p:spPr bwMode="auto">
          <a:xfrm>
            <a:off x="7239000" y="1828800"/>
            <a:ext cx="16764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8" name="Rectangle 17"/>
          <p:cNvSpPr>
            <a:spLocks noChangeArrowheads="1"/>
          </p:cNvSpPr>
          <p:nvPr/>
        </p:nvSpPr>
        <p:spPr bwMode="auto">
          <a:xfrm>
            <a:off x="7239000" y="3124200"/>
            <a:ext cx="14478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9" name="Text Box 18"/>
          <p:cNvSpPr txBox="1">
            <a:spLocks noChangeArrowheads="1"/>
          </p:cNvSpPr>
          <p:nvPr/>
        </p:nvSpPr>
        <p:spPr bwMode="auto">
          <a:xfrm>
            <a:off x="3200400" y="32766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PERSON</a:t>
            </a:r>
          </a:p>
        </p:txBody>
      </p:sp>
      <p:sp>
        <p:nvSpPr>
          <p:cNvPr id="35860" name="Rectangle 19"/>
          <p:cNvSpPr>
            <a:spLocks noChangeArrowheads="1"/>
          </p:cNvSpPr>
          <p:nvPr/>
        </p:nvSpPr>
        <p:spPr bwMode="auto">
          <a:xfrm>
            <a:off x="3124200" y="4572000"/>
            <a:ext cx="16002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1" name="Rectangle 20"/>
          <p:cNvSpPr>
            <a:spLocks noChangeArrowheads="1"/>
          </p:cNvSpPr>
          <p:nvPr/>
        </p:nvSpPr>
        <p:spPr bwMode="auto">
          <a:xfrm>
            <a:off x="7239000" y="4572000"/>
            <a:ext cx="16002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2" name="Text Box 21"/>
          <p:cNvSpPr txBox="1">
            <a:spLocks noChangeArrowheads="1"/>
          </p:cNvSpPr>
          <p:nvPr/>
        </p:nvSpPr>
        <p:spPr bwMode="auto">
          <a:xfrm>
            <a:off x="3124200" y="47244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STUDENT</a:t>
            </a:r>
          </a:p>
        </p:txBody>
      </p:sp>
      <p:sp>
        <p:nvSpPr>
          <p:cNvPr id="35863" name="Text Box 22"/>
          <p:cNvSpPr txBox="1">
            <a:spLocks noChangeArrowheads="1"/>
          </p:cNvSpPr>
          <p:nvPr/>
        </p:nvSpPr>
        <p:spPr bwMode="auto">
          <a:xfrm>
            <a:off x="7226300" y="46482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SECTION</a:t>
            </a:r>
          </a:p>
        </p:txBody>
      </p:sp>
      <p:sp>
        <p:nvSpPr>
          <p:cNvPr id="35864" name="Text Box 24"/>
          <p:cNvSpPr txBox="1">
            <a:spLocks noChangeArrowheads="1"/>
          </p:cNvSpPr>
          <p:nvPr/>
        </p:nvSpPr>
        <p:spPr bwMode="auto">
          <a:xfrm>
            <a:off x="7543800" y="3200400"/>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CAR</a:t>
            </a:r>
          </a:p>
        </p:txBody>
      </p:sp>
      <p:sp>
        <p:nvSpPr>
          <p:cNvPr id="35865" name="Text Box 25"/>
          <p:cNvSpPr txBox="1">
            <a:spLocks noChangeArrowheads="1"/>
          </p:cNvSpPr>
          <p:nvPr/>
        </p:nvSpPr>
        <p:spPr bwMode="auto">
          <a:xfrm>
            <a:off x="5478463" y="3200400"/>
            <a:ext cx="84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owns</a:t>
            </a:r>
          </a:p>
        </p:txBody>
      </p:sp>
      <p:sp>
        <p:nvSpPr>
          <p:cNvPr id="35866" name="Text Box 26"/>
          <p:cNvSpPr txBox="1">
            <a:spLocks noChangeArrowheads="1"/>
          </p:cNvSpPr>
          <p:nvPr/>
        </p:nvSpPr>
        <p:spPr bwMode="auto">
          <a:xfrm>
            <a:off x="5462588" y="4648200"/>
            <a:ext cx="86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takes</a:t>
            </a:r>
          </a:p>
        </p:txBody>
      </p:sp>
      <p:cxnSp>
        <p:nvCxnSpPr>
          <p:cNvPr id="35867" name="AutoShape 27"/>
          <p:cNvCxnSpPr>
            <a:cxnSpLocks noChangeShapeType="1"/>
            <a:stCxn id="35871" idx="3"/>
            <a:endCxn id="35849" idx="1"/>
          </p:cNvCxnSpPr>
          <p:nvPr/>
        </p:nvCxnSpPr>
        <p:spPr bwMode="auto">
          <a:xfrm>
            <a:off x="4800600" y="3505200"/>
            <a:ext cx="457200" cy="0"/>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5868" name="AutoShape 28"/>
          <p:cNvCxnSpPr>
            <a:cxnSpLocks noChangeShapeType="1"/>
            <a:stCxn id="35857" idx="1"/>
            <a:endCxn id="35846" idx="3"/>
          </p:cNvCxnSpPr>
          <p:nvPr/>
        </p:nvCxnSpPr>
        <p:spPr bwMode="auto">
          <a:xfrm flipH="1">
            <a:off x="6629400" y="2171700"/>
            <a:ext cx="609600" cy="38100"/>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sp>
        <p:nvSpPr>
          <p:cNvPr id="35869" name="Rectangle 29"/>
          <p:cNvSpPr>
            <a:spLocks noChangeArrowheads="1"/>
          </p:cNvSpPr>
          <p:nvPr/>
        </p:nvSpPr>
        <p:spPr bwMode="auto">
          <a:xfrm>
            <a:off x="3352800" y="1905000"/>
            <a:ext cx="1371600" cy="6096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5870" name="AutoShape 30"/>
          <p:cNvCxnSpPr>
            <a:cxnSpLocks noChangeShapeType="1"/>
            <a:stCxn id="35875" idx="3"/>
            <a:endCxn id="35846" idx="1"/>
          </p:cNvCxnSpPr>
          <p:nvPr/>
        </p:nvCxnSpPr>
        <p:spPr bwMode="auto">
          <a:xfrm>
            <a:off x="4724400" y="2209007"/>
            <a:ext cx="533400" cy="793"/>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sp>
        <p:nvSpPr>
          <p:cNvPr id="35871" name="Rectangle 31"/>
          <p:cNvSpPr>
            <a:spLocks noChangeArrowheads="1"/>
          </p:cNvSpPr>
          <p:nvPr/>
        </p:nvSpPr>
        <p:spPr bwMode="auto">
          <a:xfrm>
            <a:off x="3048000" y="3200400"/>
            <a:ext cx="1752600" cy="6096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5872" name="AutoShape 32"/>
          <p:cNvCxnSpPr>
            <a:cxnSpLocks noChangeShapeType="1"/>
            <a:stCxn id="35858" idx="1"/>
          </p:cNvCxnSpPr>
          <p:nvPr/>
        </p:nvCxnSpPr>
        <p:spPr bwMode="auto">
          <a:xfrm flipH="1">
            <a:off x="6567487" y="3467100"/>
            <a:ext cx="671513" cy="659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35873" name="Text Box 33"/>
          <p:cNvSpPr txBox="1">
            <a:spLocks noChangeArrowheads="1"/>
          </p:cNvSpPr>
          <p:nvPr/>
        </p:nvSpPr>
        <p:spPr bwMode="auto">
          <a:xfrm>
            <a:off x="326919" y="2939584"/>
            <a:ext cx="2451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sz="2800" i="1" dirty="0"/>
              <a:t>1 to N</a:t>
            </a:r>
            <a:r>
              <a:rPr lang="en-US" sz="2800" dirty="0"/>
              <a:t> notation</a:t>
            </a:r>
          </a:p>
        </p:txBody>
      </p:sp>
      <p:sp>
        <p:nvSpPr>
          <p:cNvPr id="35874" name="Text Box 34"/>
          <p:cNvSpPr txBox="1">
            <a:spLocks noChangeArrowheads="1"/>
          </p:cNvSpPr>
          <p:nvPr/>
        </p:nvSpPr>
        <p:spPr bwMode="auto">
          <a:xfrm>
            <a:off x="7300913" y="19812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CAPITAL</a:t>
            </a:r>
          </a:p>
        </p:txBody>
      </p:sp>
      <p:sp>
        <p:nvSpPr>
          <p:cNvPr id="35875" name="Text Box 36"/>
          <p:cNvSpPr txBox="1">
            <a:spLocks noChangeArrowheads="1"/>
          </p:cNvSpPr>
          <p:nvPr/>
        </p:nvSpPr>
        <p:spPr bwMode="auto">
          <a:xfrm>
            <a:off x="3384550" y="202565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sz="1800"/>
              <a:t>COUNTRY</a:t>
            </a:r>
          </a:p>
        </p:txBody>
      </p:sp>
      <p:sp>
        <p:nvSpPr>
          <p:cNvPr id="35876" name="Text Box 37"/>
          <p:cNvSpPr txBox="1">
            <a:spLocks noChangeArrowheads="1"/>
          </p:cNvSpPr>
          <p:nvPr/>
        </p:nvSpPr>
        <p:spPr bwMode="auto">
          <a:xfrm>
            <a:off x="5641975" y="19050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has</a:t>
            </a:r>
          </a:p>
        </p:txBody>
      </p:sp>
    </p:spTree>
    <p:extLst>
      <p:ext uri="{BB962C8B-B14F-4D97-AF65-F5344CB8AC3E}">
        <p14:creationId xmlns:p14="http://schemas.microsoft.com/office/powerpoint/2010/main" val="236486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en-US" dirty="0"/>
              <a:t>A Working Example</a:t>
            </a:r>
          </a:p>
        </p:txBody>
      </p:sp>
      <p:sp>
        <p:nvSpPr>
          <p:cNvPr id="24582" name="Rectangle 3"/>
          <p:cNvSpPr>
            <a:spLocks noGrp="1" noChangeArrowheads="1"/>
          </p:cNvSpPr>
          <p:nvPr>
            <p:ph type="body" idx="1"/>
          </p:nvPr>
        </p:nvSpPr>
        <p:spPr/>
        <p:txBody>
          <a:bodyPr/>
          <a:lstStyle/>
          <a:p>
            <a:pPr>
              <a:buFont typeface="Wingdings" pitchFamily="2" charset="2"/>
              <a:buChar char="§"/>
            </a:pPr>
            <a:r>
              <a:rPr lang="en-US" dirty="0">
                <a:solidFill>
                  <a:srgbClr val="0070C0"/>
                </a:solidFill>
              </a:rPr>
              <a:t>Requirements:</a:t>
            </a:r>
            <a:r>
              <a:rPr lang="en-US" dirty="0"/>
              <a:t> Students take courses offered by instructors; a course may have multiple sections; one instructor per section</a:t>
            </a:r>
          </a:p>
          <a:p>
            <a:pPr>
              <a:buFont typeface="Wingdings" pitchFamily="2" charset="2"/>
              <a:buChar char="§"/>
            </a:pPr>
            <a:endParaRPr lang="en-US" dirty="0"/>
          </a:p>
          <a:p>
            <a:pPr>
              <a:buFont typeface="Wingdings" pitchFamily="2" charset="2"/>
              <a:buChar char="§"/>
            </a:pPr>
            <a:r>
              <a:rPr lang="en-US" dirty="0">
                <a:solidFill>
                  <a:srgbClr val="0070C0"/>
                </a:solidFill>
              </a:rPr>
              <a:t>How to start?</a:t>
            </a:r>
          </a:p>
          <a:p>
            <a:pPr lvl="1">
              <a:buFont typeface="Wingdings" pitchFamily="2" charset="2"/>
              <a:buChar char="§"/>
            </a:pPr>
            <a:r>
              <a:rPr lang="en-US" dirty="0"/>
              <a:t>Nouns -&gt; entity sets</a:t>
            </a:r>
          </a:p>
          <a:p>
            <a:pPr lvl="1">
              <a:buFont typeface="Wingdings" pitchFamily="2" charset="2"/>
              <a:buChar char="§"/>
            </a:pPr>
            <a:r>
              <a:rPr lang="en-US" dirty="0"/>
              <a:t>Verbs -&gt; relationship sets</a:t>
            </a:r>
          </a:p>
        </p:txBody>
      </p:sp>
    </p:spTree>
    <p:extLst>
      <p:ext uri="{BB962C8B-B14F-4D97-AF65-F5344CB8AC3E}">
        <p14:creationId xmlns:p14="http://schemas.microsoft.com/office/powerpoint/2010/main" val="79492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3"/>
          <p:cNvSpPr txBox="1">
            <a:spLocks noChangeArrowheads="1"/>
          </p:cNvSpPr>
          <p:nvPr/>
        </p:nvSpPr>
        <p:spPr bwMode="auto">
          <a:xfrm>
            <a:off x="1524000" y="16764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sp>
        <p:nvSpPr>
          <p:cNvPr id="25606" name="Oval 4"/>
          <p:cNvSpPr>
            <a:spLocks noChangeArrowheads="1"/>
          </p:cNvSpPr>
          <p:nvPr/>
        </p:nvSpPr>
        <p:spPr bwMode="auto">
          <a:xfrm>
            <a:off x="457200" y="762000"/>
            <a:ext cx="1371600"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name</a:t>
            </a:r>
          </a:p>
        </p:txBody>
      </p:sp>
      <p:sp>
        <p:nvSpPr>
          <p:cNvPr id="25607" name="Oval 6"/>
          <p:cNvSpPr>
            <a:spLocks noChangeArrowheads="1"/>
          </p:cNvSpPr>
          <p:nvPr/>
        </p:nvSpPr>
        <p:spPr bwMode="auto">
          <a:xfrm>
            <a:off x="609600" y="2362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5608" name="Oval 7"/>
          <p:cNvSpPr>
            <a:spLocks noChangeArrowheads="1"/>
          </p:cNvSpPr>
          <p:nvPr/>
        </p:nvSpPr>
        <p:spPr bwMode="auto">
          <a:xfrm>
            <a:off x="1981200" y="3810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5609" name="Text Box 8"/>
          <p:cNvSpPr txBox="1">
            <a:spLocks noChangeArrowheads="1"/>
          </p:cNvSpPr>
          <p:nvPr/>
        </p:nvSpPr>
        <p:spPr bwMode="auto">
          <a:xfrm>
            <a:off x="669925" y="2327275"/>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cxnSp>
        <p:nvCxnSpPr>
          <p:cNvPr id="25610" name="AutoShape 10"/>
          <p:cNvCxnSpPr>
            <a:cxnSpLocks noChangeShapeType="1"/>
            <a:stCxn id="25609" idx="3"/>
          </p:cNvCxnSpPr>
          <p:nvPr/>
        </p:nvCxnSpPr>
        <p:spPr bwMode="auto">
          <a:xfrm flipV="1">
            <a:off x="1262063" y="2209800"/>
            <a:ext cx="261937" cy="346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5611" name="AutoShape 12"/>
          <p:cNvCxnSpPr>
            <a:cxnSpLocks noChangeShapeType="1"/>
            <a:stCxn id="25606" idx="5"/>
            <a:endCxn id="25605" idx="0"/>
          </p:cNvCxnSpPr>
          <p:nvPr/>
        </p:nvCxnSpPr>
        <p:spPr bwMode="auto">
          <a:xfrm>
            <a:off x="1627188" y="1333500"/>
            <a:ext cx="849312" cy="3238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612" name="Text Box 13"/>
          <p:cNvSpPr txBox="1">
            <a:spLocks noChangeArrowheads="1"/>
          </p:cNvSpPr>
          <p:nvPr/>
        </p:nvSpPr>
        <p:spPr bwMode="auto">
          <a:xfrm>
            <a:off x="2041525" y="346075"/>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a:t>
            </a:r>
          </a:p>
        </p:txBody>
      </p:sp>
      <p:sp>
        <p:nvSpPr>
          <p:cNvPr id="25613" name="Text Box 23"/>
          <p:cNvSpPr txBox="1">
            <a:spLocks noChangeArrowheads="1"/>
          </p:cNvSpPr>
          <p:nvPr/>
        </p:nvSpPr>
        <p:spPr bwMode="auto">
          <a:xfrm>
            <a:off x="1524000" y="47244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25614" name="Oval 24"/>
          <p:cNvSpPr>
            <a:spLocks noChangeArrowheads="1"/>
          </p:cNvSpPr>
          <p:nvPr/>
        </p:nvSpPr>
        <p:spPr bwMode="auto">
          <a:xfrm>
            <a:off x="381000" y="51054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5615" name="Text Box 25"/>
          <p:cNvSpPr txBox="1">
            <a:spLocks noChangeArrowheads="1"/>
          </p:cNvSpPr>
          <p:nvPr/>
        </p:nvSpPr>
        <p:spPr bwMode="auto">
          <a:xfrm>
            <a:off x="457200" y="50292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issn</a:t>
            </a:r>
            <a:endParaRPr lang="en-US"/>
          </a:p>
        </p:txBody>
      </p:sp>
      <p:cxnSp>
        <p:nvCxnSpPr>
          <p:cNvPr id="25616" name="AutoShape 27"/>
          <p:cNvCxnSpPr>
            <a:cxnSpLocks noChangeShapeType="1"/>
            <a:stCxn id="25615" idx="3"/>
            <a:endCxn id="25613" idx="1"/>
          </p:cNvCxnSpPr>
          <p:nvPr/>
        </p:nvCxnSpPr>
        <p:spPr bwMode="auto">
          <a:xfrm flipV="1">
            <a:off x="1133475" y="4972050"/>
            <a:ext cx="371475" cy="2857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617" name="Text Box 28"/>
          <p:cNvSpPr txBox="1">
            <a:spLocks noChangeArrowheads="1"/>
          </p:cNvSpPr>
          <p:nvPr/>
        </p:nvSpPr>
        <p:spPr bwMode="auto">
          <a:xfrm>
            <a:off x="5489976" y="5192623"/>
            <a:ext cx="27535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dirty="0"/>
              <a:t>Primary key =</a:t>
            </a:r>
          </a:p>
          <a:p>
            <a:pPr algn="ctr"/>
            <a:r>
              <a:rPr lang="en-US" dirty="0"/>
              <a:t>unique identifier </a:t>
            </a:r>
            <a:r>
              <a:rPr lang="en-US" dirty="0">
                <a:sym typeface="Wingdings" pitchFamily="2" charset="2"/>
              </a:rPr>
              <a:t></a:t>
            </a:r>
            <a:endParaRPr lang="en-US" dirty="0"/>
          </a:p>
          <a:p>
            <a:pPr algn="ctr"/>
            <a:r>
              <a:rPr lang="en-US" u="sng" dirty="0"/>
              <a:t>underline</a:t>
            </a:r>
            <a:endParaRPr lang="en-US" dirty="0"/>
          </a:p>
        </p:txBody>
      </p:sp>
    </p:spTree>
    <p:extLst>
      <p:ext uri="{BB962C8B-B14F-4D97-AF65-F5344CB8AC3E}">
        <p14:creationId xmlns:p14="http://schemas.microsoft.com/office/powerpoint/2010/main" val="3446646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2"/>
          <p:cNvSpPr txBox="1">
            <a:spLocks noChangeArrowheads="1"/>
          </p:cNvSpPr>
          <p:nvPr/>
        </p:nvSpPr>
        <p:spPr bwMode="auto">
          <a:xfrm>
            <a:off x="1524000" y="16764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sp>
        <p:nvSpPr>
          <p:cNvPr id="26630" name="Oval 3"/>
          <p:cNvSpPr>
            <a:spLocks noChangeArrowheads="1"/>
          </p:cNvSpPr>
          <p:nvPr/>
        </p:nvSpPr>
        <p:spPr bwMode="auto">
          <a:xfrm>
            <a:off x="457200" y="762000"/>
            <a:ext cx="1371600"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name</a:t>
            </a:r>
          </a:p>
        </p:txBody>
      </p:sp>
      <p:sp>
        <p:nvSpPr>
          <p:cNvPr id="26631" name="Oval 4"/>
          <p:cNvSpPr>
            <a:spLocks noChangeArrowheads="1"/>
          </p:cNvSpPr>
          <p:nvPr/>
        </p:nvSpPr>
        <p:spPr bwMode="auto">
          <a:xfrm>
            <a:off x="609600" y="2362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6632" name="Oval 5"/>
          <p:cNvSpPr>
            <a:spLocks noChangeArrowheads="1"/>
          </p:cNvSpPr>
          <p:nvPr/>
        </p:nvSpPr>
        <p:spPr bwMode="auto">
          <a:xfrm>
            <a:off x="1981200" y="3810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6633" name="Text Box 6"/>
          <p:cNvSpPr txBox="1">
            <a:spLocks noChangeArrowheads="1"/>
          </p:cNvSpPr>
          <p:nvPr/>
        </p:nvSpPr>
        <p:spPr bwMode="auto">
          <a:xfrm>
            <a:off x="669925" y="2327275"/>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cxnSp>
        <p:nvCxnSpPr>
          <p:cNvPr id="26634" name="AutoShape 7"/>
          <p:cNvCxnSpPr>
            <a:cxnSpLocks noChangeShapeType="1"/>
            <a:stCxn id="26633" idx="3"/>
          </p:cNvCxnSpPr>
          <p:nvPr/>
        </p:nvCxnSpPr>
        <p:spPr bwMode="auto">
          <a:xfrm flipV="1">
            <a:off x="1262063" y="2209800"/>
            <a:ext cx="261937" cy="346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6635" name="AutoShape 8"/>
          <p:cNvCxnSpPr>
            <a:cxnSpLocks noChangeShapeType="1"/>
            <a:stCxn id="26630" idx="5"/>
            <a:endCxn id="26629" idx="0"/>
          </p:cNvCxnSpPr>
          <p:nvPr/>
        </p:nvCxnSpPr>
        <p:spPr bwMode="auto">
          <a:xfrm>
            <a:off x="1627188" y="1333500"/>
            <a:ext cx="849312" cy="3238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6636" name="Text Box 9"/>
          <p:cNvSpPr txBox="1">
            <a:spLocks noChangeArrowheads="1"/>
          </p:cNvSpPr>
          <p:nvPr/>
        </p:nvSpPr>
        <p:spPr bwMode="auto">
          <a:xfrm>
            <a:off x="2041525" y="346075"/>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a:t>
            </a:r>
          </a:p>
        </p:txBody>
      </p:sp>
      <p:sp>
        <p:nvSpPr>
          <p:cNvPr id="26637" name="Text Box 10"/>
          <p:cNvSpPr txBox="1">
            <a:spLocks noChangeArrowheads="1"/>
          </p:cNvSpPr>
          <p:nvPr/>
        </p:nvSpPr>
        <p:spPr bwMode="auto">
          <a:xfrm>
            <a:off x="4114800" y="3200400"/>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26638" name="Oval 11"/>
          <p:cNvSpPr>
            <a:spLocks noChangeArrowheads="1"/>
          </p:cNvSpPr>
          <p:nvPr/>
        </p:nvSpPr>
        <p:spPr bwMode="auto">
          <a:xfrm>
            <a:off x="4649788" y="1882775"/>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sp>
        <p:nvSpPr>
          <p:cNvPr id="26639" name="Oval 12"/>
          <p:cNvSpPr>
            <a:spLocks noChangeArrowheads="1"/>
          </p:cNvSpPr>
          <p:nvPr/>
        </p:nvSpPr>
        <p:spPr bwMode="auto">
          <a:xfrm>
            <a:off x="5870575" y="2473325"/>
            <a:ext cx="1749425"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c-name</a:t>
            </a:r>
          </a:p>
        </p:txBody>
      </p:sp>
      <p:cxnSp>
        <p:nvCxnSpPr>
          <p:cNvPr id="26640" name="AutoShape 13"/>
          <p:cNvCxnSpPr>
            <a:cxnSpLocks noChangeShapeType="1"/>
            <a:stCxn id="26638" idx="4"/>
            <a:endCxn id="26637" idx="0"/>
          </p:cNvCxnSpPr>
          <p:nvPr/>
        </p:nvCxnSpPr>
        <p:spPr bwMode="auto">
          <a:xfrm flipH="1">
            <a:off x="4876800" y="2549525"/>
            <a:ext cx="306388" cy="631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6641" name="AutoShape 14"/>
          <p:cNvCxnSpPr>
            <a:cxnSpLocks noChangeShapeType="1"/>
            <a:stCxn id="26639" idx="2"/>
            <a:endCxn id="26637" idx="3"/>
          </p:cNvCxnSpPr>
          <p:nvPr/>
        </p:nvCxnSpPr>
        <p:spPr bwMode="auto">
          <a:xfrm flipH="1">
            <a:off x="5657850" y="2797175"/>
            <a:ext cx="193675" cy="6508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6642" name="Text Box 15"/>
          <p:cNvSpPr txBox="1">
            <a:spLocks noChangeArrowheads="1"/>
          </p:cNvSpPr>
          <p:nvPr/>
        </p:nvSpPr>
        <p:spPr bwMode="auto">
          <a:xfrm>
            <a:off x="3276600" y="4953000"/>
            <a:ext cx="487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But: sections of  a course (with different instructors)?</a:t>
            </a:r>
          </a:p>
        </p:txBody>
      </p:sp>
      <p:sp>
        <p:nvSpPr>
          <p:cNvPr id="26643" name="Text Box 16"/>
          <p:cNvSpPr txBox="1">
            <a:spLocks noChangeArrowheads="1"/>
          </p:cNvSpPr>
          <p:nvPr/>
        </p:nvSpPr>
        <p:spPr bwMode="auto">
          <a:xfrm>
            <a:off x="1828800" y="40386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26644" name="Oval 17"/>
          <p:cNvSpPr>
            <a:spLocks noChangeArrowheads="1"/>
          </p:cNvSpPr>
          <p:nvPr/>
        </p:nvSpPr>
        <p:spPr bwMode="auto">
          <a:xfrm>
            <a:off x="381000" y="44196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6645" name="Text Box 18"/>
          <p:cNvSpPr txBox="1">
            <a:spLocks noChangeArrowheads="1"/>
          </p:cNvSpPr>
          <p:nvPr/>
        </p:nvSpPr>
        <p:spPr bwMode="auto">
          <a:xfrm>
            <a:off x="381000" y="43434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issn</a:t>
            </a:r>
            <a:endParaRPr lang="en-US"/>
          </a:p>
        </p:txBody>
      </p:sp>
      <p:cxnSp>
        <p:nvCxnSpPr>
          <p:cNvPr id="26646" name="AutoShape 19"/>
          <p:cNvCxnSpPr>
            <a:cxnSpLocks noChangeShapeType="1"/>
            <a:stCxn id="26645" idx="3"/>
            <a:endCxn id="26643" idx="1"/>
          </p:cNvCxnSpPr>
          <p:nvPr/>
        </p:nvCxnSpPr>
        <p:spPr bwMode="auto">
          <a:xfrm flipV="1">
            <a:off x="1057275" y="4286250"/>
            <a:ext cx="752475" cy="2857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6212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10"/>
          <p:cNvSpPr txBox="1">
            <a:spLocks noChangeArrowheads="1"/>
          </p:cNvSpPr>
          <p:nvPr/>
        </p:nvSpPr>
        <p:spPr bwMode="auto">
          <a:xfrm>
            <a:off x="6477000" y="2841625"/>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27654" name="Oval 11"/>
          <p:cNvSpPr>
            <a:spLocks noChangeArrowheads="1"/>
          </p:cNvSpPr>
          <p:nvPr/>
        </p:nvSpPr>
        <p:spPr bwMode="auto">
          <a:xfrm>
            <a:off x="6630988" y="1828800"/>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27655" name="AutoShape 13"/>
          <p:cNvCxnSpPr>
            <a:cxnSpLocks noChangeShapeType="1"/>
            <a:stCxn id="27654" idx="4"/>
            <a:endCxn id="27653" idx="0"/>
          </p:cNvCxnSpPr>
          <p:nvPr/>
        </p:nvCxnSpPr>
        <p:spPr bwMode="auto">
          <a:xfrm>
            <a:off x="7164388" y="2495550"/>
            <a:ext cx="74612" cy="3270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56" name="Text Box 16"/>
          <p:cNvSpPr txBox="1">
            <a:spLocks noChangeArrowheads="1"/>
          </p:cNvSpPr>
          <p:nvPr/>
        </p:nvSpPr>
        <p:spPr bwMode="auto">
          <a:xfrm>
            <a:off x="1828800" y="48768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27657" name="Oval 17"/>
          <p:cNvSpPr>
            <a:spLocks noChangeArrowheads="1"/>
          </p:cNvSpPr>
          <p:nvPr/>
        </p:nvSpPr>
        <p:spPr bwMode="auto">
          <a:xfrm>
            <a:off x="914400" y="5029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7658" name="Text Box 18"/>
          <p:cNvSpPr txBox="1">
            <a:spLocks noChangeArrowheads="1"/>
          </p:cNvSpPr>
          <p:nvPr/>
        </p:nvSpPr>
        <p:spPr bwMode="auto">
          <a:xfrm>
            <a:off x="914400" y="49530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issn</a:t>
            </a:r>
            <a:endParaRPr lang="en-US"/>
          </a:p>
        </p:txBody>
      </p:sp>
      <p:cxnSp>
        <p:nvCxnSpPr>
          <p:cNvPr id="27659" name="AutoShape 19"/>
          <p:cNvCxnSpPr>
            <a:cxnSpLocks noChangeShapeType="1"/>
            <a:stCxn id="27658" idx="3"/>
            <a:endCxn id="27656" idx="1"/>
          </p:cNvCxnSpPr>
          <p:nvPr/>
        </p:nvCxnSpPr>
        <p:spPr bwMode="auto">
          <a:xfrm flipV="1">
            <a:off x="1590675" y="5124450"/>
            <a:ext cx="219075" cy="57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60" name="Text Box 2"/>
          <p:cNvSpPr txBox="1">
            <a:spLocks noChangeArrowheads="1"/>
          </p:cNvSpPr>
          <p:nvPr/>
        </p:nvSpPr>
        <p:spPr bwMode="auto">
          <a:xfrm>
            <a:off x="2209800" y="1143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grpSp>
        <p:nvGrpSpPr>
          <p:cNvPr id="27661" name="Group 26"/>
          <p:cNvGrpSpPr>
            <a:grpSpLocks/>
          </p:cNvGrpSpPr>
          <p:nvPr/>
        </p:nvGrpSpPr>
        <p:grpSpPr bwMode="auto">
          <a:xfrm>
            <a:off x="1143000" y="685800"/>
            <a:ext cx="685800" cy="492125"/>
            <a:chOff x="384" y="1466"/>
            <a:chExt cx="432" cy="310"/>
          </a:xfrm>
        </p:grpSpPr>
        <p:sp>
          <p:nvSpPr>
            <p:cNvPr id="27668" name="Oval 4"/>
            <p:cNvSpPr>
              <a:spLocks noChangeArrowheads="1"/>
            </p:cNvSpPr>
            <p:nvPr/>
          </p:nvSpPr>
          <p:spPr bwMode="auto">
            <a:xfrm>
              <a:off x="384" y="1488"/>
              <a:ext cx="432" cy="28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7669" name="Text Box 6"/>
            <p:cNvSpPr txBox="1">
              <a:spLocks noChangeArrowheads="1"/>
            </p:cNvSpPr>
            <p:nvPr/>
          </p:nvSpPr>
          <p:spPr bwMode="auto">
            <a:xfrm>
              <a:off x="422" y="1466"/>
              <a:ext cx="3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grpSp>
      <p:cxnSp>
        <p:nvCxnSpPr>
          <p:cNvPr id="27662" name="AutoShape 27"/>
          <p:cNvCxnSpPr>
            <a:cxnSpLocks noChangeShapeType="1"/>
            <a:stCxn id="27669" idx="3"/>
            <a:endCxn id="27660" idx="1"/>
          </p:cNvCxnSpPr>
          <p:nvPr/>
        </p:nvCxnSpPr>
        <p:spPr bwMode="auto">
          <a:xfrm>
            <a:off x="1795463" y="914400"/>
            <a:ext cx="395287" cy="476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63" name="Text Box 20"/>
          <p:cNvSpPr txBox="1">
            <a:spLocks noChangeArrowheads="1"/>
          </p:cNvSpPr>
          <p:nvPr/>
        </p:nvSpPr>
        <p:spPr bwMode="auto">
          <a:xfrm>
            <a:off x="2362200" y="3048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27664" name="Oval 21"/>
          <p:cNvSpPr>
            <a:spLocks noChangeArrowheads="1"/>
          </p:cNvSpPr>
          <p:nvPr/>
        </p:nvSpPr>
        <p:spPr bwMode="auto">
          <a:xfrm>
            <a:off x="1295400" y="3124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27665" name="AutoShape 28"/>
          <p:cNvCxnSpPr>
            <a:cxnSpLocks noChangeShapeType="1"/>
            <a:stCxn id="27664" idx="6"/>
            <a:endCxn id="27663" idx="1"/>
          </p:cNvCxnSpPr>
          <p:nvPr/>
        </p:nvCxnSpPr>
        <p:spPr bwMode="auto">
          <a:xfrm flipV="1">
            <a:off x="2000250" y="3295650"/>
            <a:ext cx="342900" cy="57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66" name="Text Box 34"/>
          <p:cNvSpPr txBox="1">
            <a:spLocks noChangeArrowheads="1"/>
          </p:cNvSpPr>
          <p:nvPr/>
        </p:nvSpPr>
        <p:spPr bwMode="auto">
          <a:xfrm>
            <a:off x="1295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27667" name="Text Box 35"/>
          <p:cNvSpPr txBox="1">
            <a:spLocks noChangeArrowheads="1"/>
          </p:cNvSpPr>
          <p:nvPr/>
        </p:nvSpPr>
        <p:spPr bwMode="auto">
          <a:xfrm>
            <a:off x="5715000" y="4495800"/>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But: s-id is not unique... (see later)</a:t>
            </a:r>
          </a:p>
        </p:txBody>
      </p:sp>
      <p:cxnSp>
        <p:nvCxnSpPr>
          <p:cNvPr id="3" name="Straight Connector 2"/>
          <p:cNvCxnSpPr/>
          <p:nvPr/>
        </p:nvCxnSpPr>
        <p:spPr>
          <a:xfrm>
            <a:off x="1345962" y="3488108"/>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186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2"/>
          <p:cNvSpPr txBox="1">
            <a:spLocks noChangeArrowheads="1"/>
          </p:cNvSpPr>
          <p:nvPr/>
        </p:nvSpPr>
        <p:spPr bwMode="auto">
          <a:xfrm>
            <a:off x="6477000" y="2841625"/>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28678" name="Oval 3"/>
          <p:cNvSpPr>
            <a:spLocks noChangeArrowheads="1"/>
          </p:cNvSpPr>
          <p:nvPr/>
        </p:nvSpPr>
        <p:spPr bwMode="auto">
          <a:xfrm>
            <a:off x="6630988" y="1828800"/>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28679" name="AutoShape 4"/>
          <p:cNvCxnSpPr>
            <a:cxnSpLocks noChangeShapeType="1"/>
            <a:stCxn id="28678" idx="4"/>
            <a:endCxn id="28677" idx="0"/>
          </p:cNvCxnSpPr>
          <p:nvPr/>
        </p:nvCxnSpPr>
        <p:spPr bwMode="auto">
          <a:xfrm>
            <a:off x="7164388" y="2495550"/>
            <a:ext cx="74612" cy="3270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80" name="Text Box 5"/>
          <p:cNvSpPr txBox="1">
            <a:spLocks noChangeArrowheads="1"/>
          </p:cNvSpPr>
          <p:nvPr/>
        </p:nvSpPr>
        <p:spPr bwMode="auto">
          <a:xfrm>
            <a:off x="1828800" y="48768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28681" name="Oval 6"/>
          <p:cNvSpPr>
            <a:spLocks noChangeArrowheads="1"/>
          </p:cNvSpPr>
          <p:nvPr/>
        </p:nvSpPr>
        <p:spPr bwMode="auto">
          <a:xfrm>
            <a:off x="914400" y="5029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8682" name="Text Box 7"/>
          <p:cNvSpPr txBox="1">
            <a:spLocks noChangeArrowheads="1"/>
          </p:cNvSpPr>
          <p:nvPr/>
        </p:nvSpPr>
        <p:spPr bwMode="auto">
          <a:xfrm>
            <a:off x="914400" y="49530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issn</a:t>
            </a:r>
            <a:endParaRPr lang="en-US"/>
          </a:p>
        </p:txBody>
      </p:sp>
      <p:cxnSp>
        <p:nvCxnSpPr>
          <p:cNvPr id="28683" name="AutoShape 8"/>
          <p:cNvCxnSpPr>
            <a:cxnSpLocks noChangeShapeType="1"/>
            <a:stCxn id="28682" idx="3"/>
            <a:endCxn id="28680" idx="1"/>
          </p:cNvCxnSpPr>
          <p:nvPr/>
        </p:nvCxnSpPr>
        <p:spPr bwMode="auto">
          <a:xfrm flipV="1">
            <a:off x="1590675" y="5124450"/>
            <a:ext cx="219075" cy="57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84" name="Text Box 9"/>
          <p:cNvSpPr txBox="1">
            <a:spLocks noChangeArrowheads="1"/>
          </p:cNvSpPr>
          <p:nvPr/>
        </p:nvSpPr>
        <p:spPr bwMode="auto">
          <a:xfrm>
            <a:off x="2209800" y="1143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grpSp>
        <p:nvGrpSpPr>
          <p:cNvPr id="28685" name="Group 10"/>
          <p:cNvGrpSpPr>
            <a:grpSpLocks/>
          </p:cNvGrpSpPr>
          <p:nvPr/>
        </p:nvGrpSpPr>
        <p:grpSpPr bwMode="auto">
          <a:xfrm>
            <a:off x="1143000" y="685800"/>
            <a:ext cx="685800" cy="492125"/>
            <a:chOff x="384" y="1466"/>
            <a:chExt cx="432" cy="310"/>
          </a:xfrm>
        </p:grpSpPr>
        <p:sp>
          <p:nvSpPr>
            <p:cNvPr id="28692" name="Oval 11"/>
            <p:cNvSpPr>
              <a:spLocks noChangeArrowheads="1"/>
            </p:cNvSpPr>
            <p:nvPr/>
          </p:nvSpPr>
          <p:spPr bwMode="auto">
            <a:xfrm>
              <a:off x="384" y="1488"/>
              <a:ext cx="432" cy="28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8693" name="Text Box 12"/>
            <p:cNvSpPr txBox="1">
              <a:spLocks noChangeArrowheads="1"/>
            </p:cNvSpPr>
            <p:nvPr/>
          </p:nvSpPr>
          <p:spPr bwMode="auto">
            <a:xfrm>
              <a:off x="422" y="1466"/>
              <a:ext cx="3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grpSp>
      <p:cxnSp>
        <p:nvCxnSpPr>
          <p:cNvPr id="28686" name="AutoShape 13"/>
          <p:cNvCxnSpPr>
            <a:cxnSpLocks noChangeShapeType="1"/>
            <a:stCxn id="28693" idx="3"/>
            <a:endCxn id="28684" idx="1"/>
          </p:cNvCxnSpPr>
          <p:nvPr/>
        </p:nvCxnSpPr>
        <p:spPr bwMode="auto">
          <a:xfrm>
            <a:off x="1795463" y="914400"/>
            <a:ext cx="395287" cy="476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87" name="Text Box 14"/>
          <p:cNvSpPr txBox="1">
            <a:spLocks noChangeArrowheads="1"/>
          </p:cNvSpPr>
          <p:nvPr/>
        </p:nvSpPr>
        <p:spPr bwMode="auto">
          <a:xfrm>
            <a:off x="2362200" y="3048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28688" name="Oval 15"/>
          <p:cNvSpPr>
            <a:spLocks noChangeArrowheads="1"/>
          </p:cNvSpPr>
          <p:nvPr/>
        </p:nvSpPr>
        <p:spPr bwMode="auto">
          <a:xfrm>
            <a:off x="1295400" y="3124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28689" name="AutoShape 16"/>
          <p:cNvCxnSpPr>
            <a:cxnSpLocks noChangeShapeType="1"/>
            <a:stCxn id="28688" idx="6"/>
            <a:endCxn id="28687" idx="1"/>
          </p:cNvCxnSpPr>
          <p:nvPr/>
        </p:nvCxnSpPr>
        <p:spPr bwMode="auto">
          <a:xfrm flipV="1">
            <a:off x="2000250" y="3295650"/>
            <a:ext cx="342900" cy="57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90" name="Text Box 17"/>
          <p:cNvSpPr txBox="1">
            <a:spLocks noChangeArrowheads="1"/>
          </p:cNvSpPr>
          <p:nvPr/>
        </p:nvSpPr>
        <p:spPr bwMode="auto">
          <a:xfrm>
            <a:off x="1295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28691" name="Text Box 18"/>
          <p:cNvSpPr txBox="1">
            <a:spLocks noChangeArrowheads="1"/>
          </p:cNvSpPr>
          <p:nvPr/>
        </p:nvSpPr>
        <p:spPr bwMode="auto">
          <a:xfrm>
            <a:off x="5715000" y="4495800"/>
            <a:ext cx="2133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solidFill>
                  <a:schemeClr val="tx2"/>
                </a:solidFill>
              </a:rPr>
              <a:t>Q: how to record that students take courses?</a:t>
            </a:r>
            <a:endParaRPr lang="en-US"/>
          </a:p>
        </p:txBody>
      </p:sp>
      <p:cxnSp>
        <p:nvCxnSpPr>
          <p:cNvPr id="20" name="Straight Connector 19"/>
          <p:cNvCxnSpPr/>
          <p:nvPr/>
        </p:nvCxnSpPr>
        <p:spPr>
          <a:xfrm>
            <a:off x="1345962" y="3488108"/>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392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2"/>
          <p:cNvSpPr txBox="1">
            <a:spLocks noChangeArrowheads="1"/>
          </p:cNvSpPr>
          <p:nvPr/>
        </p:nvSpPr>
        <p:spPr bwMode="auto">
          <a:xfrm>
            <a:off x="6477000" y="2841625"/>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29702" name="Oval 3"/>
          <p:cNvSpPr>
            <a:spLocks noChangeArrowheads="1"/>
          </p:cNvSpPr>
          <p:nvPr/>
        </p:nvSpPr>
        <p:spPr bwMode="auto">
          <a:xfrm>
            <a:off x="6630988" y="1828800"/>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29703" name="AutoShape 4"/>
          <p:cNvCxnSpPr>
            <a:cxnSpLocks noChangeShapeType="1"/>
            <a:stCxn id="29702" idx="4"/>
            <a:endCxn id="29701" idx="0"/>
          </p:cNvCxnSpPr>
          <p:nvPr/>
        </p:nvCxnSpPr>
        <p:spPr bwMode="auto">
          <a:xfrm>
            <a:off x="7164388" y="2495550"/>
            <a:ext cx="74612" cy="3270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04" name="Text Box 5"/>
          <p:cNvSpPr txBox="1">
            <a:spLocks noChangeArrowheads="1"/>
          </p:cNvSpPr>
          <p:nvPr/>
        </p:nvSpPr>
        <p:spPr bwMode="auto">
          <a:xfrm>
            <a:off x="1828800" y="48768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29705" name="Oval 6"/>
          <p:cNvSpPr>
            <a:spLocks noChangeArrowheads="1"/>
          </p:cNvSpPr>
          <p:nvPr/>
        </p:nvSpPr>
        <p:spPr bwMode="auto">
          <a:xfrm>
            <a:off x="914400" y="5029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9706" name="Text Box 7"/>
          <p:cNvSpPr txBox="1">
            <a:spLocks noChangeArrowheads="1"/>
          </p:cNvSpPr>
          <p:nvPr/>
        </p:nvSpPr>
        <p:spPr bwMode="auto">
          <a:xfrm>
            <a:off x="914400" y="49530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issn</a:t>
            </a:r>
            <a:endParaRPr lang="en-US"/>
          </a:p>
        </p:txBody>
      </p:sp>
      <p:cxnSp>
        <p:nvCxnSpPr>
          <p:cNvPr id="29707" name="AutoShape 8"/>
          <p:cNvCxnSpPr>
            <a:cxnSpLocks noChangeShapeType="1"/>
            <a:stCxn id="29706" idx="3"/>
            <a:endCxn id="29704" idx="1"/>
          </p:cNvCxnSpPr>
          <p:nvPr/>
        </p:nvCxnSpPr>
        <p:spPr bwMode="auto">
          <a:xfrm flipV="1">
            <a:off x="1590675" y="5124450"/>
            <a:ext cx="219075" cy="57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08" name="Text Box 9"/>
          <p:cNvSpPr txBox="1">
            <a:spLocks noChangeArrowheads="1"/>
          </p:cNvSpPr>
          <p:nvPr/>
        </p:nvSpPr>
        <p:spPr bwMode="auto">
          <a:xfrm>
            <a:off x="2209800" y="1143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grpSp>
        <p:nvGrpSpPr>
          <p:cNvPr id="29709" name="Group 10"/>
          <p:cNvGrpSpPr>
            <a:grpSpLocks/>
          </p:cNvGrpSpPr>
          <p:nvPr/>
        </p:nvGrpSpPr>
        <p:grpSpPr bwMode="auto">
          <a:xfrm>
            <a:off x="1143000" y="685800"/>
            <a:ext cx="685800" cy="492125"/>
            <a:chOff x="384" y="1466"/>
            <a:chExt cx="432" cy="310"/>
          </a:xfrm>
        </p:grpSpPr>
        <p:sp>
          <p:nvSpPr>
            <p:cNvPr id="29721" name="Oval 11"/>
            <p:cNvSpPr>
              <a:spLocks noChangeArrowheads="1"/>
            </p:cNvSpPr>
            <p:nvPr/>
          </p:nvSpPr>
          <p:spPr bwMode="auto">
            <a:xfrm>
              <a:off x="384" y="1488"/>
              <a:ext cx="432" cy="28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9722" name="Text Box 12"/>
            <p:cNvSpPr txBox="1">
              <a:spLocks noChangeArrowheads="1"/>
            </p:cNvSpPr>
            <p:nvPr/>
          </p:nvSpPr>
          <p:spPr bwMode="auto">
            <a:xfrm>
              <a:off x="422" y="1466"/>
              <a:ext cx="3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grpSp>
      <p:cxnSp>
        <p:nvCxnSpPr>
          <p:cNvPr id="29710" name="AutoShape 13"/>
          <p:cNvCxnSpPr>
            <a:cxnSpLocks noChangeShapeType="1"/>
            <a:stCxn id="29722" idx="3"/>
            <a:endCxn id="29708" idx="1"/>
          </p:cNvCxnSpPr>
          <p:nvPr/>
        </p:nvCxnSpPr>
        <p:spPr bwMode="auto">
          <a:xfrm>
            <a:off x="1795463" y="914400"/>
            <a:ext cx="395287" cy="476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11" name="Text Box 14"/>
          <p:cNvSpPr txBox="1">
            <a:spLocks noChangeArrowheads="1"/>
          </p:cNvSpPr>
          <p:nvPr/>
        </p:nvSpPr>
        <p:spPr bwMode="auto">
          <a:xfrm>
            <a:off x="2209800" y="32004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29712" name="Oval 15"/>
          <p:cNvSpPr>
            <a:spLocks noChangeArrowheads="1"/>
          </p:cNvSpPr>
          <p:nvPr/>
        </p:nvSpPr>
        <p:spPr bwMode="auto">
          <a:xfrm>
            <a:off x="1295400" y="3124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29713" name="AutoShape 16"/>
          <p:cNvCxnSpPr>
            <a:cxnSpLocks noChangeShapeType="1"/>
            <a:stCxn id="29712" idx="6"/>
            <a:endCxn id="29711" idx="1"/>
          </p:cNvCxnSpPr>
          <p:nvPr/>
        </p:nvCxnSpPr>
        <p:spPr bwMode="auto">
          <a:xfrm>
            <a:off x="2000250" y="3352800"/>
            <a:ext cx="190500" cy="95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14" name="Text Box 17"/>
          <p:cNvSpPr txBox="1">
            <a:spLocks noChangeArrowheads="1"/>
          </p:cNvSpPr>
          <p:nvPr/>
        </p:nvSpPr>
        <p:spPr bwMode="auto">
          <a:xfrm>
            <a:off x="1295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29715" name="AutoShape 19"/>
          <p:cNvSpPr>
            <a:spLocks noChangeArrowheads="1"/>
          </p:cNvSpPr>
          <p:nvPr/>
        </p:nvSpPr>
        <p:spPr bwMode="auto">
          <a:xfrm>
            <a:off x="2667000" y="1847850"/>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9716" name="Text Box 20"/>
          <p:cNvSpPr txBox="1">
            <a:spLocks noChangeArrowheads="1"/>
          </p:cNvSpPr>
          <p:nvPr/>
        </p:nvSpPr>
        <p:spPr bwMode="auto">
          <a:xfrm>
            <a:off x="2667000" y="20764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takes</a:t>
            </a:r>
          </a:p>
        </p:txBody>
      </p:sp>
      <p:cxnSp>
        <p:nvCxnSpPr>
          <p:cNvPr id="29717" name="AutoShape 21"/>
          <p:cNvCxnSpPr>
            <a:cxnSpLocks noChangeShapeType="1"/>
            <a:stCxn id="29715" idx="0"/>
            <a:endCxn id="29708" idx="2"/>
          </p:cNvCxnSpPr>
          <p:nvPr/>
        </p:nvCxnSpPr>
        <p:spPr bwMode="auto">
          <a:xfrm flipV="1">
            <a:off x="3162300" y="1657350"/>
            <a:ext cx="0" cy="171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718" name="AutoShape 23"/>
          <p:cNvCxnSpPr>
            <a:cxnSpLocks noChangeShapeType="1"/>
            <a:stCxn id="29715" idx="2"/>
            <a:endCxn id="29711" idx="0"/>
          </p:cNvCxnSpPr>
          <p:nvPr/>
        </p:nvCxnSpPr>
        <p:spPr bwMode="auto">
          <a:xfrm>
            <a:off x="3162300" y="2933700"/>
            <a:ext cx="0" cy="247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19" name="Text Box 24"/>
          <p:cNvSpPr txBox="1">
            <a:spLocks noChangeArrowheads="1"/>
          </p:cNvSpPr>
          <p:nvPr/>
        </p:nvSpPr>
        <p:spPr bwMode="auto">
          <a:xfrm>
            <a:off x="3565525" y="1641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29720" name="Text Box 25"/>
          <p:cNvSpPr txBox="1">
            <a:spLocks noChangeArrowheads="1"/>
          </p:cNvSpPr>
          <p:nvPr/>
        </p:nvSpPr>
        <p:spPr bwMode="auto">
          <a:xfrm>
            <a:off x="3565525" y="2632075"/>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M</a:t>
            </a:r>
          </a:p>
        </p:txBody>
      </p:sp>
      <p:cxnSp>
        <p:nvCxnSpPr>
          <p:cNvPr id="25" name="Straight Connector 24"/>
          <p:cNvCxnSpPr/>
          <p:nvPr/>
        </p:nvCxnSpPr>
        <p:spPr>
          <a:xfrm>
            <a:off x="1345962" y="3488108"/>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547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2"/>
          <p:cNvSpPr txBox="1">
            <a:spLocks noChangeArrowheads="1"/>
          </p:cNvSpPr>
          <p:nvPr/>
        </p:nvSpPr>
        <p:spPr bwMode="auto">
          <a:xfrm>
            <a:off x="6477000" y="3200400"/>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30726" name="Oval 3"/>
          <p:cNvSpPr>
            <a:spLocks noChangeArrowheads="1"/>
          </p:cNvSpPr>
          <p:nvPr/>
        </p:nvSpPr>
        <p:spPr bwMode="auto">
          <a:xfrm>
            <a:off x="6630988" y="1828800"/>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30727" name="AutoShape 4"/>
          <p:cNvCxnSpPr>
            <a:cxnSpLocks noChangeShapeType="1"/>
            <a:stCxn id="30726" idx="4"/>
            <a:endCxn id="30725" idx="0"/>
          </p:cNvCxnSpPr>
          <p:nvPr/>
        </p:nvCxnSpPr>
        <p:spPr bwMode="auto">
          <a:xfrm>
            <a:off x="7164388" y="2495550"/>
            <a:ext cx="74612"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28" name="Text Box 5"/>
          <p:cNvSpPr txBox="1">
            <a:spLocks noChangeArrowheads="1"/>
          </p:cNvSpPr>
          <p:nvPr/>
        </p:nvSpPr>
        <p:spPr bwMode="auto">
          <a:xfrm>
            <a:off x="1676400" y="53340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30729" name="Text Box 9"/>
          <p:cNvSpPr txBox="1">
            <a:spLocks noChangeArrowheads="1"/>
          </p:cNvSpPr>
          <p:nvPr/>
        </p:nvSpPr>
        <p:spPr bwMode="auto">
          <a:xfrm>
            <a:off x="2209800" y="1143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sp>
        <p:nvSpPr>
          <p:cNvPr id="30730" name="Text Box 14"/>
          <p:cNvSpPr txBox="1">
            <a:spLocks noChangeArrowheads="1"/>
          </p:cNvSpPr>
          <p:nvPr/>
        </p:nvSpPr>
        <p:spPr bwMode="auto">
          <a:xfrm>
            <a:off x="2209800" y="32004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30731" name="Oval 15"/>
          <p:cNvSpPr>
            <a:spLocks noChangeArrowheads="1"/>
          </p:cNvSpPr>
          <p:nvPr/>
        </p:nvSpPr>
        <p:spPr bwMode="auto">
          <a:xfrm>
            <a:off x="1295400" y="3124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0732" name="AutoShape 16"/>
          <p:cNvCxnSpPr>
            <a:cxnSpLocks noChangeShapeType="1"/>
            <a:stCxn id="30731" idx="6"/>
            <a:endCxn id="30730" idx="1"/>
          </p:cNvCxnSpPr>
          <p:nvPr/>
        </p:nvCxnSpPr>
        <p:spPr bwMode="auto">
          <a:xfrm>
            <a:off x="2000250" y="3352800"/>
            <a:ext cx="190500" cy="95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33" name="Text Box 17"/>
          <p:cNvSpPr txBox="1">
            <a:spLocks noChangeArrowheads="1"/>
          </p:cNvSpPr>
          <p:nvPr/>
        </p:nvSpPr>
        <p:spPr bwMode="auto">
          <a:xfrm>
            <a:off x="1295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30734" name="AutoShape 18"/>
          <p:cNvSpPr>
            <a:spLocks noChangeArrowheads="1"/>
          </p:cNvSpPr>
          <p:nvPr/>
        </p:nvSpPr>
        <p:spPr bwMode="auto">
          <a:xfrm>
            <a:off x="2667000" y="1847850"/>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0735" name="Text Box 19"/>
          <p:cNvSpPr txBox="1">
            <a:spLocks noChangeArrowheads="1"/>
          </p:cNvSpPr>
          <p:nvPr/>
        </p:nvSpPr>
        <p:spPr bwMode="auto">
          <a:xfrm>
            <a:off x="2667000" y="20764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takes</a:t>
            </a:r>
          </a:p>
        </p:txBody>
      </p:sp>
      <p:cxnSp>
        <p:nvCxnSpPr>
          <p:cNvPr id="30736" name="AutoShape 20"/>
          <p:cNvCxnSpPr>
            <a:cxnSpLocks noChangeShapeType="1"/>
            <a:stCxn id="30734" idx="0"/>
            <a:endCxn id="30729" idx="2"/>
          </p:cNvCxnSpPr>
          <p:nvPr/>
        </p:nvCxnSpPr>
        <p:spPr bwMode="auto">
          <a:xfrm flipV="1">
            <a:off x="3162300" y="1657350"/>
            <a:ext cx="0" cy="171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37" name="AutoShape 21"/>
          <p:cNvCxnSpPr>
            <a:cxnSpLocks noChangeShapeType="1"/>
            <a:stCxn id="30734" idx="2"/>
            <a:endCxn id="30730" idx="0"/>
          </p:cNvCxnSpPr>
          <p:nvPr/>
        </p:nvCxnSpPr>
        <p:spPr bwMode="auto">
          <a:xfrm>
            <a:off x="3162300" y="2933700"/>
            <a:ext cx="0" cy="247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38" name="Text Box 22"/>
          <p:cNvSpPr txBox="1">
            <a:spLocks noChangeArrowheads="1"/>
          </p:cNvSpPr>
          <p:nvPr/>
        </p:nvSpPr>
        <p:spPr bwMode="auto">
          <a:xfrm>
            <a:off x="3565525" y="1641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30739" name="Text Box 23"/>
          <p:cNvSpPr txBox="1">
            <a:spLocks noChangeArrowheads="1"/>
          </p:cNvSpPr>
          <p:nvPr/>
        </p:nvSpPr>
        <p:spPr bwMode="auto">
          <a:xfrm>
            <a:off x="3565525" y="2632075"/>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M</a:t>
            </a:r>
          </a:p>
        </p:txBody>
      </p:sp>
      <p:sp>
        <p:nvSpPr>
          <p:cNvPr id="30740" name="AutoShape 24"/>
          <p:cNvSpPr>
            <a:spLocks noChangeArrowheads="1"/>
          </p:cNvSpPr>
          <p:nvPr/>
        </p:nvSpPr>
        <p:spPr bwMode="auto">
          <a:xfrm>
            <a:off x="2667000" y="3962400"/>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0741" name="AutoShape 25"/>
          <p:cNvCxnSpPr>
            <a:cxnSpLocks noChangeShapeType="1"/>
            <a:stCxn id="30740" idx="0"/>
            <a:endCxn id="30730" idx="2"/>
          </p:cNvCxnSpPr>
          <p:nvPr/>
        </p:nvCxnSpPr>
        <p:spPr bwMode="auto">
          <a:xfrm flipV="1">
            <a:off x="3162300" y="3714750"/>
            <a:ext cx="0"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42" name="AutoShape 26"/>
          <p:cNvCxnSpPr>
            <a:cxnSpLocks noChangeShapeType="1"/>
            <a:stCxn id="30728" idx="0"/>
            <a:endCxn id="30740" idx="2"/>
          </p:cNvCxnSpPr>
          <p:nvPr/>
        </p:nvCxnSpPr>
        <p:spPr bwMode="auto">
          <a:xfrm flipV="1">
            <a:off x="3162300" y="5048250"/>
            <a:ext cx="0"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43" name="Text Box 27"/>
          <p:cNvSpPr txBox="1">
            <a:spLocks noChangeArrowheads="1"/>
          </p:cNvSpPr>
          <p:nvPr/>
        </p:nvSpPr>
        <p:spPr bwMode="auto">
          <a:xfrm>
            <a:off x="3565525" y="37750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30744" name="Text Box 28"/>
          <p:cNvSpPr txBox="1">
            <a:spLocks noChangeArrowheads="1"/>
          </p:cNvSpPr>
          <p:nvPr/>
        </p:nvSpPr>
        <p:spPr bwMode="auto">
          <a:xfrm>
            <a:off x="3641725" y="4765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1</a:t>
            </a:r>
          </a:p>
        </p:txBody>
      </p:sp>
      <p:sp>
        <p:nvSpPr>
          <p:cNvPr id="30745" name="Text Box 29"/>
          <p:cNvSpPr txBox="1">
            <a:spLocks noChangeArrowheads="1"/>
          </p:cNvSpPr>
          <p:nvPr/>
        </p:nvSpPr>
        <p:spPr bwMode="auto">
          <a:xfrm>
            <a:off x="1371600" y="43434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teaches</a:t>
            </a:r>
          </a:p>
        </p:txBody>
      </p:sp>
      <p:cxnSp>
        <p:nvCxnSpPr>
          <p:cNvPr id="24" name="Straight Connector 23"/>
          <p:cNvCxnSpPr/>
          <p:nvPr/>
        </p:nvCxnSpPr>
        <p:spPr>
          <a:xfrm>
            <a:off x="1345962" y="3488108"/>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1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rmAutofit/>
          </a:bodyPr>
          <a:lstStyle/>
          <a:p>
            <a:r>
              <a:rPr lang="en-US" dirty="0"/>
              <a:t>Data is Becoming Critical to Our Lives</a:t>
            </a:r>
          </a:p>
        </p:txBody>
      </p:sp>
      <p:sp>
        <p:nvSpPr>
          <p:cNvPr id="6" name="Rectangle 5"/>
          <p:cNvSpPr/>
          <p:nvPr/>
        </p:nvSpPr>
        <p:spPr>
          <a:xfrm>
            <a:off x="761999" y="2116359"/>
            <a:ext cx="2226785" cy="514231"/>
          </a:xfrm>
          <a:prstGeom prst="rect">
            <a:avLst/>
          </a:pr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6" bIns="87631" numCol="1" spcCol="1270" anchor="ctr" anchorCtr="0">
            <a:noAutofit/>
          </a:bodyPr>
          <a:lstStyle/>
          <a:p>
            <a:pPr lvl="0" defTabSz="1022350" rtl="0">
              <a:lnSpc>
                <a:spcPct val="90000"/>
              </a:lnSpc>
              <a:spcBef>
                <a:spcPct val="0"/>
              </a:spcBef>
              <a:spcAft>
                <a:spcPct val="35000"/>
              </a:spcAft>
            </a:pPr>
            <a:r>
              <a:rPr lang="en-US" sz="2300" kern="1200" dirty="0"/>
              <a:t>Health</a:t>
            </a:r>
          </a:p>
        </p:txBody>
      </p:sp>
      <p:sp>
        <p:nvSpPr>
          <p:cNvPr id="7" name="Oval 6"/>
          <p:cNvSpPr/>
          <p:nvPr/>
        </p:nvSpPr>
        <p:spPr>
          <a:xfrm>
            <a:off x="2731669" y="2116361"/>
            <a:ext cx="514229" cy="514229"/>
          </a:xfrm>
          <a:prstGeom prst="ellipse">
            <a:avLst/>
          </a:prstGeom>
          <a:blipFill dpi="0" rotWithShape="1">
            <a:blip r:embed="rId3"/>
            <a:srcRect/>
            <a:stretch>
              <a:fillRect l="-24653" r="-24653"/>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ctangle 7"/>
          <p:cNvSpPr/>
          <p:nvPr/>
        </p:nvSpPr>
        <p:spPr>
          <a:xfrm>
            <a:off x="761999" y="2784090"/>
            <a:ext cx="2226785" cy="514231"/>
          </a:xfrm>
          <a:prstGeom prst="rect">
            <a:avLst/>
          </a:pr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6" bIns="87631" numCol="1" spcCol="1270" anchor="ctr" anchorCtr="0">
            <a:noAutofit/>
          </a:bodyPr>
          <a:lstStyle/>
          <a:p>
            <a:pPr lvl="0" defTabSz="1022350" rtl="0">
              <a:lnSpc>
                <a:spcPct val="90000"/>
              </a:lnSpc>
              <a:spcBef>
                <a:spcPct val="0"/>
              </a:spcBef>
              <a:spcAft>
                <a:spcPct val="35000"/>
              </a:spcAft>
            </a:pPr>
            <a:r>
              <a:rPr lang="en-US" sz="2300" kern="1200" dirty="0"/>
              <a:t>Education</a:t>
            </a:r>
          </a:p>
        </p:txBody>
      </p:sp>
      <p:sp>
        <p:nvSpPr>
          <p:cNvPr id="9" name="Oval 8"/>
          <p:cNvSpPr/>
          <p:nvPr/>
        </p:nvSpPr>
        <p:spPr>
          <a:xfrm>
            <a:off x="2716429" y="2749078"/>
            <a:ext cx="514229" cy="514229"/>
          </a:xfrm>
          <a:prstGeom prst="ellipse">
            <a:avLst/>
          </a:prstGeom>
          <a:blipFill dpi="0" rotWithShape="1">
            <a:blip r:embed="rId4"/>
            <a:srcRect/>
            <a:stretch>
              <a:fillRect t="-5970" b="-597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761999" y="3451820"/>
            <a:ext cx="2226785" cy="514231"/>
          </a:xfrm>
          <a:prstGeom prst="rect">
            <a:avLst/>
          </a:pr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6" bIns="87630" numCol="1" spcCol="1270" anchor="ctr" anchorCtr="0">
            <a:noAutofit/>
          </a:bodyPr>
          <a:lstStyle/>
          <a:p>
            <a:pPr lvl="0" defTabSz="1022350" rtl="0">
              <a:lnSpc>
                <a:spcPct val="90000"/>
              </a:lnSpc>
              <a:spcBef>
                <a:spcPct val="0"/>
              </a:spcBef>
              <a:spcAft>
                <a:spcPct val="35000"/>
              </a:spcAft>
            </a:pPr>
            <a:r>
              <a:rPr lang="en-US" sz="2300" kern="1200" dirty="0"/>
              <a:t>Environment</a:t>
            </a:r>
          </a:p>
        </p:txBody>
      </p:sp>
      <p:sp>
        <p:nvSpPr>
          <p:cNvPr id="11" name="Oval 10"/>
          <p:cNvSpPr/>
          <p:nvPr/>
        </p:nvSpPr>
        <p:spPr>
          <a:xfrm>
            <a:off x="2731669" y="3451822"/>
            <a:ext cx="514229" cy="514229"/>
          </a:xfrm>
          <a:prstGeom prst="ellipse">
            <a:avLst/>
          </a:prstGeom>
          <a:blipFill dpi="0" rotWithShape="1">
            <a:blip r:embed="rId5"/>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5850194" y="2116361"/>
            <a:ext cx="2226785" cy="514230"/>
          </a:xfrm>
          <a:custGeom>
            <a:avLst/>
            <a:gdLst>
              <a:gd name="connsiteX0" fmla="*/ 0 w 5472684"/>
              <a:gd name="connsiteY0" fmla="*/ 0 h 514229"/>
              <a:gd name="connsiteX1" fmla="*/ 5215570 w 5472684"/>
              <a:gd name="connsiteY1" fmla="*/ 0 h 514229"/>
              <a:gd name="connsiteX2" fmla="*/ 5472684 w 5472684"/>
              <a:gd name="connsiteY2" fmla="*/ 257115 h 514229"/>
              <a:gd name="connsiteX3" fmla="*/ 5215570 w 5472684"/>
              <a:gd name="connsiteY3" fmla="*/ 514229 h 514229"/>
              <a:gd name="connsiteX4" fmla="*/ 0 w 5472684"/>
              <a:gd name="connsiteY4" fmla="*/ 514229 h 514229"/>
              <a:gd name="connsiteX5" fmla="*/ 0 w 5472684"/>
              <a:gd name="connsiteY5" fmla="*/ 0 h 51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514229">
                <a:moveTo>
                  <a:pt x="5472684" y="514228"/>
                </a:moveTo>
                <a:lnTo>
                  <a:pt x="257114" y="514228"/>
                </a:lnTo>
                <a:lnTo>
                  <a:pt x="0" y="257114"/>
                </a:lnTo>
                <a:lnTo>
                  <a:pt x="257114" y="1"/>
                </a:lnTo>
                <a:lnTo>
                  <a:pt x="5472684" y="1"/>
                </a:lnTo>
                <a:lnTo>
                  <a:pt x="5472684" y="514228"/>
                </a:lnTo>
                <a:close/>
              </a:path>
            </a:pathLst>
          </a:cu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6" bIns="87630" numCol="1" spcCol="1270" anchor="ctr" anchorCtr="0">
            <a:noAutofit/>
          </a:bodyPr>
          <a:lstStyle/>
          <a:p>
            <a:pPr lvl="0" algn="r" defTabSz="1022350" rtl="0">
              <a:lnSpc>
                <a:spcPct val="90000"/>
              </a:lnSpc>
              <a:spcBef>
                <a:spcPct val="0"/>
              </a:spcBef>
              <a:spcAft>
                <a:spcPct val="35000"/>
              </a:spcAft>
            </a:pPr>
            <a:r>
              <a:rPr lang="en-US" sz="2300" kern="1200" dirty="0"/>
              <a:t>Science</a:t>
            </a:r>
          </a:p>
        </p:txBody>
      </p:sp>
      <p:sp>
        <p:nvSpPr>
          <p:cNvPr id="13" name="Oval 12"/>
          <p:cNvSpPr/>
          <p:nvPr/>
        </p:nvSpPr>
        <p:spPr>
          <a:xfrm>
            <a:off x="5593079" y="2116362"/>
            <a:ext cx="514229" cy="514229"/>
          </a:xfrm>
          <a:prstGeom prst="ellipse">
            <a:avLst/>
          </a:prstGeom>
          <a:blipFill dpi="0" rotWithShape="1">
            <a:blip r:embed="rId6"/>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5850194" y="2784092"/>
            <a:ext cx="2226785" cy="514230"/>
          </a:xfrm>
          <a:custGeom>
            <a:avLst/>
            <a:gdLst>
              <a:gd name="connsiteX0" fmla="*/ 0 w 5472684"/>
              <a:gd name="connsiteY0" fmla="*/ 0 h 514229"/>
              <a:gd name="connsiteX1" fmla="*/ 5215570 w 5472684"/>
              <a:gd name="connsiteY1" fmla="*/ 0 h 514229"/>
              <a:gd name="connsiteX2" fmla="*/ 5472684 w 5472684"/>
              <a:gd name="connsiteY2" fmla="*/ 257115 h 514229"/>
              <a:gd name="connsiteX3" fmla="*/ 5215570 w 5472684"/>
              <a:gd name="connsiteY3" fmla="*/ 514229 h 514229"/>
              <a:gd name="connsiteX4" fmla="*/ 0 w 5472684"/>
              <a:gd name="connsiteY4" fmla="*/ 514229 h 514229"/>
              <a:gd name="connsiteX5" fmla="*/ 0 w 5472684"/>
              <a:gd name="connsiteY5" fmla="*/ 0 h 51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514229">
                <a:moveTo>
                  <a:pt x="5472684" y="514228"/>
                </a:moveTo>
                <a:lnTo>
                  <a:pt x="257114" y="514228"/>
                </a:lnTo>
                <a:lnTo>
                  <a:pt x="0" y="257114"/>
                </a:lnTo>
                <a:lnTo>
                  <a:pt x="257114" y="1"/>
                </a:lnTo>
                <a:lnTo>
                  <a:pt x="5472684" y="1"/>
                </a:lnTo>
                <a:lnTo>
                  <a:pt x="5472684" y="514228"/>
                </a:lnTo>
                <a:close/>
              </a:path>
            </a:pathLst>
          </a:cu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6" bIns="87630" numCol="1" spcCol="1270" anchor="ctr" anchorCtr="0">
            <a:noAutofit/>
          </a:bodyPr>
          <a:lstStyle/>
          <a:p>
            <a:pPr lvl="0" algn="r" defTabSz="1022350" rtl="0">
              <a:lnSpc>
                <a:spcPct val="90000"/>
              </a:lnSpc>
              <a:spcBef>
                <a:spcPct val="0"/>
              </a:spcBef>
              <a:spcAft>
                <a:spcPct val="35000"/>
              </a:spcAft>
            </a:pPr>
            <a:r>
              <a:rPr lang="en-US" sz="2300" kern="1200" dirty="0"/>
              <a:t>Work</a:t>
            </a:r>
          </a:p>
        </p:txBody>
      </p:sp>
      <p:sp>
        <p:nvSpPr>
          <p:cNvPr id="15" name="Oval 14"/>
          <p:cNvSpPr/>
          <p:nvPr/>
        </p:nvSpPr>
        <p:spPr>
          <a:xfrm>
            <a:off x="5593079" y="2784093"/>
            <a:ext cx="514229" cy="514229"/>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5850194" y="3451823"/>
            <a:ext cx="2226785" cy="514230"/>
          </a:xfrm>
          <a:custGeom>
            <a:avLst/>
            <a:gdLst>
              <a:gd name="connsiteX0" fmla="*/ 0 w 5472684"/>
              <a:gd name="connsiteY0" fmla="*/ 0 h 514229"/>
              <a:gd name="connsiteX1" fmla="*/ 5215570 w 5472684"/>
              <a:gd name="connsiteY1" fmla="*/ 0 h 514229"/>
              <a:gd name="connsiteX2" fmla="*/ 5472684 w 5472684"/>
              <a:gd name="connsiteY2" fmla="*/ 257115 h 514229"/>
              <a:gd name="connsiteX3" fmla="*/ 5215570 w 5472684"/>
              <a:gd name="connsiteY3" fmla="*/ 514229 h 514229"/>
              <a:gd name="connsiteX4" fmla="*/ 0 w 5472684"/>
              <a:gd name="connsiteY4" fmla="*/ 514229 h 514229"/>
              <a:gd name="connsiteX5" fmla="*/ 0 w 5472684"/>
              <a:gd name="connsiteY5" fmla="*/ 0 h 51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514229">
                <a:moveTo>
                  <a:pt x="5472684" y="514228"/>
                </a:moveTo>
                <a:lnTo>
                  <a:pt x="257114" y="514228"/>
                </a:lnTo>
                <a:lnTo>
                  <a:pt x="0" y="257114"/>
                </a:lnTo>
                <a:lnTo>
                  <a:pt x="257114" y="1"/>
                </a:lnTo>
                <a:lnTo>
                  <a:pt x="5472684" y="1"/>
                </a:lnTo>
                <a:lnTo>
                  <a:pt x="5472684" y="514228"/>
                </a:lnTo>
                <a:close/>
              </a:path>
            </a:pathLst>
          </a:cu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7" bIns="87630" numCol="1" spcCol="1270" anchor="ctr" anchorCtr="0">
            <a:noAutofit/>
          </a:bodyPr>
          <a:lstStyle/>
          <a:p>
            <a:pPr lvl="0" algn="r" defTabSz="1022350" rtl="0">
              <a:lnSpc>
                <a:spcPct val="90000"/>
              </a:lnSpc>
              <a:spcBef>
                <a:spcPct val="0"/>
              </a:spcBef>
              <a:spcAft>
                <a:spcPct val="35000"/>
              </a:spcAft>
            </a:pPr>
            <a:r>
              <a:rPr lang="en-US" sz="2300" kern="1200" dirty="0"/>
              <a:t>Finance</a:t>
            </a:r>
          </a:p>
        </p:txBody>
      </p:sp>
      <p:sp>
        <p:nvSpPr>
          <p:cNvPr id="17" name="Oval 16"/>
          <p:cNvSpPr/>
          <p:nvPr/>
        </p:nvSpPr>
        <p:spPr>
          <a:xfrm>
            <a:off x="5593079" y="3451824"/>
            <a:ext cx="514229" cy="514229"/>
          </a:xfrm>
          <a:prstGeom prst="ellipse">
            <a:avLst/>
          </a:prstGeom>
          <a:blipFill dpi="0" rotWithShape="1">
            <a:blip r:embed="rId8"/>
            <a:srcRect/>
            <a:stretch>
              <a:fillRect l="-18909" t="2371" r="-21279" b="-237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3420506" y="4724403"/>
            <a:ext cx="2226785" cy="514230"/>
          </a:xfrm>
          <a:custGeom>
            <a:avLst/>
            <a:gdLst>
              <a:gd name="connsiteX0" fmla="*/ 0 w 5472684"/>
              <a:gd name="connsiteY0" fmla="*/ 0 h 514229"/>
              <a:gd name="connsiteX1" fmla="*/ 5215570 w 5472684"/>
              <a:gd name="connsiteY1" fmla="*/ 0 h 514229"/>
              <a:gd name="connsiteX2" fmla="*/ 5472684 w 5472684"/>
              <a:gd name="connsiteY2" fmla="*/ 257115 h 514229"/>
              <a:gd name="connsiteX3" fmla="*/ 5215570 w 5472684"/>
              <a:gd name="connsiteY3" fmla="*/ 514229 h 514229"/>
              <a:gd name="connsiteX4" fmla="*/ 0 w 5472684"/>
              <a:gd name="connsiteY4" fmla="*/ 514229 h 514229"/>
              <a:gd name="connsiteX5" fmla="*/ 0 w 5472684"/>
              <a:gd name="connsiteY5" fmla="*/ 0 h 51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514229">
                <a:moveTo>
                  <a:pt x="5472684" y="514228"/>
                </a:moveTo>
                <a:lnTo>
                  <a:pt x="257114" y="514228"/>
                </a:lnTo>
                <a:lnTo>
                  <a:pt x="0" y="257114"/>
                </a:lnTo>
                <a:lnTo>
                  <a:pt x="257114" y="1"/>
                </a:lnTo>
                <a:lnTo>
                  <a:pt x="5472684" y="1"/>
                </a:lnTo>
                <a:lnTo>
                  <a:pt x="5472684" y="514228"/>
                </a:lnTo>
                <a:close/>
              </a:path>
            </a:pathLst>
          </a:cu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7" bIns="87630" numCol="1" spcCol="1270" anchor="ctr" anchorCtr="0">
            <a:noAutofit/>
          </a:bodyPr>
          <a:lstStyle/>
          <a:p>
            <a:pPr lvl="0" algn="ctr" defTabSz="1022350" rtl="0">
              <a:lnSpc>
                <a:spcPct val="90000"/>
              </a:lnSpc>
              <a:spcBef>
                <a:spcPct val="0"/>
              </a:spcBef>
              <a:spcAft>
                <a:spcPct val="35000"/>
              </a:spcAft>
            </a:pPr>
            <a:r>
              <a:rPr lang="en-US" sz="2300" kern="1200" dirty="0"/>
              <a:t>… and more</a:t>
            </a:r>
          </a:p>
        </p:txBody>
      </p:sp>
      <p:sp>
        <p:nvSpPr>
          <p:cNvPr id="19" name="Oval 18"/>
          <p:cNvSpPr/>
          <p:nvPr/>
        </p:nvSpPr>
        <p:spPr>
          <a:xfrm>
            <a:off x="3163391" y="4724404"/>
            <a:ext cx="514229" cy="514229"/>
          </a:xfrm>
          <a:prstGeom prst="ellipse">
            <a:avLst/>
          </a:prstGeom>
          <a:blipFill dpi="0" rotWithShape="1">
            <a:blip r:embed="rId9"/>
            <a:srcRect/>
            <a:stretch>
              <a:fillRect l="-25949" r="-2594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Oval 4"/>
          <p:cNvSpPr/>
          <p:nvPr/>
        </p:nvSpPr>
        <p:spPr>
          <a:xfrm>
            <a:off x="3733799" y="2241107"/>
            <a:ext cx="1600200" cy="1600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Domains of Data</a:t>
            </a:r>
          </a:p>
        </p:txBody>
      </p:sp>
    </p:spTree>
    <p:extLst>
      <p:ext uri="{BB962C8B-B14F-4D97-AF65-F5344CB8AC3E}">
        <p14:creationId xmlns:p14="http://schemas.microsoft.com/office/powerpoint/2010/main" val="28822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par>
                                <p:cTn id="32" presetID="22" presetClass="entr" presetSubtype="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par>
                                <p:cTn id="40" presetID="22" presetClass="entr" presetSubtype="2"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par>
                                <p:cTn id="48" presetID="22" presetClass="entr" presetSubtype="2"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righ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2"/>
          <p:cNvSpPr txBox="1">
            <a:spLocks noChangeArrowheads="1"/>
          </p:cNvSpPr>
          <p:nvPr/>
        </p:nvSpPr>
        <p:spPr bwMode="auto">
          <a:xfrm>
            <a:off x="6477000" y="3200400"/>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31750" name="Oval 3"/>
          <p:cNvSpPr>
            <a:spLocks noChangeArrowheads="1"/>
          </p:cNvSpPr>
          <p:nvPr/>
        </p:nvSpPr>
        <p:spPr bwMode="auto">
          <a:xfrm>
            <a:off x="6630988" y="1828800"/>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31751" name="AutoShape 4"/>
          <p:cNvCxnSpPr>
            <a:cxnSpLocks noChangeShapeType="1"/>
            <a:stCxn id="31750" idx="4"/>
            <a:endCxn id="31749" idx="0"/>
          </p:cNvCxnSpPr>
          <p:nvPr/>
        </p:nvCxnSpPr>
        <p:spPr bwMode="auto">
          <a:xfrm>
            <a:off x="7164388" y="2495550"/>
            <a:ext cx="74612"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52" name="Text Box 5"/>
          <p:cNvSpPr txBox="1">
            <a:spLocks noChangeArrowheads="1"/>
          </p:cNvSpPr>
          <p:nvPr/>
        </p:nvSpPr>
        <p:spPr bwMode="auto">
          <a:xfrm>
            <a:off x="1676400" y="53340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31753" name="Text Box 6"/>
          <p:cNvSpPr txBox="1">
            <a:spLocks noChangeArrowheads="1"/>
          </p:cNvSpPr>
          <p:nvPr/>
        </p:nvSpPr>
        <p:spPr bwMode="auto">
          <a:xfrm>
            <a:off x="2209800" y="1143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sp>
        <p:nvSpPr>
          <p:cNvPr id="31754" name="Text Box 7"/>
          <p:cNvSpPr txBox="1">
            <a:spLocks noChangeArrowheads="1"/>
          </p:cNvSpPr>
          <p:nvPr/>
        </p:nvSpPr>
        <p:spPr bwMode="auto">
          <a:xfrm>
            <a:off x="2209800" y="32004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31755" name="Oval 8"/>
          <p:cNvSpPr>
            <a:spLocks noChangeArrowheads="1"/>
          </p:cNvSpPr>
          <p:nvPr/>
        </p:nvSpPr>
        <p:spPr bwMode="auto">
          <a:xfrm>
            <a:off x="1295400" y="3124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1756" name="AutoShape 9"/>
          <p:cNvCxnSpPr>
            <a:cxnSpLocks noChangeShapeType="1"/>
            <a:stCxn id="31755" idx="6"/>
            <a:endCxn id="31754" idx="1"/>
          </p:cNvCxnSpPr>
          <p:nvPr/>
        </p:nvCxnSpPr>
        <p:spPr bwMode="auto">
          <a:xfrm>
            <a:off x="2000250" y="3352800"/>
            <a:ext cx="190500" cy="95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57" name="Text Box 10"/>
          <p:cNvSpPr txBox="1">
            <a:spLocks noChangeArrowheads="1"/>
          </p:cNvSpPr>
          <p:nvPr/>
        </p:nvSpPr>
        <p:spPr bwMode="auto">
          <a:xfrm>
            <a:off x="1295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31758" name="AutoShape 11"/>
          <p:cNvSpPr>
            <a:spLocks noChangeArrowheads="1"/>
          </p:cNvSpPr>
          <p:nvPr/>
        </p:nvSpPr>
        <p:spPr bwMode="auto">
          <a:xfrm>
            <a:off x="2667000" y="1847850"/>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1759" name="Text Box 12"/>
          <p:cNvSpPr txBox="1">
            <a:spLocks noChangeArrowheads="1"/>
          </p:cNvSpPr>
          <p:nvPr/>
        </p:nvSpPr>
        <p:spPr bwMode="auto">
          <a:xfrm>
            <a:off x="2667000" y="20764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takes</a:t>
            </a:r>
          </a:p>
        </p:txBody>
      </p:sp>
      <p:cxnSp>
        <p:nvCxnSpPr>
          <p:cNvPr id="31760" name="AutoShape 13"/>
          <p:cNvCxnSpPr>
            <a:cxnSpLocks noChangeShapeType="1"/>
            <a:stCxn id="31758" idx="0"/>
            <a:endCxn id="31753" idx="2"/>
          </p:cNvCxnSpPr>
          <p:nvPr/>
        </p:nvCxnSpPr>
        <p:spPr bwMode="auto">
          <a:xfrm flipV="1">
            <a:off x="3162300" y="1657350"/>
            <a:ext cx="0" cy="171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61" name="AutoShape 14"/>
          <p:cNvCxnSpPr>
            <a:cxnSpLocks noChangeShapeType="1"/>
            <a:stCxn id="31758" idx="2"/>
            <a:endCxn id="31754" idx="0"/>
          </p:cNvCxnSpPr>
          <p:nvPr/>
        </p:nvCxnSpPr>
        <p:spPr bwMode="auto">
          <a:xfrm>
            <a:off x="3162300" y="2933700"/>
            <a:ext cx="0" cy="247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62" name="Text Box 15"/>
          <p:cNvSpPr txBox="1">
            <a:spLocks noChangeArrowheads="1"/>
          </p:cNvSpPr>
          <p:nvPr/>
        </p:nvSpPr>
        <p:spPr bwMode="auto">
          <a:xfrm>
            <a:off x="3565525" y="1641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31763" name="Text Box 16"/>
          <p:cNvSpPr txBox="1">
            <a:spLocks noChangeArrowheads="1"/>
          </p:cNvSpPr>
          <p:nvPr/>
        </p:nvSpPr>
        <p:spPr bwMode="auto">
          <a:xfrm>
            <a:off x="3565525" y="2632075"/>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M</a:t>
            </a:r>
          </a:p>
        </p:txBody>
      </p:sp>
      <p:sp>
        <p:nvSpPr>
          <p:cNvPr id="31764" name="AutoShape 17"/>
          <p:cNvSpPr>
            <a:spLocks noChangeArrowheads="1"/>
          </p:cNvSpPr>
          <p:nvPr/>
        </p:nvSpPr>
        <p:spPr bwMode="auto">
          <a:xfrm>
            <a:off x="2667000" y="3962400"/>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1765" name="AutoShape 18"/>
          <p:cNvCxnSpPr>
            <a:cxnSpLocks noChangeShapeType="1"/>
            <a:stCxn id="31764" idx="0"/>
            <a:endCxn id="31754" idx="2"/>
          </p:cNvCxnSpPr>
          <p:nvPr/>
        </p:nvCxnSpPr>
        <p:spPr bwMode="auto">
          <a:xfrm flipV="1">
            <a:off x="3162300" y="3714750"/>
            <a:ext cx="0"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66" name="AutoShape 19"/>
          <p:cNvCxnSpPr>
            <a:cxnSpLocks noChangeShapeType="1"/>
            <a:stCxn id="31752" idx="0"/>
            <a:endCxn id="31764" idx="2"/>
          </p:cNvCxnSpPr>
          <p:nvPr/>
        </p:nvCxnSpPr>
        <p:spPr bwMode="auto">
          <a:xfrm flipV="1">
            <a:off x="3162300" y="5048250"/>
            <a:ext cx="0"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67" name="Text Box 20"/>
          <p:cNvSpPr txBox="1">
            <a:spLocks noChangeArrowheads="1"/>
          </p:cNvSpPr>
          <p:nvPr/>
        </p:nvSpPr>
        <p:spPr bwMode="auto">
          <a:xfrm>
            <a:off x="3565525" y="37750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31768" name="Text Box 21"/>
          <p:cNvSpPr txBox="1">
            <a:spLocks noChangeArrowheads="1"/>
          </p:cNvSpPr>
          <p:nvPr/>
        </p:nvSpPr>
        <p:spPr bwMode="auto">
          <a:xfrm>
            <a:off x="3641725" y="4765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1</a:t>
            </a:r>
          </a:p>
        </p:txBody>
      </p:sp>
      <p:sp>
        <p:nvSpPr>
          <p:cNvPr id="31770" name="AutoShape 23"/>
          <p:cNvSpPr>
            <a:spLocks noChangeArrowheads="1"/>
          </p:cNvSpPr>
          <p:nvPr/>
        </p:nvSpPr>
        <p:spPr bwMode="auto">
          <a:xfrm>
            <a:off x="4800600" y="2819400"/>
            <a:ext cx="1214438" cy="1214438"/>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1771" name="AutoShape 24"/>
          <p:cNvCxnSpPr>
            <a:cxnSpLocks noChangeShapeType="1"/>
            <a:stCxn id="31754" idx="3"/>
            <a:endCxn id="31770" idx="1"/>
          </p:cNvCxnSpPr>
          <p:nvPr/>
        </p:nvCxnSpPr>
        <p:spPr bwMode="auto">
          <a:xfrm flipV="1">
            <a:off x="4133850" y="3427413"/>
            <a:ext cx="647700" cy="206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72" name="AutoShape 25"/>
          <p:cNvCxnSpPr>
            <a:cxnSpLocks noChangeShapeType="1"/>
            <a:stCxn id="31770" idx="3"/>
            <a:endCxn id="31749" idx="1"/>
          </p:cNvCxnSpPr>
          <p:nvPr/>
        </p:nvCxnSpPr>
        <p:spPr bwMode="auto">
          <a:xfrm>
            <a:off x="6034088" y="3427413"/>
            <a:ext cx="423862" cy="206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73" name="Text Box 26"/>
          <p:cNvSpPr txBox="1">
            <a:spLocks noChangeArrowheads="1"/>
          </p:cNvSpPr>
          <p:nvPr/>
        </p:nvSpPr>
        <p:spPr bwMode="auto">
          <a:xfrm>
            <a:off x="5013325" y="3089275"/>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has</a:t>
            </a:r>
          </a:p>
        </p:txBody>
      </p:sp>
      <p:sp>
        <p:nvSpPr>
          <p:cNvPr id="31774" name="Text Box 27"/>
          <p:cNvSpPr txBox="1">
            <a:spLocks noChangeArrowheads="1"/>
          </p:cNvSpPr>
          <p:nvPr/>
        </p:nvSpPr>
        <p:spPr bwMode="auto">
          <a:xfrm>
            <a:off x="4327525" y="28606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31775" name="Text Box 28"/>
          <p:cNvSpPr txBox="1">
            <a:spLocks noChangeArrowheads="1"/>
          </p:cNvSpPr>
          <p:nvPr/>
        </p:nvSpPr>
        <p:spPr bwMode="auto">
          <a:xfrm>
            <a:off x="5943600" y="281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1</a:t>
            </a:r>
          </a:p>
        </p:txBody>
      </p:sp>
      <p:cxnSp>
        <p:nvCxnSpPr>
          <p:cNvPr id="30" name="Straight Connector 29"/>
          <p:cNvCxnSpPr/>
          <p:nvPr/>
        </p:nvCxnSpPr>
        <p:spPr>
          <a:xfrm>
            <a:off x="1345962" y="3488108"/>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 Box 29"/>
          <p:cNvSpPr txBox="1">
            <a:spLocks noChangeArrowheads="1"/>
          </p:cNvSpPr>
          <p:nvPr/>
        </p:nvSpPr>
        <p:spPr bwMode="auto">
          <a:xfrm>
            <a:off x="1371600" y="43434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teaches</a:t>
            </a:r>
          </a:p>
        </p:txBody>
      </p:sp>
    </p:spTree>
    <p:extLst>
      <p:ext uri="{BB962C8B-B14F-4D97-AF65-F5344CB8AC3E}">
        <p14:creationId xmlns:p14="http://schemas.microsoft.com/office/powerpoint/2010/main" val="3449516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0" name="AutoShape 23"/>
          <p:cNvSpPr>
            <a:spLocks noChangeArrowheads="1"/>
          </p:cNvSpPr>
          <p:nvPr/>
        </p:nvSpPr>
        <p:spPr bwMode="auto">
          <a:xfrm>
            <a:off x="4353558" y="3524229"/>
            <a:ext cx="1214438" cy="1214438"/>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1771" name="AutoShape 24"/>
          <p:cNvCxnSpPr>
            <a:cxnSpLocks noChangeShapeType="1"/>
            <a:endCxn id="31770" idx="1"/>
          </p:cNvCxnSpPr>
          <p:nvPr/>
        </p:nvCxnSpPr>
        <p:spPr bwMode="auto">
          <a:xfrm flipV="1">
            <a:off x="3686808" y="4132242"/>
            <a:ext cx="647700" cy="206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72" name="AutoShape 25"/>
          <p:cNvCxnSpPr>
            <a:cxnSpLocks noChangeShapeType="1"/>
            <a:stCxn id="31770" idx="3"/>
            <a:endCxn id="47" idx="1"/>
          </p:cNvCxnSpPr>
          <p:nvPr/>
        </p:nvCxnSpPr>
        <p:spPr bwMode="auto">
          <a:xfrm flipV="1">
            <a:off x="5567996" y="3810000"/>
            <a:ext cx="680404" cy="32144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73" name="Text Box 26"/>
          <p:cNvSpPr txBox="1">
            <a:spLocks noChangeArrowheads="1"/>
          </p:cNvSpPr>
          <p:nvPr/>
        </p:nvSpPr>
        <p:spPr bwMode="auto">
          <a:xfrm>
            <a:off x="4694712" y="3874442"/>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has</a:t>
            </a:r>
          </a:p>
        </p:txBody>
      </p:sp>
      <p:sp>
        <p:nvSpPr>
          <p:cNvPr id="31774" name="Text Box 27"/>
          <p:cNvSpPr txBox="1">
            <a:spLocks noChangeArrowheads="1"/>
          </p:cNvSpPr>
          <p:nvPr/>
        </p:nvSpPr>
        <p:spPr bwMode="auto">
          <a:xfrm>
            <a:off x="5601809" y="33337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N</a:t>
            </a:r>
          </a:p>
        </p:txBody>
      </p:sp>
      <p:sp>
        <p:nvSpPr>
          <p:cNvPr id="31775" name="Text Box 28"/>
          <p:cNvSpPr txBox="1">
            <a:spLocks noChangeArrowheads="1"/>
          </p:cNvSpPr>
          <p:nvPr/>
        </p:nvSpPr>
        <p:spPr bwMode="auto">
          <a:xfrm>
            <a:off x="3877785" y="356234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1</a:t>
            </a:r>
          </a:p>
        </p:txBody>
      </p:sp>
      <p:sp>
        <p:nvSpPr>
          <p:cNvPr id="32" name="Text Box 2">
            <a:extLst>
              <a:ext uri="{FF2B5EF4-FFF2-40B4-BE49-F238E27FC236}">
                <a16:creationId xmlns:a16="http://schemas.microsoft.com/office/drawing/2014/main" id="{E142605C-8936-40E7-AF1D-147A3BA2C106}"/>
              </a:ext>
            </a:extLst>
          </p:cNvPr>
          <p:cNvSpPr txBox="1">
            <a:spLocks noChangeArrowheads="1"/>
          </p:cNvSpPr>
          <p:nvPr/>
        </p:nvSpPr>
        <p:spPr bwMode="auto">
          <a:xfrm>
            <a:off x="1856742" y="3876020"/>
            <a:ext cx="1849116" cy="46738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COURSE</a:t>
            </a:r>
          </a:p>
        </p:txBody>
      </p:sp>
      <p:sp>
        <p:nvSpPr>
          <p:cNvPr id="33" name="Text Box 9">
            <a:extLst>
              <a:ext uri="{FF2B5EF4-FFF2-40B4-BE49-F238E27FC236}">
                <a16:creationId xmlns:a16="http://schemas.microsoft.com/office/drawing/2014/main" id="{7976F85E-F9CC-48FB-85AF-76DB62735FDF}"/>
              </a:ext>
            </a:extLst>
          </p:cNvPr>
          <p:cNvSpPr txBox="1">
            <a:spLocks noChangeArrowheads="1"/>
          </p:cNvSpPr>
          <p:nvPr/>
        </p:nvSpPr>
        <p:spPr bwMode="auto">
          <a:xfrm>
            <a:off x="1828800" y="1280467"/>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grpSp>
        <p:nvGrpSpPr>
          <p:cNvPr id="34" name="Group 10">
            <a:extLst>
              <a:ext uri="{FF2B5EF4-FFF2-40B4-BE49-F238E27FC236}">
                <a16:creationId xmlns:a16="http://schemas.microsoft.com/office/drawing/2014/main" id="{B2F40440-4050-4635-A572-30D556161783}"/>
              </a:ext>
            </a:extLst>
          </p:cNvPr>
          <p:cNvGrpSpPr>
            <a:grpSpLocks/>
          </p:cNvGrpSpPr>
          <p:nvPr/>
        </p:nvGrpSpPr>
        <p:grpSpPr bwMode="auto">
          <a:xfrm>
            <a:off x="762000" y="823267"/>
            <a:ext cx="685800" cy="492125"/>
            <a:chOff x="384" y="1466"/>
            <a:chExt cx="432" cy="310"/>
          </a:xfrm>
        </p:grpSpPr>
        <p:sp>
          <p:nvSpPr>
            <p:cNvPr id="35" name="Oval 11">
              <a:extLst>
                <a:ext uri="{FF2B5EF4-FFF2-40B4-BE49-F238E27FC236}">
                  <a16:creationId xmlns:a16="http://schemas.microsoft.com/office/drawing/2014/main" id="{D4B09038-C3A2-4713-A416-ABADDD13DC1C}"/>
                </a:ext>
              </a:extLst>
            </p:cNvPr>
            <p:cNvSpPr>
              <a:spLocks noChangeArrowheads="1"/>
            </p:cNvSpPr>
            <p:nvPr/>
          </p:nvSpPr>
          <p:spPr bwMode="auto">
            <a:xfrm>
              <a:off x="384" y="1488"/>
              <a:ext cx="432" cy="28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6" name="Text Box 12">
              <a:extLst>
                <a:ext uri="{FF2B5EF4-FFF2-40B4-BE49-F238E27FC236}">
                  <a16:creationId xmlns:a16="http://schemas.microsoft.com/office/drawing/2014/main" id="{2343991D-1AEB-4E6C-A6A5-027D5D898D31}"/>
                </a:ext>
              </a:extLst>
            </p:cNvPr>
            <p:cNvSpPr txBox="1">
              <a:spLocks noChangeArrowheads="1"/>
            </p:cNvSpPr>
            <p:nvPr/>
          </p:nvSpPr>
          <p:spPr bwMode="auto">
            <a:xfrm>
              <a:off x="422" y="1466"/>
              <a:ext cx="3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grpSp>
      <p:cxnSp>
        <p:nvCxnSpPr>
          <p:cNvPr id="37" name="AutoShape 13">
            <a:extLst>
              <a:ext uri="{FF2B5EF4-FFF2-40B4-BE49-F238E27FC236}">
                <a16:creationId xmlns:a16="http://schemas.microsoft.com/office/drawing/2014/main" id="{9C478F44-3F30-4D44-A5B1-983CE79767E4}"/>
              </a:ext>
            </a:extLst>
          </p:cNvPr>
          <p:cNvCxnSpPr>
            <a:cxnSpLocks noChangeShapeType="1"/>
            <a:stCxn id="36" idx="3"/>
            <a:endCxn id="33" idx="1"/>
          </p:cNvCxnSpPr>
          <p:nvPr/>
        </p:nvCxnSpPr>
        <p:spPr bwMode="auto">
          <a:xfrm>
            <a:off x="1414463" y="1051867"/>
            <a:ext cx="395287" cy="476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8" name="AutoShape 19">
            <a:extLst>
              <a:ext uri="{FF2B5EF4-FFF2-40B4-BE49-F238E27FC236}">
                <a16:creationId xmlns:a16="http://schemas.microsoft.com/office/drawing/2014/main" id="{FCDC1B10-C95E-4653-AEF5-D17F6D437931}"/>
              </a:ext>
            </a:extLst>
          </p:cNvPr>
          <p:cNvSpPr>
            <a:spLocks noChangeArrowheads="1"/>
          </p:cNvSpPr>
          <p:nvPr/>
        </p:nvSpPr>
        <p:spPr bwMode="auto">
          <a:xfrm>
            <a:off x="2286000" y="1985317"/>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9" name="Text Box 20">
            <a:extLst>
              <a:ext uri="{FF2B5EF4-FFF2-40B4-BE49-F238E27FC236}">
                <a16:creationId xmlns:a16="http://schemas.microsoft.com/office/drawing/2014/main" id="{79D43ED4-D4BD-4F64-881D-0F19CECEE723}"/>
              </a:ext>
            </a:extLst>
          </p:cNvPr>
          <p:cNvSpPr txBox="1">
            <a:spLocks noChangeArrowheads="1"/>
          </p:cNvSpPr>
          <p:nvPr/>
        </p:nvSpPr>
        <p:spPr bwMode="auto">
          <a:xfrm>
            <a:off x="2286000" y="2213917"/>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takes</a:t>
            </a:r>
          </a:p>
        </p:txBody>
      </p:sp>
      <p:cxnSp>
        <p:nvCxnSpPr>
          <p:cNvPr id="40" name="AutoShape 21">
            <a:extLst>
              <a:ext uri="{FF2B5EF4-FFF2-40B4-BE49-F238E27FC236}">
                <a16:creationId xmlns:a16="http://schemas.microsoft.com/office/drawing/2014/main" id="{02166FBA-AAC8-4FA7-8410-38686EDACEC4}"/>
              </a:ext>
            </a:extLst>
          </p:cNvPr>
          <p:cNvCxnSpPr>
            <a:cxnSpLocks noChangeShapeType="1"/>
            <a:stCxn id="38" idx="0"/>
            <a:endCxn id="33" idx="2"/>
          </p:cNvCxnSpPr>
          <p:nvPr/>
        </p:nvCxnSpPr>
        <p:spPr bwMode="auto">
          <a:xfrm flipV="1">
            <a:off x="2781300" y="1794817"/>
            <a:ext cx="0" cy="171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 name="AutoShape 23">
            <a:extLst>
              <a:ext uri="{FF2B5EF4-FFF2-40B4-BE49-F238E27FC236}">
                <a16:creationId xmlns:a16="http://schemas.microsoft.com/office/drawing/2014/main" id="{C3DE7E23-76A0-4080-8035-E6E7413E57BE}"/>
              </a:ext>
            </a:extLst>
          </p:cNvPr>
          <p:cNvCxnSpPr>
            <a:cxnSpLocks noChangeShapeType="1"/>
            <a:stCxn id="38" idx="2"/>
            <a:endCxn id="32" idx="0"/>
          </p:cNvCxnSpPr>
          <p:nvPr/>
        </p:nvCxnSpPr>
        <p:spPr bwMode="auto">
          <a:xfrm>
            <a:off x="2781300" y="3052117"/>
            <a:ext cx="0" cy="82390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2" name="Text Box 24">
            <a:extLst>
              <a:ext uri="{FF2B5EF4-FFF2-40B4-BE49-F238E27FC236}">
                <a16:creationId xmlns:a16="http://schemas.microsoft.com/office/drawing/2014/main" id="{B8AA5BE0-2F68-42C5-AD78-620725551676}"/>
              </a:ext>
            </a:extLst>
          </p:cNvPr>
          <p:cNvSpPr txBox="1">
            <a:spLocks noChangeArrowheads="1"/>
          </p:cNvSpPr>
          <p:nvPr/>
        </p:nvSpPr>
        <p:spPr bwMode="auto">
          <a:xfrm>
            <a:off x="3184525" y="1778942"/>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43" name="Text Box 25">
            <a:extLst>
              <a:ext uri="{FF2B5EF4-FFF2-40B4-BE49-F238E27FC236}">
                <a16:creationId xmlns:a16="http://schemas.microsoft.com/office/drawing/2014/main" id="{544CB511-498F-4660-82F7-34014BCEB0E5}"/>
              </a:ext>
            </a:extLst>
          </p:cNvPr>
          <p:cNvSpPr txBox="1">
            <a:spLocks noChangeArrowheads="1"/>
          </p:cNvSpPr>
          <p:nvPr/>
        </p:nvSpPr>
        <p:spPr bwMode="auto">
          <a:xfrm>
            <a:off x="3184525" y="2769542"/>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M</a:t>
            </a:r>
          </a:p>
        </p:txBody>
      </p:sp>
      <p:sp>
        <p:nvSpPr>
          <p:cNvPr id="44" name="Oval 3">
            <a:extLst>
              <a:ext uri="{FF2B5EF4-FFF2-40B4-BE49-F238E27FC236}">
                <a16:creationId xmlns:a16="http://schemas.microsoft.com/office/drawing/2014/main" id="{30A79EF2-34EA-4EAE-A42A-DA19508E179A}"/>
              </a:ext>
            </a:extLst>
          </p:cNvPr>
          <p:cNvSpPr>
            <a:spLocks noChangeArrowheads="1"/>
          </p:cNvSpPr>
          <p:nvPr/>
        </p:nvSpPr>
        <p:spPr bwMode="auto">
          <a:xfrm>
            <a:off x="1525588" y="2880667"/>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45" name="AutoShape 4">
            <a:extLst>
              <a:ext uri="{FF2B5EF4-FFF2-40B4-BE49-F238E27FC236}">
                <a16:creationId xmlns:a16="http://schemas.microsoft.com/office/drawing/2014/main" id="{9A3BF687-4283-4C76-8F6C-126158C63925}"/>
              </a:ext>
            </a:extLst>
          </p:cNvPr>
          <p:cNvCxnSpPr>
            <a:cxnSpLocks noChangeShapeType="1"/>
            <a:stCxn id="44" idx="4"/>
          </p:cNvCxnSpPr>
          <p:nvPr/>
        </p:nvCxnSpPr>
        <p:spPr bwMode="auto">
          <a:xfrm>
            <a:off x="2058988" y="3547417"/>
            <a:ext cx="74612" cy="3270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6" name="Text Box 5">
            <a:extLst>
              <a:ext uri="{FF2B5EF4-FFF2-40B4-BE49-F238E27FC236}">
                <a16:creationId xmlns:a16="http://schemas.microsoft.com/office/drawing/2014/main" id="{0400F52B-75A9-4ED5-8A64-D64A36182F74}"/>
              </a:ext>
            </a:extLst>
          </p:cNvPr>
          <p:cNvSpPr txBox="1">
            <a:spLocks noChangeArrowheads="1"/>
          </p:cNvSpPr>
          <p:nvPr/>
        </p:nvSpPr>
        <p:spPr bwMode="auto">
          <a:xfrm>
            <a:off x="5867400" y="61341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47" name="Text Box 14">
            <a:extLst>
              <a:ext uri="{FF2B5EF4-FFF2-40B4-BE49-F238E27FC236}">
                <a16:creationId xmlns:a16="http://schemas.microsoft.com/office/drawing/2014/main" id="{49B2E05B-7BAF-4973-995D-CB259D73DAF2}"/>
              </a:ext>
            </a:extLst>
          </p:cNvPr>
          <p:cNvSpPr txBox="1">
            <a:spLocks noChangeArrowheads="1"/>
          </p:cNvSpPr>
          <p:nvPr/>
        </p:nvSpPr>
        <p:spPr bwMode="auto">
          <a:xfrm>
            <a:off x="6248400" y="356235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48" name="Oval 15">
            <a:extLst>
              <a:ext uri="{FF2B5EF4-FFF2-40B4-BE49-F238E27FC236}">
                <a16:creationId xmlns:a16="http://schemas.microsoft.com/office/drawing/2014/main" id="{26E6663D-D2FA-4EB4-B7B7-766375BBC23A}"/>
              </a:ext>
            </a:extLst>
          </p:cNvPr>
          <p:cNvSpPr>
            <a:spLocks noChangeArrowheads="1"/>
          </p:cNvSpPr>
          <p:nvPr/>
        </p:nvSpPr>
        <p:spPr bwMode="auto">
          <a:xfrm>
            <a:off x="6228080" y="2417594"/>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49" name="AutoShape 16">
            <a:extLst>
              <a:ext uri="{FF2B5EF4-FFF2-40B4-BE49-F238E27FC236}">
                <a16:creationId xmlns:a16="http://schemas.microsoft.com/office/drawing/2014/main" id="{4D9C909A-FC69-43A9-BFAA-366875B45D31}"/>
              </a:ext>
            </a:extLst>
          </p:cNvPr>
          <p:cNvCxnSpPr>
            <a:cxnSpLocks noChangeShapeType="1"/>
            <a:stCxn id="48" idx="6"/>
            <a:endCxn id="47" idx="0"/>
          </p:cNvCxnSpPr>
          <p:nvPr/>
        </p:nvCxnSpPr>
        <p:spPr bwMode="auto">
          <a:xfrm>
            <a:off x="6913880" y="2646194"/>
            <a:ext cx="287020" cy="9161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0" name="Text Box 17">
            <a:extLst>
              <a:ext uri="{FF2B5EF4-FFF2-40B4-BE49-F238E27FC236}">
                <a16:creationId xmlns:a16="http://schemas.microsoft.com/office/drawing/2014/main" id="{5D796DCF-0EA9-4389-808D-EA43D198D83A}"/>
              </a:ext>
            </a:extLst>
          </p:cNvPr>
          <p:cNvSpPr txBox="1">
            <a:spLocks noChangeArrowheads="1"/>
          </p:cNvSpPr>
          <p:nvPr/>
        </p:nvSpPr>
        <p:spPr bwMode="auto">
          <a:xfrm>
            <a:off x="6228080" y="2412524"/>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51" name="AutoShape 24">
            <a:extLst>
              <a:ext uri="{FF2B5EF4-FFF2-40B4-BE49-F238E27FC236}">
                <a16:creationId xmlns:a16="http://schemas.microsoft.com/office/drawing/2014/main" id="{A50F2C63-67AB-44AE-9F7F-4F47A83602C4}"/>
              </a:ext>
            </a:extLst>
          </p:cNvPr>
          <p:cNvSpPr>
            <a:spLocks noChangeArrowheads="1"/>
          </p:cNvSpPr>
          <p:nvPr/>
        </p:nvSpPr>
        <p:spPr bwMode="auto">
          <a:xfrm>
            <a:off x="6566691" y="4572000"/>
            <a:ext cx="1359695"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cxnSp>
        <p:nvCxnSpPr>
          <p:cNvPr id="52" name="AutoShape 25">
            <a:extLst>
              <a:ext uri="{FF2B5EF4-FFF2-40B4-BE49-F238E27FC236}">
                <a16:creationId xmlns:a16="http://schemas.microsoft.com/office/drawing/2014/main" id="{553E8D0E-3F6D-4FCB-8D32-9EE3A97525F2}"/>
              </a:ext>
            </a:extLst>
          </p:cNvPr>
          <p:cNvCxnSpPr>
            <a:cxnSpLocks noChangeShapeType="1"/>
            <a:stCxn id="51" idx="0"/>
            <a:endCxn id="47" idx="2"/>
          </p:cNvCxnSpPr>
          <p:nvPr/>
        </p:nvCxnSpPr>
        <p:spPr bwMode="auto">
          <a:xfrm flipH="1" flipV="1">
            <a:off x="7200900" y="4057650"/>
            <a:ext cx="45639" cy="514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3" name="AutoShape 26">
            <a:extLst>
              <a:ext uri="{FF2B5EF4-FFF2-40B4-BE49-F238E27FC236}">
                <a16:creationId xmlns:a16="http://schemas.microsoft.com/office/drawing/2014/main" id="{7898E595-E511-4459-8FDF-031F310F6E7A}"/>
              </a:ext>
            </a:extLst>
          </p:cNvPr>
          <p:cNvCxnSpPr>
            <a:cxnSpLocks noChangeShapeType="1"/>
            <a:stCxn id="46" idx="0"/>
            <a:endCxn id="51" idx="2"/>
          </p:cNvCxnSpPr>
          <p:nvPr/>
        </p:nvCxnSpPr>
        <p:spPr bwMode="auto">
          <a:xfrm flipH="1" flipV="1">
            <a:off x="7246539" y="5638800"/>
            <a:ext cx="106761" cy="495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4" name="Text Box 27">
            <a:extLst>
              <a:ext uri="{FF2B5EF4-FFF2-40B4-BE49-F238E27FC236}">
                <a16:creationId xmlns:a16="http://schemas.microsoft.com/office/drawing/2014/main" id="{DCE443B8-7824-4817-9198-DDE70E9ACFEB}"/>
              </a:ext>
            </a:extLst>
          </p:cNvPr>
          <p:cNvSpPr txBox="1">
            <a:spLocks noChangeArrowheads="1"/>
          </p:cNvSpPr>
          <p:nvPr/>
        </p:nvSpPr>
        <p:spPr bwMode="auto">
          <a:xfrm>
            <a:off x="7521574" y="4215447"/>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N</a:t>
            </a:r>
          </a:p>
        </p:txBody>
      </p:sp>
      <p:sp>
        <p:nvSpPr>
          <p:cNvPr id="55" name="Text Box 28">
            <a:extLst>
              <a:ext uri="{FF2B5EF4-FFF2-40B4-BE49-F238E27FC236}">
                <a16:creationId xmlns:a16="http://schemas.microsoft.com/office/drawing/2014/main" id="{8201DC74-44A5-4514-ABC8-8BE8238557BC}"/>
              </a:ext>
            </a:extLst>
          </p:cNvPr>
          <p:cNvSpPr txBox="1">
            <a:spLocks noChangeArrowheads="1"/>
          </p:cNvSpPr>
          <p:nvPr/>
        </p:nvSpPr>
        <p:spPr bwMode="auto">
          <a:xfrm>
            <a:off x="7931150" y="551910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1</a:t>
            </a:r>
          </a:p>
        </p:txBody>
      </p:sp>
      <p:sp>
        <p:nvSpPr>
          <p:cNvPr id="56" name="Text Box 29">
            <a:extLst>
              <a:ext uri="{FF2B5EF4-FFF2-40B4-BE49-F238E27FC236}">
                <a16:creationId xmlns:a16="http://schemas.microsoft.com/office/drawing/2014/main" id="{3D6F1C21-5842-4A4C-848C-95022456D2F3}"/>
              </a:ext>
            </a:extLst>
          </p:cNvPr>
          <p:cNvSpPr txBox="1">
            <a:spLocks noChangeArrowheads="1"/>
          </p:cNvSpPr>
          <p:nvPr/>
        </p:nvSpPr>
        <p:spPr bwMode="auto">
          <a:xfrm>
            <a:off x="5320187" y="49530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teaches</a:t>
            </a:r>
          </a:p>
        </p:txBody>
      </p:sp>
      <p:cxnSp>
        <p:nvCxnSpPr>
          <p:cNvPr id="57" name="Straight Connector 56">
            <a:extLst>
              <a:ext uri="{FF2B5EF4-FFF2-40B4-BE49-F238E27FC236}">
                <a16:creationId xmlns:a16="http://schemas.microsoft.com/office/drawing/2014/main" id="{0B51B833-B5CD-4377-9D5D-40EEC7D221E0}"/>
              </a:ext>
            </a:extLst>
          </p:cNvPr>
          <p:cNvCxnSpPr/>
          <p:nvPr/>
        </p:nvCxnSpPr>
        <p:spPr>
          <a:xfrm>
            <a:off x="6314440" y="2769542"/>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934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Participation Constraints</a:t>
            </a:r>
          </a:p>
        </p:txBody>
      </p:sp>
      <p:sp>
        <p:nvSpPr>
          <p:cNvPr id="4" name="Content Placeholder 3"/>
          <p:cNvSpPr>
            <a:spLocks noGrp="1"/>
          </p:cNvSpPr>
          <p:nvPr>
            <p:ph idx="1"/>
          </p:nvPr>
        </p:nvSpPr>
        <p:spPr>
          <a:xfrm>
            <a:off x="152400" y="1143000"/>
            <a:ext cx="8839200" cy="5105400"/>
          </a:xfrm>
        </p:spPr>
        <p:txBody>
          <a:bodyPr>
            <a:normAutofit/>
          </a:bodyPr>
          <a:lstStyle/>
          <a:p>
            <a:pPr>
              <a:buFont typeface="Wingdings" pitchFamily="2" charset="2"/>
              <a:buChar char="§"/>
            </a:pPr>
            <a:r>
              <a:rPr lang="en-US" sz="2000" dirty="0"/>
              <a:t>Consider again the “Employees” and “Departments” entity sets as well as the “Manages” </a:t>
            </a:r>
            <a:r>
              <a:rPr lang="en-US" sz="2200" dirty="0"/>
              <a:t>relationship set</a:t>
            </a:r>
          </a:p>
          <a:p>
            <a:pPr lvl="1">
              <a:buFont typeface="Wingdings" pitchFamily="2" charset="2"/>
              <a:buChar char="§"/>
            </a:pPr>
            <a:r>
              <a:rPr lang="en-US" sz="2000" dirty="0"/>
              <a:t>Should every department have a manager?</a:t>
            </a:r>
          </a:p>
          <a:p>
            <a:pPr lvl="1">
              <a:buFont typeface="Wingdings" pitchFamily="2" charset="2"/>
              <a:buChar char="§"/>
            </a:pPr>
            <a:r>
              <a:rPr lang="en-US" sz="2000" dirty="0"/>
              <a:t>If so, this is a </a:t>
            </a:r>
            <a:r>
              <a:rPr lang="en-US" sz="2000" dirty="0">
                <a:solidFill>
                  <a:srgbClr val="0070C0"/>
                </a:solidFill>
              </a:rPr>
              <a:t>participation constraint</a:t>
            </a:r>
          </a:p>
          <a:p>
            <a:pPr lvl="1">
              <a:buFont typeface="Wingdings" pitchFamily="2" charset="2"/>
              <a:buChar char="§"/>
            </a:pPr>
            <a:r>
              <a:rPr lang="en-US" sz="2000" dirty="0"/>
              <a:t>Such a constraint entails that every Departments entity must appear in an instance of the Manages relationship</a:t>
            </a:r>
          </a:p>
          <a:p>
            <a:pPr lvl="1">
              <a:buFont typeface="Wingdings" pitchFamily="2" charset="2"/>
              <a:buChar char="§"/>
            </a:pPr>
            <a:r>
              <a:rPr lang="en-US" sz="2000" dirty="0"/>
              <a:t>The participation of Departments in Manages is said to be </a:t>
            </a:r>
            <a:r>
              <a:rPr lang="en-US" sz="2000" dirty="0">
                <a:solidFill>
                  <a:srgbClr val="0070C0"/>
                </a:solidFill>
              </a:rPr>
              <a:t>total </a:t>
            </a:r>
            <a:r>
              <a:rPr lang="en-US" sz="2000" dirty="0"/>
              <a:t>(vs. </a:t>
            </a:r>
            <a:r>
              <a:rPr lang="en-US" sz="2000" dirty="0">
                <a:solidFill>
                  <a:srgbClr val="0070C0"/>
                </a:solidFill>
              </a:rPr>
              <a:t>partial</a:t>
            </a:r>
            <a:r>
              <a:rPr lang="en-US" sz="2000" dirty="0"/>
              <a:t>)</a:t>
            </a:r>
          </a:p>
        </p:txBody>
      </p:sp>
      <p:sp>
        <p:nvSpPr>
          <p:cNvPr id="42" name="Rectangle 3"/>
          <p:cNvSpPr>
            <a:spLocks noChangeArrowheads="1"/>
          </p:cNvSpPr>
          <p:nvPr/>
        </p:nvSpPr>
        <p:spPr bwMode="auto">
          <a:xfrm>
            <a:off x="3119438"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6"/>
          <p:cNvSpPr>
            <a:spLocks/>
          </p:cNvSpPr>
          <p:nvPr/>
        </p:nvSpPr>
        <p:spPr bwMode="auto">
          <a:xfrm>
            <a:off x="5351463" y="4186237"/>
            <a:ext cx="1057275" cy="371475"/>
          </a:xfrm>
          <a:custGeom>
            <a:avLst/>
            <a:gdLst>
              <a:gd name="T0" fmla="*/ 662 w 666"/>
              <a:gd name="T1" fmla="*/ 106 h 234"/>
              <a:gd name="T2" fmla="*/ 652 w 666"/>
              <a:gd name="T3" fmla="*/ 86 h 234"/>
              <a:gd name="T4" fmla="*/ 633 w 666"/>
              <a:gd name="T5" fmla="*/ 68 h 234"/>
              <a:gd name="T6" fmla="*/ 604 w 666"/>
              <a:gd name="T7" fmla="*/ 50 h 234"/>
              <a:gd name="T8" fmla="*/ 566 w 666"/>
              <a:gd name="T9" fmla="*/ 34 h 234"/>
              <a:gd name="T10" fmla="*/ 522 w 666"/>
              <a:gd name="T11" fmla="*/ 21 h 234"/>
              <a:gd name="T12" fmla="*/ 472 w 666"/>
              <a:gd name="T13" fmla="*/ 11 h 234"/>
              <a:gd name="T14" fmla="*/ 419 w 666"/>
              <a:gd name="T15" fmla="*/ 4 h 234"/>
              <a:gd name="T16" fmla="*/ 360 w 666"/>
              <a:gd name="T17" fmla="*/ 1 h 234"/>
              <a:gd name="T18" fmla="*/ 304 w 666"/>
              <a:gd name="T19" fmla="*/ 1 h 234"/>
              <a:gd name="T20" fmla="*/ 247 w 666"/>
              <a:gd name="T21" fmla="*/ 4 h 234"/>
              <a:gd name="T22" fmla="*/ 191 w 666"/>
              <a:gd name="T23" fmla="*/ 11 h 234"/>
              <a:gd name="T24" fmla="*/ 141 w 666"/>
              <a:gd name="T25" fmla="*/ 21 h 234"/>
              <a:gd name="T26" fmla="*/ 98 w 666"/>
              <a:gd name="T27" fmla="*/ 34 h 234"/>
              <a:gd name="T28" fmla="*/ 60 w 666"/>
              <a:gd name="T29" fmla="*/ 50 h 234"/>
              <a:gd name="T30" fmla="*/ 31 w 666"/>
              <a:gd name="T31" fmla="*/ 68 h 234"/>
              <a:gd name="T32" fmla="*/ 10 w 666"/>
              <a:gd name="T33" fmla="*/ 86 h 234"/>
              <a:gd name="T34" fmla="*/ 1 w 666"/>
              <a:gd name="T35" fmla="*/ 106 h 234"/>
              <a:gd name="T36" fmla="*/ 1 w 666"/>
              <a:gd name="T37" fmla="*/ 127 h 234"/>
              <a:gd name="T38" fmla="*/ 10 w 666"/>
              <a:gd name="T39" fmla="*/ 147 h 234"/>
              <a:gd name="T40" fmla="*/ 31 w 666"/>
              <a:gd name="T41" fmla="*/ 166 h 234"/>
              <a:gd name="T42" fmla="*/ 60 w 666"/>
              <a:gd name="T43" fmla="*/ 183 h 234"/>
              <a:gd name="T44" fmla="*/ 98 w 666"/>
              <a:gd name="T45" fmla="*/ 199 h 234"/>
              <a:gd name="T46" fmla="*/ 141 w 666"/>
              <a:gd name="T47" fmla="*/ 212 h 234"/>
              <a:gd name="T48" fmla="*/ 191 w 666"/>
              <a:gd name="T49" fmla="*/ 222 h 234"/>
              <a:gd name="T50" fmla="*/ 247 w 666"/>
              <a:gd name="T51" fmla="*/ 229 h 234"/>
              <a:gd name="T52" fmla="*/ 304 w 666"/>
              <a:gd name="T53" fmla="*/ 232 h 234"/>
              <a:gd name="T54" fmla="*/ 360 w 666"/>
              <a:gd name="T55" fmla="*/ 232 h 234"/>
              <a:gd name="T56" fmla="*/ 419 w 666"/>
              <a:gd name="T57" fmla="*/ 229 h 234"/>
              <a:gd name="T58" fmla="*/ 472 w 666"/>
              <a:gd name="T59" fmla="*/ 222 h 234"/>
              <a:gd name="T60" fmla="*/ 522 w 666"/>
              <a:gd name="T61" fmla="*/ 212 h 234"/>
              <a:gd name="T62" fmla="*/ 566 w 666"/>
              <a:gd name="T63" fmla="*/ 199 h 234"/>
              <a:gd name="T64" fmla="*/ 604 w 666"/>
              <a:gd name="T65" fmla="*/ 183 h 234"/>
              <a:gd name="T66" fmla="*/ 633 w 666"/>
              <a:gd name="T67" fmla="*/ 166 h 234"/>
              <a:gd name="T68" fmla="*/ 652 w 666"/>
              <a:gd name="T69" fmla="*/ 147 h 234"/>
              <a:gd name="T70" fmla="*/ 662 w 666"/>
              <a:gd name="T71" fmla="*/ 12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6" h="234">
                <a:moveTo>
                  <a:pt x="665" y="117"/>
                </a:moveTo>
                <a:lnTo>
                  <a:pt x="662" y="106"/>
                </a:lnTo>
                <a:lnTo>
                  <a:pt x="658" y="96"/>
                </a:lnTo>
                <a:lnTo>
                  <a:pt x="652" y="86"/>
                </a:lnTo>
                <a:lnTo>
                  <a:pt x="644" y="77"/>
                </a:lnTo>
                <a:lnTo>
                  <a:pt x="633" y="68"/>
                </a:lnTo>
                <a:lnTo>
                  <a:pt x="620" y="58"/>
                </a:lnTo>
                <a:lnTo>
                  <a:pt x="604" y="50"/>
                </a:lnTo>
                <a:lnTo>
                  <a:pt x="586" y="42"/>
                </a:lnTo>
                <a:lnTo>
                  <a:pt x="566" y="34"/>
                </a:lnTo>
                <a:lnTo>
                  <a:pt x="546" y="27"/>
                </a:lnTo>
                <a:lnTo>
                  <a:pt x="522" y="21"/>
                </a:lnTo>
                <a:lnTo>
                  <a:pt x="497" y="16"/>
                </a:lnTo>
                <a:lnTo>
                  <a:pt x="472" y="11"/>
                </a:lnTo>
                <a:lnTo>
                  <a:pt x="445" y="7"/>
                </a:lnTo>
                <a:lnTo>
                  <a:pt x="419" y="4"/>
                </a:lnTo>
                <a:lnTo>
                  <a:pt x="390" y="2"/>
                </a:lnTo>
                <a:lnTo>
                  <a:pt x="360" y="1"/>
                </a:lnTo>
                <a:lnTo>
                  <a:pt x="331" y="0"/>
                </a:lnTo>
                <a:lnTo>
                  <a:pt x="304" y="1"/>
                </a:lnTo>
                <a:lnTo>
                  <a:pt x="274" y="2"/>
                </a:lnTo>
                <a:lnTo>
                  <a:pt x="247" y="4"/>
                </a:lnTo>
                <a:lnTo>
                  <a:pt x="218" y="7"/>
                </a:lnTo>
                <a:lnTo>
                  <a:pt x="191" y="11"/>
                </a:lnTo>
                <a:lnTo>
                  <a:pt x="165" y="16"/>
                </a:lnTo>
                <a:lnTo>
                  <a:pt x="141" y="21"/>
                </a:lnTo>
                <a:lnTo>
                  <a:pt x="118" y="27"/>
                </a:lnTo>
                <a:lnTo>
                  <a:pt x="98" y="34"/>
                </a:lnTo>
                <a:lnTo>
                  <a:pt x="77" y="42"/>
                </a:lnTo>
                <a:lnTo>
                  <a:pt x="60" y="50"/>
                </a:lnTo>
                <a:lnTo>
                  <a:pt x="44" y="58"/>
                </a:lnTo>
                <a:lnTo>
                  <a:pt x="31" y="68"/>
                </a:lnTo>
                <a:lnTo>
                  <a:pt x="20" y="77"/>
                </a:lnTo>
                <a:lnTo>
                  <a:pt x="10" y="86"/>
                </a:lnTo>
                <a:lnTo>
                  <a:pt x="6" y="96"/>
                </a:lnTo>
                <a:lnTo>
                  <a:pt x="1" y="106"/>
                </a:lnTo>
                <a:lnTo>
                  <a:pt x="0" y="117"/>
                </a:lnTo>
                <a:lnTo>
                  <a:pt x="1" y="127"/>
                </a:lnTo>
                <a:lnTo>
                  <a:pt x="6" y="137"/>
                </a:lnTo>
                <a:lnTo>
                  <a:pt x="10" y="147"/>
                </a:lnTo>
                <a:lnTo>
                  <a:pt x="20" y="156"/>
                </a:lnTo>
                <a:lnTo>
                  <a:pt x="31" y="166"/>
                </a:lnTo>
                <a:lnTo>
                  <a:pt x="44" y="175"/>
                </a:lnTo>
                <a:lnTo>
                  <a:pt x="60" y="183"/>
                </a:lnTo>
                <a:lnTo>
                  <a:pt x="77" y="191"/>
                </a:lnTo>
                <a:lnTo>
                  <a:pt x="98" y="199"/>
                </a:lnTo>
                <a:lnTo>
                  <a:pt x="118" y="205"/>
                </a:lnTo>
                <a:lnTo>
                  <a:pt x="141" y="212"/>
                </a:lnTo>
                <a:lnTo>
                  <a:pt x="165" y="217"/>
                </a:lnTo>
                <a:lnTo>
                  <a:pt x="191" y="222"/>
                </a:lnTo>
                <a:lnTo>
                  <a:pt x="218" y="226"/>
                </a:lnTo>
                <a:lnTo>
                  <a:pt x="247" y="229"/>
                </a:lnTo>
                <a:lnTo>
                  <a:pt x="274" y="231"/>
                </a:lnTo>
                <a:lnTo>
                  <a:pt x="304" y="232"/>
                </a:lnTo>
                <a:lnTo>
                  <a:pt x="331" y="233"/>
                </a:lnTo>
                <a:lnTo>
                  <a:pt x="360" y="232"/>
                </a:lnTo>
                <a:lnTo>
                  <a:pt x="390" y="231"/>
                </a:lnTo>
                <a:lnTo>
                  <a:pt x="419" y="229"/>
                </a:lnTo>
                <a:lnTo>
                  <a:pt x="445" y="226"/>
                </a:lnTo>
                <a:lnTo>
                  <a:pt x="472" y="222"/>
                </a:lnTo>
                <a:lnTo>
                  <a:pt x="497" y="217"/>
                </a:lnTo>
                <a:lnTo>
                  <a:pt x="522" y="212"/>
                </a:lnTo>
                <a:lnTo>
                  <a:pt x="546" y="205"/>
                </a:lnTo>
                <a:lnTo>
                  <a:pt x="566" y="199"/>
                </a:lnTo>
                <a:lnTo>
                  <a:pt x="586" y="191"/>
                </a:lnTo>
                <a:lnTo>
                  <a:pt x="604" y="183"/>
                </a:lnTo>
                <a:lnTo>
                  <a:pt x="620" y="175"/>
                </a:lnTo>
                <a:lnTo>
                  <a:pt x="633" y="166"/>
                </a:lnTo>
                <a:lnTo>
                  <a:pt x="644" y="156"/>
                </a:lnTo>
                <a:lnTo>
                  <a:pt x="652" y="147"/>
                </a:lnTo>
                <a:lnTo>
                  <a:pt x="658" y="137"/>
                </a:lnTo>
                <a:lnTo>
                  <a:pt x="662" y="127"/>
                </a:lnTo>
                <a:lnTo>
                  <a:pt x="665" y="1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
          <p:cNvSpPr>
            <a:spLocks/>
          </p:cNvSpPr>
          <p:nvPr/>
        </p:nvSpPr>
        <p:spPr bwMode="auto">
          <a:xfrm>
            <a:off x="7291388" y="4186237"/>
            <a:ext cx="1185862" cy="371475"/>
          </a:xfrm>
          <a:custGeom>
            <a:avLst/>
            <a:gdLst>
              <a:gd name="T0" fmla="*/ 1 w 747"/>
              <a:gd name="T1" fmla="*/ 127 h 234"/>
              <a:gd name="T2" fmla="*/ 12 w 747"/>
              <a:gd name="T3" fmla="*/ 147 h 234"/>
              <a:gd name="T4" fmla="*/ 35 w 747"/>
              <a:gd name="T5" fmla="*/ 166 h 234"/>
              <a:gd name="T6" fmla="*/ 66 w 747"/>
              <a:gd name="T7" fmla="*/ 183 h 234"/>
              <a:gd name="T8" fmla="*/ 108 w 747"/>
              <a:gd name="T9" fmla="*/ 199 h 234"/>
              <a:gd name="T10" fmla="*/ 159 w 747"/>
              <a:gd name="T11" fmla="*/ 212 h 234"/>
              <a:gd name="T12" fmla="*/ 215 w 747"/>
              <a:gd name="T13" fmla="*/ 222 h 234"/>
              <a:gd name="T14" fmla="*/ 276 w 747"/>
              <a:gd name="T15" fmla="*/ 229 h 234"/>
              <a:gd name="T16" fmla="*/ 340 w 747"/>
              <a:gd name="T17" fmla="*/ 232 h 234"/>
              <a:gd name="T18" fmla="*/ 405 w 747"/>
              <a:gd name="T19" fmla="*/ 232 h 234"/>
              <a:gd name="T20" fmla="*/ 469 w 747"/>
              <a:gd name="T21" fmla="*/ 229 h 234"/>
              <a:gd name="T22" fmla="*/ 530 w 747"/>
              <a:gd name="T23" fmla="*/ 222 h 234"/>
              <a:gd name="T24" fmla="*/ 586 w 747"/>
              <a:gd name="T25" fmla="*/ 212 h 234"/>
              <a:gd name="T26" fmla="*/ 637 w 747"/>
              <a:gd name="T27" fmla="*/ 198 h 234"/>
              <a:gd name="T28" fmla="*/ 677 w 747"/>
              <a:gd name="T29" fmla="*/ 183 h 234"/>
              <a:gd name="T30" fmla="*/ 710 w 747"/>
              <a:gd name="T31" fmla="*/ 166 h 234"/>
              <a:gd name="T32" fmla="*/ 733 w 747"/>
              <a:gd name="T33" fmla="*/ 146 h 234"/>
              <a:gd name="T34" fmla="*/ 744 w 747"/>
              <a:gd name="T35" fmla="*/ 126 h 234"/>
              <a:gd name="T36" fmla="*/ 744 w 747"/>
              <a:gd name="T37" fmla="*/ 106 h 234"/>
              <a:gd name="T38" fmla="*/ 733 w 747"/>
              <a:gd name="T39" fmla="*/ 86 h 234"/>
              <a:gd name="T40" fmla="*/ 710 w 747"/>
              <a:gd name="T41" fmla="*/ 67 h 234"/>
              <a:gd name="T42" fmla="*/ 677 w 747"/>
              <a:gd name="T43" fmla="*/ 50 h 234"/>
              <a:gd name="T44" fmla="*/ 637 w 747"/>
              <a:gd name="T45" fmla="*/ 34 h 234"/>
              <a:gd name="T46" fmla="*/ 586 w 747"/>
              <a:gd name="T47" fmla="*/ 21 h 234"/>
              <a:gd name="T48" fmla="*/ 530 w 747"/>
              <a:gd name="T49" fmla="*/ 11 h 234"/>
              <a:gd name="T50" fmla="*/ 469 w 747"/>
              <a:gd name="T51" fmla="*/ 4 h 234"/>
              <a:gd name="T52" fmla="*/ 405 w 747"/>
              <a:gd name="T53" fmla="*/ 1 h 234"/>
              <a:gd name="T54" fmla="*/ 340 w 747"/>
              <a:gd name="T55" fmla="*/ 1 h 234"/>
              <a:gd name="T56" fmla="*/ 276 w 747"/>
              <a:gd name="T57" fmla="*/ 4 h 234"/>
              <a:gd name="T58" fmla="*/ 215 w 747"/>
              <a:gd name="T59" fmla="*/ 11 h 234"/>
              <a:gd name="T60" fmla="*/ 159 w 747"/>
              <a:gd name="T61" fmla="*/ 21 h 234"/>
              <a:gd name="T62" fmla="*/ 108 w 747"/>
              <a:gd name="T63" fmla="*/ 34 h 234"/>
              <a:gd name="T64" fmla="*/ 66 w 747"/>
              <a:gd name="T65" fmla="*/ 50 h 234"/>
              <a:gd name="T66" fmla="*/ 35 w 747"/>
              <a:gd name="T67" fmla="*/ 68 h 234"/>
              <a:gd name="T68" fmla="*/ 12 w 747"/>
              <a:gd name="T69" fmla="*/ 86 h 234"/>
              <a:gd name="T70" fmla="*/ 1 w 747"/>
              <a:gd name="T71" fmla="*/ 10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7" h="234">
                <a:moveTo>
                  <a:pt x="0" y="117"/>
                </a:moveTo>
                <a:lnTo>
                  <a:pt x="1" y="127"/>
                </a:lnTo>
                <a:lnTo>
                  <a:pt x="5" y="137"/>
                </a:lnTo>
                <a:lnTo>
                  <a:pt x="12" y="147"/>
                </a:lnTo>
                <a:lnTo>
                  <a:pt x="21" y="156"/>
                </a:lnTo>
                <a:lnTo>
                  <a:pt x="35" y="166"/>
                </a:lnTo>
                <a:lnTo>
                  <a:pt x="49" y="175"/>
                </a:lnTo>
                <a:lnTo>
                  <a:pt x="66" y="183"/>
                </a:lnTo>
                <a:lnTo>
                  <a:pt x="87" y="191"/>
                </a:lnTo>
                <a:lnTo>
                  <a:pt x="108" y="199"/>
                </a:lnTo>
                <a:lnTo>
                  <a:pt x="133" y="205"/>
                </a:lnTo>
                <a:lnTo>
                  <a:pt x="159" y="212"/>
                </a:lnTo>
                <a:lnTo>
                  <a:pt x="186" y="217"/>
                </a:lnTo>
                <a:lnTo>
                  <a:pt x="215" y="222"/>
                </a:lnTo>
                <a:lnTo>
                  <a:pt x="245" y="226"/>
                </a:lnTo>
                <a:lnTo>
                  <a:pt x="276" y="229"/>
                </a:lnTo>
                <a:lnTo>
                  <a:pt x="307" y="231"/>
                </a:lnTo>
                <a:lnTo>
                  <a:pt x="340" y="232"/>
                </a:lnTo>
                <a:lnTo>
                  <a:pt x="373" y="233"/>
                </a:lnTo>
                <a:lnTo>
                  <a:pt x="405" y="232"/>
                </a:lnTo>
                <a:lnTo>
                  <a:pt x="436" y="231"/>
                </a:lnTo>
                <a:lnTo>
                  <a:pt x="469" y="229"/>
                </a:lnTo>
                <a:lnTo>
                  <a:pt x="500" y="226"/>
                </a:lnTo>
                <a:lnTo>
                  <a:pt x="530" y="222"/>
                </a:lnTo>
                <a:lnTo>
                  <a:pt x="559" y="217"/>
                </a:lnTo>
                <a:lnTo>
                  <a:pt x="586" y="212"/>
                </a:lnTo>
                <a:lnTo>
                  <a:pt x="612" y="205"/>
                </a:lnTo>
                <a:lnTo>
                  <a:pt x="637" y="198"/>
                </a:lnTo>
                <a:lnTo>
                  <a:pt x="658" y="191"/>
                </a:lnTo>
                <a:lnTo>
                  <a:pt x="677" y="183"/>
                </a:lnTo>
                <a:lnTo>
                  <a:pt x="695" y="175"/>
                </a:lnTo>
                <a:lnTo>
                  <a:pt x="710" y="166"/>
                </a:lnTo>
                <a:lnTo>
                  <a:pt x="722" y="156"/>
                </a:lnTo>
                <a:lnTo>
                  <a:pt x="733" y="146"/>
                </a:lnTo>
                <a:lnTo>
                  <a:pt x="740" y="137"/>
                </a:lnTo>
                <a:lnTo>
                  <a:pt x="744" y="126"/>
                </a:lnTo>
                <a:lnTo>
                  <a:pt x="746" y="117"/>
                </a:lnTo>
                <a:lnTo>
                  <a:pt x="744" y="106"/>
                </a:lnTo>
                <a:lnTo>
                  <a:pt x="740" y="96"/>
                </a:lnTo>
                <a:lnTo>
                  <a:pt x="733" y="86"/>
                </a:lnTo>
                <a:lnTo>
                  <a:pt x="722" y="77"/>
                </a:lnTo>
                <a:lnTo>
                  <a:pt x="710" y="67"/>
                </a:lnTo>
                <a:lnTo>
                  <a:pt x="695" y="58"/>
                </a:lnTo>
                <a:lnTo>
                  <a:pt x="677" y="50"/>
                </a:lnTo>
                <a:lnTo>
                  <a:pt x="658" y="42"/>
                </a:lnTo>
                <a:lnTo>
                  <a:pt x="637" y="34"/>
                </a:lnTo>
                <a:lnTo>
                  <a:pt x="612" y="27"/>
                </a:lnTo>
                <a:lnTo>
                  <a:pt x="586" y="21"/>
                </a:lnTo>
                <a:lnTo>
                  <a:pt x="559" y="16"/>
                </a:lnTo>
                <a:lnTo>
                  <a:pt x="530" y="11"/>
                </a:lnTo>
                <a:lnTo>
                  <a:pt x="500" y="7"/>
                </a:lnTo>
                <a:lnTo>
                  <a:pt x="469" y="4"/>
                </a:lnTo>
                <a:lnTo>
                  <a:pt x="436" y="2"/>
                </a:lnTo>
                <a:lnTo>
                  <a:pt x="405" y="1"/>
                </a:lnTo>
                <a:lnTo>
                  <a:pt x="373" y="0"/>
                </a:lnTo>
                <a:lnTo>
                  <a:pt x="340" y="1"/>
                </a:lnTo>
                <a:lnTo>
                  <a:pt x="307" y="2"/>
                </a:lnTo>
                <a:lnTo>
                  <a:pt x="276" y="4"/>
                </a:lnTo>
                <a:lnTo>
                  <a:pt x="245" y="7"/>
                </a:lnTo>
                <a:lnTo>
                  <a:pt x="215" y="11"/>
                </a:lnTo>
                <a:lnTo>
                  <a:pt x="186" y="16"/>
                </a:lnTo>
                <a:lnTo>
                  <a:pt x="159" y="21"/>
                </a:lnTo>
                <a:lnTo>
                  <a:pt x="132" y="28"/>
                </a:lnTo>
                <a:lnTo>
                  <a:pt x="108" y="34"/>
                </a:lnTo>
                <a:lnTo>
                  <a:pt x="87" y="42"/>
                </a:lnTo>
                <a:lnTo>
                  <a:pt x="66" y="50"/>
                </a:lnTo>
                <a:lnTo>
                  <a:pt x="49" y="58"/>
                </a:lnTo>
                <a:lnTo>
                  <a:pt x="35" y="68"/>
                </a:lnTo>
                <a:lnTo>
                  <a:pt x="21" y="77"/>
                </a:lnTo>
                <a:lnTo>
                  <a:pt x="12" y="86"/>
                </a:lnTo>
                <a:lnTo>
                  <a:pt x="5" y="97"/>
                </a:lnTo>
                <a:lnTo>
                  <a:pt x="1" y="106"/>
                </a:lnTo>
                <a:lnTo>
                  <a:pt x="0" y="1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8"/>
          <p:cNvSpPr>
            <a:spLocks/>
          </p:cNvSpPr>
          <p:nvPr/>
        </p:nvSpPr>
        <p:spPr bwMode="auto">
          <a:xfrm>
            <a:off x="1131888" y="4175125"/>
            <a:ext cx="1055687" cy="371475"/>
          </a:xfrm>
          <a:custGeom>
            <a:avLst/>
            <a:gdLst>
              <a:gd name="T0" fmla="*/ 662 w 665"/>
              <a:gd name="T1" fmla="*/ 106 h 234"/>
              <a:gd name="T2" fmla="*/ 653 w 665"/>
              <a:gd name="T3" fmla="*/ 86 h 234"/>
              <a:gd name="T4" fmla="*/ 633 w 665"/>
              <a:gd name="T5" fmla="*/ 68 h 234"/>
              <a:gd name="T6" fmla="*/ 604 w 665"/>
              <a:gd name="T7" fmla="*/ 50 h 234"/>
              <a:gd name="T8" fmla="*/ 567 w 665"/>
              <a:gd name="T9" fmla="*/ 34 h 234"/>
              <a:gd name="T10" fmla="*/ 522 w 665"/>
              <a:gd name="T11" fmla="*/ 21 h 234"/>
              <a:gd name="T12" fmla="*/ 472 w 665"/>
              <a:gd name="T13" fmla="*/ 11 h 234"/>
              <a:gd name="T14" fmla="*/ 418 w 665"/>
              <a:gd name="T15" fmla="*/ 5 h 234"/>
              <a:gd name="T16" fmla="*/ 361 w 665"/>
              <a:gd name="T17" fmla="*/ 1 h 234"/>
              <a:gd name="T18" fmla="*/ 302 w 665"/>
              <a:gd name="T19" fmla="*/ 1 h 234"/>
              <a:gd name="T20" fmla="*/ 247 w 665"/>
              <a:gd name="T21" fmla="*/ 5 h 234"/>
              <a:gd name="T22" fmla="*/ 191 w 665"/>
              <a:gd name="T23" fmla="*/ 11 h 234"/>
              <a:gd name="T24" fmla="*/ 141 w 665"/>
              <a:gd name="T25" fmla="*/ 21 h 234"/>
              <a:gd name="T26" fmla="*/ 96 w 665"/>
              <a:gd name="T27" fmla="*/ 34 h 234"/>
              <a:gd name="T28" fmla="*/ 60 w 665"/>
              <a:gd name="T29" fmla="*/ 50 h 234"/>
              <a:gd name="T30" fmla="*/ 31 w 665"/>
              <a:gd name="T31" fmla="*/ 68 h 234"/>
              <a:gd name="T32" fmla="*/ 10 w 665"/>
              <a:gd name="T33" fmla="*/ 86 h 234"/>
              <a:gd name="T34" fmla="*/ 1 w 665"/>
              <a:gd name="T35" fmla="*/ 106 h 234"/>
              <a:gd name="T36" fmla="*/ 1 w 665"/>
              <a:gd name="T37" fmla="*/ 127 h 234"/>
              <a:gd name="T38" fmla="*/ 10 w 665"/>
              <a:gd name="T39" fmla="*/ 147 h 234"/>
              <a:gd name="T40" fmla="*/ 31 w 665"/>
              <a:gd name="T41" fmla="*/ 166 h 234"/>
              <a:gd name="T42" fmla="*/ 60 w 665"/>
              <a:gd name="T43" fmla="*/ 183 h 234"/>
              <a:gd name="T44" fmla="*/ 96 w 665"/>
              <a:gd name="T45" fmla="*/ 199 h 234"/>
              <a:gd name="T46" fmla="*/ 141 w 665"/>
              <a:gd name="T47" fmla="*/ 212 h 234"/>
              <a:gd name="T48" fmla="*/ 191 w 665"/>
              <a:gd name="T49" fmla="*/ 222 h 234"/>
              <a:gd name="T50" fmla="*/ 247 w 665"/>
              <a:gd name="T51" fmla="*/ 229 h 234"/>
              <a:gd name="T52" fmla="*/ 302 w 665"/>
              <a:gd name="T53" fmla="*/ 232 h 234"/>
              <a:gd name="T54" fmla="*/ 361 w 665"/>
              <a:gd name="T55" fmla="*/ 232 h 234"/>
              <a:gd name="T56" fmla="*/ 418 w 665"/>
              <a:gd name="T57" fmla="*/ 229 h 234"/>
              <a:gd name="T58" fmla="*/ 472 w 665"/>
              <a:gd name="T59" fmla="*/ 222 h 234"/>
              <a:gd name="T60" fmla="*/ 522 w 665"/>
              <a:gd name="T61" fmla="*/ 212 h 234"/>
              <a:gd name="T62" fmla="*/ 567 w 665"/>
              <a:gd name="T63" fmla="*/ 199 h 234"/>
              <a:gd name="T64" fmla="*/ 604 w 665"/>
              <a:gd name="T65" fmla="*/ 183 h 234"/>
              <a:gd name="T66" fmla="*/ 633 w 665"/>
              <a:gd name="T67" fmla="*/ 166 h 234"/>
              <a:gd name="T68" fmla="*/ 653 w 665"/>
              <a:gd name="T69" fmla="*/ 147 h 234"/>
              <a:gd name="T70" fmla="*/ 662 w 665"/>
              <a:gd name="T71" fmla="*/ 12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234">
                <a:moveTo>
                  <a:pt x="664" y="117"/>
                </a:moveTo>
                <a:lnTo>
                  <a:pt x="662" y="106"/>
                </a:lnTo>
                <a:lnTo>
                  <a:pt x="659" y="97"/>
                </a:lnTo>
                <a:lnTo>
                  <a:pt x="653" y="86"/>
                </a:lnTo>
                <a:lnTo>
                  <a:pt x="644" y="77"/>
                </a:lnTo>
                <a:lnTo>
                  <a:pt x="633" y="68"/>
                </a:lnTo>
                <a:lnTo>
                  <a:pt x="620" y="58"/>
                </a:lnTo>
                <a:lnTo>
                  <a:pt x="604" y="50"/>
                </a:lnTo>
                <a:lnTo>
                  <a:pt x="586" y="42"/>
                </a:lnTo>
                <a:lnTo>
                  <a:pt x="567" y="34"/>
                </a:lnTo>
                <a:lnTo>
                  <a:pt x="546" y="28"/>
                </a:lnTo>
                <a:lnTo>
                  <a:pt x="522" y="21"/>
                </a:lnTo>
                <a:lnTo>
                  <a:pt x="498" y="16"/>
                </a:lnTo>
                <a:lnTo>
                  <a:pt x="472" y="11"/>
                </a:lnTo>
                <a:lnTo>
                  <a:pt x="445" y="7"/>
                </a:lnTo>
                <a:lnTo>
                  <a:pt x="418" y="5"/>
                </a:lnTo>
                <a:lnTo>
                  <a:pt x="390" y="2"/>
                </a:lnTo>
                <a:lnTo>
                  <a:pt x="361" y="1"/>
                </a:lnTo>
                <a:lnTo>
                  <a:pt x="332" y="0"/>
                </a:lnTo>
                <a:lnTo>
                  <a:pt x="302" y="1"/>
                </a:lnTo>
                <a:lnTo>
                  <a:pt x="275" y="2"/>
                </a:lnTo>
                <a:lnTo>
                  <a:pt x="247" y="5"/>
                </a:lnTo>
                <a:lnTo>
                  <a:pt x="218" y="7"/>
                </a:lnTo>
                <a:lnTo>
                  <a:pt x="191" y="11"/>
                </a:lnTo>
                <a:lnTo>
                  <a:pt x="166" y="16"/>
                </a:lnTo>
                <a:lnTo>
                  <a:pt x="141" y="21"/>
                </a:lnTo>
                <a:lnTo>
                  <a:pt x="118" y="28"/>
                </a:lnTo>
                <a:lnTo>
                  <a:pt x="96" y="34"/>
                </a:lnTo>
                <a:lnTo>
                  <a:pt x="77" y="42"/>
                </a:lnTo>
                <a:lnTo>
                  <a:pt x="60" y="50"/>
                </a:lnTo>
                <a:lnTo>
                  <a:pt x="44" y="58"/>
                </a:lnTo>
                <a:lnTo>
                  <a:pt x="31" y="68"/>
                </a:lnTo>
                <a:lnTo>
                  <a:pt x="20" y="77"/>
                </a:lnTo>
                <a:lnTo>
                  <a:pt x="10" y="86"/>
                </a:lnTo>
                <a:lnTo>
                  <a:pt x="4" y="97"/>
                </a:lnTo>
                <a:lnTo>
                  <a:pt x="1" y="106"/>
                </a:lnTo>
                <a:lnTo>
                  <a:pt x="0" y="117"/>
                </a:lnTo>
                <a:lnTo>
                  <a:pt x="1" y="127"/>
                </a:lnTo>
                <a:lnTo>
                  <a:pt x="4" y="137"/>
                </a:lnTo>
                <a:lnTo>
                  <a:pt x="10" y="147"/>
                </a:lnTo>
                <a:lnTo>
                  <a:pt x="20" y="156"/>
                </a:lnTo>
                <a:lnTo>
                  <a:pt x="31" y="166"/>
                </a:lnTo>
                <a:lnTo>
                  <a:pt x="44" y="175"/>
                </a:lnTo>
                <a:lnTo>
                  <a:pt x="60" y="183"/>
                </a:lnTo>
                <a:lnTo>
                  <a:pt x="77" y="191"/>
                </a:lnTo>
                <a:lnTo>
                  <a:pt x="96" y="199"/>
                </a:lnTo>
                <a:lnTo>
                  <a:pt x="118" y="206"/>
                </a:lnTo>
                <a:lnTo>
                  <a:pt x="141" y="212"/>
                </a:lnTo>
                <a:lnTo>
                  <a:pt x="166" y="217"/>
                </a:lnTo>
                <a:lnTo>
                  <a:pt x="191" y="222"/>
                </a:lnTo>
                <a:lnTo>
                  <a:pt x="218" y="226"/>
                </a:lnTo>
                <a:lnTo>
                  <a:pt x="247" y="229"/>
                </a:lnTo>
                <a:lnTo>
                  <a:pt x="275" y="231"/>
                </a:lnTo>
                <a:lnTo>
                  <a:pt x="302" y="232"/>
                </a:lnTo>
                <a:lnTo>
                  <a:pt x="332" y="233"/>
                </a:lnTo>
                <a:lnTo>
                  <a:pt x="361" y="232"/>
                </a:lnTo>
                <a:lnTo>
                  <a:pt x="390" y="231"/>
                </a:lnTo>
                <a:lnTo>
                  <a:pt x="418" y="229"/>
                </a:lnTo>
                <a:lnTo>
                  <a:pt x="445" y="226"/>
                </a:lnTo>
                <a:lnTo>
                  <a:pt x="472" y="222"/>
                </a:lnTo>
                <a:lnTo>
                  <a:pt x="498" y="217"/>
                </a:lnTo>
                <a:lnTo>
                  <a:pt x="522" y="212"/>
                </a:lnTo>
                <a:lnTo>
                  <a:pt x="546" y="206"/>
                </a:lnTo>
                <a:lnTo>
                  <a:pt x="567" y="199"/>
                </a:lnTo>
                <a:lnTo>
                  <a:pt x="586" y="191"/>
                </a:lnTo>
                <a:lnTo>
                  <a:pt x="604" y="183"/>
                </a:lnTo>
                <a:lnTo>
                  <a:pt x="620" y="175"/>
                </a:lnTo>
                <a:lnTo>
                  <a:pt x="633" y="166"/>
                </a:lnTo>
                <a:lnTo>
                  <a:pt x="644" y="156"/>
                </a:lnTo>
                <a:lnTo>
                  <a:pt x="653" y="147"/>
                </a:lnTo>
                <a:lnTo>
                  <a:pt x="659" y="137"/>
                </a:lnTo>
                <a:lnTo>
                  <a:pt x="662" y="127"/>
                </a:lnTo>
                <a:lnTo>
                  <a:pt x="664" y="1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9"/>
          <p:cNvSpPr>
            <a:spLocks/>
          </p:cNvSpPr>
          <p:nvPr/>
        </p:nvSpPr>
        <p:spPr bwMode="auto">
          <a:xfrm>
            <a:off x="2081213" y="3905250"/>
            <a:ext cx="1057275" cy="369887"/>
          </a:xfrm>
          <a:custGeom>
            <a:avLst/>
            <a:gdLst>
              <a:gd name="T0" fmla="*/ 663 w 666"/>
              <a:gd name="T1" fmla="*/ 106 h 233"/>
              <a:gd name="T2" fmla="*/ 652 w 666"/>
              <a:gd name="T3" fmla="*/ 86 h 233"/>
              <a:gd name="T4" fmla="*/ 633 w 666"/>
              <a:gd name="T5" fmla="*/ 66 h 233"/>
              <a:gd name="T6" fmla="*/ 605 w 666"/>
              <a:gd name="T7" fmla="*/ 49 h 233"/>
              <a:gd name="T8" fmla="*/ 568 w 666"/>
              <a:gd name="T9" fmla="*/ 34 h 233"/>
              <a:gd name="T10" fmla="*/ 523 w 666"/>
              <a:gd name="T11" fmla="*/ 21 h 233"/>
              <a:gd name="T12" fmla="*/ 472 w 666"/>
              <a:gd name="T13" fmla="*/ 10 h 233"/>
              <a:gd name="T14" fmla="*/ 419 w 666"/>
              <a:gd name="T15" fmla="*/ 3 h 233"/>
              <a:gd name="T16" fmla="*/ 362 w 666"/>
              <a:gd name="T17" fmla="*/ 0 h 233"/>
              <a:gd name="T18" fmla="*/ 304 w 666"/>
              <a:gd name="T19" fmla="*/ 0 h 233"/>
              <a:gd name="T20" fmla="*/ 247 w 666"/>
              <a:gd name="T21" fmla="*/ 3 h 233"/>
              <a:gd name="T22" fmla="*/ 192 w 666"/>
              <a:gd name="T23" fmla="*/ 10 h 233"/>
              <a:gd name="T24" fmla="*/ 141 w 666"/>
              <a:gd name="T25" fmla="*/ 21 h 233"/>
              <a:gd name="T26" fmla="*/ 98 w 666"/>
              <a:gd name="T27" fmla="*/ 34 h 233"/>
              <a:gd name="T28" fmla="*/ 60 w 666"/>
              <a:gd name="T29" fmla="*/ 49 h 233"/>
              <a:gd name="T30" fmla="*/ 31 w 666"/>
              <a:gd name="T31" fmla="*/ 66 h 233"/>
              <a:gd name="T32" fmla="*/ 12 w 666"/>
              <a:gd name="T33" fmla="*/ 86 h 233"/>
              <a:gd name="T34" fmla="*/ 1 w 666"/>
              <a:gd name="T35" fmla="*/ 106 h 233"/>
              <a:gd name="T36" fmla="*/ 1 w 666"/>
              <a:gd name="T37" fmla="*/ 126 h 233"/>
              <a:gd name="T38" fmla="*/ 12 w 666"/>
              <a:gd name="T39" fmla="*/ 146 h 233"/>
              <a:gd name="T40" fmla="*/ 31 w 666"/>
              <a:gd name="T41" fmla="*/ 165 h 233"/>
              <a:gd name="T42" fmla="*/ 60 w 666"/>
              <a:gd name="T43" fmla="*/ 182 h 233"/>
              <a:gd name="T44" fmla="*/ 98 w 666"/>
              <a:gd name="T45" fmla="*/ 198 h 233"/>
              <a:gd name="T46" fmla="*/ 141 w 666"/>
              <a:gd name="T47" fmla="*/ 211 h 233"/>
              <a:gd name="T48" fmla="*/ 192 w 666"/>
              <a:gd name="T49" fmla="*/ 221 h 233"/>
              <a:gd name="T50" fmla="*/ 247 w 666"/>
              <a:gd name="T51" fmla="*/ 228 h 233"/>
              <a:gd name="T52" fmla="*/ 304 w 666"/>
              <a:gd name="T53" fmla="*/ 232 h 233"/>
              <a:gd name="T54" fmla="*/ 362 w 666"/>
              <a:gd name="T55" fmla="*/ 232 h 233"/>
              <a:gd name="T56" fmla="*/ 419 w 666"/>
              <a:gd name="T57" fmla="*/ 228 h 233"/>
              <a:gd name="T58" fmla="*/ 472 w 666"/>
              <a:gd name="T59" fmla="*/ 221 h 233"/>
              <a:gd name="T60" fmla="*/ 523 w 666"/>
              <a:gd name="T61" fmla="*/ 211 h 233"/>
              <a:gd name="T62" fmla="*/ 568 w 666"/>
              <a:gd name="T63" fmla="*/ 198 h 233"/>
              <a:gd name="T64" fmla="*/ 605 w 666"/>
              <a:gd name="T65" fmla="*/ 182 h 233"/>
              <a:gd name="T66" fmla="*/ 633 w 666"/>
              <a:gd name="T67" fmla="*/ 165 h 233"/>
              <a:gd name="T68" fmla="*/ 652 w 666"/>
              <a:gd name="T69" fmla="*/ 146 h 233"/>
              <a:gd name="T70" fmla="*/ 663 w 666"/>
              <a:gd name="T71" fmla="*/ 12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6" h="233">
                <a:moveTo>
                  <a:pt x="665" y="116"/>
                </a:moveTo>
                <a:lnTo>
                  <a:pt x="663" y="106"/>
                </a:lnTo>
                <a:lnTo>
                  <a:pt x="660" y="95"/>
                </a:lnTo>
                <a:lnTo>
                  <a:pt x="652" y="86"/>
                </a:lnTo>
                <a:lnTo>
                  <a:pt x="644" y="76"/>
                </a:lnTo>
                <a:lnTo>
                  <a:pt x="633" y="66"/>
                </a:lnTo>
                <a:lnTo>
                  <a:pt x="620" y="58"/>
                </a:lnTo>
                <a:lnTo>
                  <a:pt x="605" y="49"/>
                </a:lnTo>
                <a:lnTo>
                  <a:pt x="587" y="41"/>
                </a:lnTo>
                <a:lnTo>
                  <a:pt x="568" y="34"/>
                </a:lnTo>
                <a:lnTo>
                  <a:pt x="546" y="27"/>
                </a:lnTo>
                <a:lnTo>
                  <a:pt x="523" y="21"/>
                </a:lnTo>
                <a:lnTo>
                  <a:pt x="499" y="15"/>
                </a:lnTo>
                <a:lnTo>
                  <a:pt x="472" y="10"/>
                </a:lnTo>
                <a:lnTo>
                  <a:pt x="445" y="7"/>
                </a:lnTo>
                <a:lnTo>
                  <a:pt x="419" y="3"/>
                </a:lnTo>
                <a:lnTo>
                  <a:pt x="391" y="1"/>
                </a:lnTo>
                <a:lnTo>
                  <a:pt x="362" y="0"/>
                </a:lnTo>
                <a:lnTo>
                  <a:pt x="331" y="0"/>
                </a:lnTo>
                <a:lnTo>
                  <a:pt x="304" y="0"/>
                </a:lnTo>
                <a:lnTo>
                  <a:pt x="274" y="1"/>
                </a:lnTo>
                <a:lnTo>
                  <a:pt x="247" y="3"/>
                </a:lnTo>
                <a:lnTo>
                  <a:pt x="219" y="7"/>
                </a:lnTo>
                <a:lnTo>
                  <a:pt x="192" y="10"/>
                </a:lnTo>
                <a:lnTo>
                  <a:pt x="165" y="15"/>
                </a:lnTo>
                <a:lnTo>
                  <a:pt x="141" y="21"/>
                </a:lnTo>
                <a:lnTo>
                  <a:pt x="119" y="27"/>
                </a:lnTo>
                <a:lnTo>
                  <a:pt x="98" y="34"/>
                </a:lnTo>
                <a:lnTo>
                  <a:pt x="78" y="41"/>
                </a:lnTo>
                <a:lnTo>
                  <a:pt x="60" y="49"/>
                </a:lnTo>
                <a:lnTo>
                  <a:pt x="46" y="58"/>
                </a:lnTo>
                <a:lnTo>
                  <a:pt x="31" y="66"/>
                </a:lnTo>
                <a:lnTo>
                  <a:pt x="20" y="76"/>
                </a:lnTo>
                <a:lnTo>
                  <a:pt x="12" y="86"/>
                </a:lnTo>
                <a:lnTo>
                  <a:pt x="6" y="95"/>
                </a:lnTo>
                <a:lnTo>
                  <a:pt x="1" y="106"/>
                </a:lnTo>
                <a:lnTo>
                  <a:pt x="0" y="116"/>
                </a:lnTo>
                <a:lnTo>
                  <a:pt x="1" y="126"/>
                </a:lnTo>
                <a:lnTo>
                  <a:pt x="6" y="136"/>
                </a:lnTo>
                <a:lnTo>
                  <a:pt x="12" y="146"/>
                </a:lnTo>
                <a:lnTo>
                  <a:pt x="20" y="155"/>
                </a:lnTo>
                <a:lnTo>
                  <a:pt x="31" y="165"/>
                </a:lnTo>
                <a:lnTo>
                  <a:pt x="46" y="174"/>
                </a:lnTo>
                <a:lnTo>
                  <a:pt x="60" y="182"/>
                </a:lnTo>
                <a:lnTo>
                  <a:pt x="78" y="190"/>
                </a:lnTo>
                <a:lnTo>
                  <a:pt x="98" y="198"/>
                </a:lnTo>
                <a:lnTo>
                  <a:pt x="119" y="205"/>
                </a:lnTo>
                <a:lnTo>
                  <a:pt x="141" y="211"/>
                </a:lnTo>
                <a:lnTo>
                  <a:pt x="165" y="217"/>
                </a:lnTo>
                <a:lnTo>
                  <a:pt x="192" y="221"/>
                </a:lnTo>
                <a:lnTo>
                  <a:pt x="219" y="225"/>
                </a:lnTo>
                <a:lnTo>
                  <a:pt x="247" y="228"/>
                </a:lnTo>
                <a:lnTo>
                  <a:pt x="274" y="230"/>
                </a:lnTo>
                <a:lnTo>
                  <a:pt x="304" y="232"/>
                </a:lnTo>
                <a:lnTo>
                  <a:pt x="331" y="232"/>
                </a:lnTo>
                <a:lnTo>
                  <a:pt x="362" y="232"/>
                </a:lnTo>
                <a:lnTo>
                  <a:pt x="391" y="230"/>
                </a:lnTo>
                <a:lnTo>
                  <a:pt x="419" y="228"/>
                </a:lnTo>
                <a:lnTo>
                  <a:pt x="445" y="225"/>
                </a:lnTo>
                <a:lnTo>
                  <a:pt x="472" y="221"/>
                </a:lnTo>
                <a:lnTo>
                  <a:pt x="499" y="217"/>
                </a:lnTo>
                <a:lnTo>
                  <a:pt x="523" y="211"/>
                </a:lnTo>
                <a:lnTo>
                  <a:pt x="546" y="205"/>
                </a:lnTo>
                <a:lnTo>
                  <a:pt x="568" y="198"/>
                </a:lnTo>
                <a:lnTo>
                  <a:pt x="587" y="190"/>
                </a:lnTo>
                <a:lnTo>
                  <a:pt x="605" y="182"/>
                </a:lnTo>
                <a:lnTo>
                  <a:pt x="620" y="174"/>
                </a:lnTo>
                <a:lnTo>
                  <a:pt x="633" y="165"/>
                </a:lnTo>
                <a:lnTo>
                  <a:pt x="644" y="155"/>
                </a:lnTo>
                <a:lnTo>
                  <a:pt x="652" y="146"/>
                </a:lnTo>
                <a:lnTo>
                  <a:pt x="660" y="136"/>
                </a:lnTo>
                <a:lnTo>
                  <a:pt x="663" y="126"/>
                </a:lnTo>
                <a:lnTo>
                  <a:pt x="665" y="1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10"/>
          <p:cNvSpPr>
            <a:spLocks/>
          </p:cNvSpPr>
          <p:nvPr/>
        </p:nvSpPr>
        <p:spPr bwMode="auto">
          <a:xfrm>
            <a:off x="4191000" y="6411912"/>
            <a:ext cx="1055688" cy="369888"/>
          </a:xfrm>
          <a:custGeom>
            <a:avLst/>
            <a:gdLst>
              <a:gd name="T0" fmla="*/ 1 w 665"/>
              <a:gd name="T1" fmla="*/ 126 h 233"/>
              <a:gd name="T2" fmla="*/ 12 w 665"/>
              <a:gd name="T3" fmla="*/ 146 h 233"/>
              <a:gd name="T4" fmla="*/ 31 w 665"/>
              <a:gd name="T5" fmla="*/ 165 h 233"/>
              <a:gd name="T6" fmla="*/ 60 w 665"/>
              <a:gd name="T7" fmla="*/ 183 h 233"/>
              <a:gd name="T8" fmla="*/ 96 w 665"/>
              <a:gd name="T9" fmla="*/ 198 h 233"/>
              <a:gd name="T10" fmla="*/ 141 w 665"/>
              <a:gd name="T11" fmla="*/ 211 h 233"/>
              <a:gd name="T12" fmla="*/ 192 w 665"/>
              <a:gd name="T13" fmla="*/ 221 h 233"/>
              <a:gd name="T14" fmla="*/ 245 w 665"/>
              <a:gd name="T15" fmla="*/ 228 h 233"/>
              <a:gd name="T16" fmla="*/ 302 w 665"/>
              <a:gd name="T17" fmla="*/ 232 h 233"/>
              <a:gd name="T18" fmla="*/ 361 w 665"/>
              <a:gd name="T19" fmla="*/ 232 h 233"/>
              <a:gd name="T20" fmla="*/ 418 w 665"/>
              <a:gd name="T21" fmla="*/ 228 h 233"/>
              <a:gd name="T22" fmla="*/ 472 w 665"/>
              <a:gd name="T23" fmla="*/ 221 h 233"/>
              <a:gd name="T24" fmla="*/ 523 w 665"/>
              <a:gd name="T25" fmla="*/ 211 h 233"/>
              <a:gd name="T26" fmla="*/ 567 w 665"/>
              <a:gd name="T27" fmla="*/ 198 h 233"/>
              <a:gd name="T28" fmla="*/ 604 w 665"/>
              <a:gd name="T29" fmla="*/ 183 h 233"/>
              <a:gd name="T30" fmla="*/ 633 w 665"/>
              <a:gd name="T31" fmla="*/ 165 h 233"/>
              <a:gd name="T32" fmla="*/ 653 w 665"/>
              <a:gd name="T33" fmla="*/ 146 h 233"/>
              <a:gd name="T34" fmla="*/ 664 w 665"/>
              <a:gd name="T35" fmla="*/ 126 h 233"/>
              <a:gd name="T36" fmla="*/ 664 w 665"/>
              <a:gd name="T37" fmla="*/ 106 h 233"/>
              <a:gd name="T38" fmla="*/ 653 w 665"/>
              <a:gd name="T39" fmla="*/ 86 h 233"/>
              <a:gd name="T40" fmla="*/ 633 w 665"/>
              <a:gd name="T41" fmla="*/ 67 h 233"/>
              <a:gd name="T42" fmla="*/ 604 w 665"/>
              <a:gd name="T43" fmla="*/ 49 h 233"/>
              <a:gd name="T44" fmla="*/ 567 w 665"/>
              <a:gd name="T45" fmla="*/ 34 h 233"/>
              <a:gd name="T46" fmla="*/ 523 w 665"/>
              <a:gd name="T47" fmla="*/ 21 h 233"/>
              <a:gd name="T48" fmla="*/ 472 w 665"/>
              <a:gd name="T49" fmla="*/ 11 h 233"/>
              <a:gd name="T50" fmla="*/ 418 w 665"/>
              <a:gd name="T51" fmla="*/ 4 h 233"/>
              <a:gd name="T52" fmla="*/ 361 w 665"/>
              <a:gd name="T53" fmla="*/ 0 h 233"/>
              <a:gd name="T54" fmla="*/ 302 w 665"/>
              <a:gd name="T55" fmla="*/ 0 h 233"/>
              <a:gd name="T56" fmla="*/ 245 w 665"/>
              <a:gd name="T57" fmla="*/ 4 h 233"/>
              <a:gd name="T58" fmla="*/ 192 w 665"/>
              <a:gd name="T59" fmla="*/ 11 h 233"/>
              <a:gd name="T60" fmla="*/ 141 w 665"/>
              <a:gd name="T61" fmla="*/ 21 h 233"/>
              <a:gd name="T62" fmla="*/ 96 w 665"/>
              <a:gd name="T63" fmla="*/ 34 h 233"/>
              <a:gd name="T64" fmla="*/ 60 w 665"/>
              <a:gd name="T65" fmla="*/ 50 h 233"/>
              <a:gd name="T66" fmla="*/ 31 w 665"/>
              <a:gd name="T67" fmla="*/ 67 h 233"/>
              <a:gd name="T68" fmla="*/ 12 w 665"/>
              <a:gd name="T69" fmla="*/ 86 h 233"/>
              <a:gd name="T70" fmla="*/ 1 w 665"/>
              <a:gd name="T71"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233">
                <a:moveTo>
                  <a:pt x="0" y="116"/>
                </a:moveTo>
                <a:lnTo>
                  <a:pt x="1" y="126"/>
                </a:lnTo>
                <a:lnTo>
                  <a:pt x="4" y="136"/>
                </a:lnTo>
                <a:lnTo>
                  <a:pt x="12" y="146"/>
                </a:lnTo>
                <a:lnTo>
                  <a:pt x="20" y="156"/>
                </a:lnTo>
                <a:lnTo>
                  <a:pt x="31" y="165"/>
                </a:lnTo>
                <a:lnTo>
                  <a:pt x="44" y="174"/>
                </a:lnTo>
                <a:lnTo>
                  <a:pt x="60" y="183"/>
                </a:lnTo>
                <a:lnTo>
                  <a:pt x="77" y="191"/>
                </a:lnTo>
                <a:lnTo>
                  <a:pt x="96" y="198"/>
                </a:lnTo>
                <a:lnTo>
                  <a:pt x="118" y="205"/>
                </a:lnTo>
                <a:lnTo>
                  <a:pt x="141" y="211"/>
                </a:lnTo>
                <a:lnTo>
                  <a:pt x="167" y="217"/>
                </a:lnTo>
                <a:lnTo>
                  <a:pt x="192" y="221"/>
                </a:lnTo>
                <a:lnTo>
                  <a:pt x="219" y="225"/>
                </a:lnTo>
                <a:lnTo>
                  <a:pt x="245" y="228"/>
                </a:lnTo>
                <a:lnTo>
                  <a:pt x="275" y="231"/>
                </a:lnTo>
                <a:lnTo>
                  <a:pt x="302" y="232"/>
                </a:lnTo>
                <a:lnTo>
                  <a:pt x="333" y="232"/>
                </a:lnTo>
                <a:lnTo>
                  <a:pt x="361" y="232"/>
                </a:lnTo>
                <a:lnTo>
                  <a:pt x="390" y="231"/>
                </a:lnTo>
                <a:lnTo>
                  <a:pt x="418" y="228"/>
                </a:lnTo>
                <a:lnTo>
                  <a:pt x="445" y="225"/>
                </a:lnTo>
                <a:lnTo>
                  <a:pt x="472" y="221"/>
                </a:lnTo>
                <a:lnTo>
                  <a:pt x="499" y="217"/>
                </a:lnTo>
                <a:lnTo>
                  <a:pt x="523" y="211"/>
                </a:lnTo>
                <a:lnTo>
                  <a:pt x="546" y="205"/>
                </a:lnTo>
                <a:lnTo>
                  <a:pt x="567" y="198"/>
                </a:lnTo>
                <a:lnTo>
                  <a:pt x="587" y="191"/>
                </a:lnTo>
                <a:lnTo>
                  <a:pt x="604" y="183"/>
                </a:lnTo>
                <a:lnTo>
                  <a:pt x="620" y="174"/>
                </a:lnTo>
                <a:lnTo>
                  <a:pt x="633" y="165"/>
                </a:lnTo>
                <a:lnTo>
                  <a:pt x="644" y="156"/>
                </a:lnTo>
                <a:lnTo>
                  <a:pt x="653" y="146"/>
                </a:lnTo>
                <a:lnTo>
                  <a:pt x="659" y="136"/>
                </a:lnTo>
                <a:lnTo>
                  <a:pt x="664" y="126"/>
                </a:lnTo>
                <a:lnTo>
                  <a:pt x="664" y="116"/>
                </a:lnTo>
                <a:lnTo>
                  <a:pt x="664" y="106"/>
                </a:lnTo>
                <a:lnTo>
                  <a:pt x="659" y="96"/>
                </a:lnTo>
                <a:lnTo>
                  <a:pt x="653" y="86"/>
                </a:lnTo>
                <a:lnTo>
                  <a:pt x="644" y="76"/>
                </a:lnTo>
                <a:lnTo>
                  <a:pt x="633" y="67"/>
                </a:lnTo>
                <a:lnTo>
                  <a:pt x="619" y="58"/>
                </a:lnTo>
                <a:lnTo>
                  <a:pt x="604" y="49"/>
                </a:lnTo>
                <a:lnTo>
                  <a:pt x="587" y="41"/>
                </a:lnTo>
                <a:lnTo>
                  <a:pt x="567" y="34"/>
                </a:lnTo>
                <a:lnTo>
                  <a:pt x="546" y="27"/>
                </a:lnTo>
                <a:lnTo>
                  <a:pt x="523" y="21"/>
                </a:lnTo>
                <a:lnTo>
                  <a:pt x="498" y="15"/>
                </a:lnTo>
                <a:lnTo>
                  <a:pt x="472" y="11"/>
                </a:lnTo>
                <a:lnTo>
                  <a:pt x="445" y="7"/>
                </a:lnTo>
                <a:lnTo>
                  <a:pt x="418" y="4"/>
                </a:lnTo>
                <a:lnTo>
                  <a:pt x="390" y="2"/>
                </a:lnTo>
                <a:lnTo>
                  <a:pt x="361" y="0"/>
                </a:lnTo>
                <a:lnTo>
                  <a:pt x="332" y="0"/>
                </a:lnTo>
                <a:lnTo>
                  <a:pt x="302" y="0"/>
                </a:lnTo>
                <a:lnTo>
                  <a:pt x="275" y="2"/>
                </a:lnTo>
                <a:lnTo>
                  <a:pt x="245" y="4"/>
                </a:lnTo>
                <a:lnTo>
                  <a:pt x="219" y="7"/>
                </a:lnTo>
                <a:lnTo>
                  <a:pt x="192" y="11"/>
                </a:lnTo>
                <a:lnTo>
                  <a:pt x="166" y="15"/>
                </a:lnTo>
                <a:lnTo>
                  <a:pt x="141" y="21"/>
                </a:lnTo>
                <a:lnTo>
                  <a:pt x="118" y="27"/>
                </a:lnTo>
                <a:lnTo>
                  <a:pt x="96" y="34"/>
                </a:lnTo>
                <a:lnTo>
                  <a:pt x="77" y="42"/>
                </a:lnTo>
                <a:lnTo>
                  <a:pt x="60" y="50"/>
                </a:lnTo>
                <a:lnTo>
                  <a:pt x="44" y="58"/>
                </a:lnTo>
                <a:lnTo>
                  <a:pt x="31" y="67"/>
                </a:lnTo>
                <a:lnTo>
                  <a:pt x="20" y="77"/>
                </a:lnTo>
                <a:lnTo>
                  <a:pt x="12" y="86"/>
                </a:lnTo>
                <a:lnTo>
                  <a:pt x="4" y="96"/>
                </a:lnTo>
                <a:lnTo>
                  <a:pt x="1" y="106"/>
                </a:lnTo>
                <a:lnTo>
                  <a:pt x="0" y="1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11"/>
          <p:cNvSpPr>
            <a:spLocks/>
          </p:cNvSpPr>
          <p:nvPr/>
        </p:nvSpPr>
        <p:spPr bwMode="auto">
          <a:xfrm>
            <a:off x="4191000" y="3697287"/>
            <a:ext cx="1055688" cy="371475"/>
          </a:xfrm>
          <a:custGeom>
            <a:avLst/>
            <a:gdLst>
              <a:gd name="T0" fmla="*/ 1 w 665"/>
              <a:gd name="T1" fmla="*/ 127 h 234"/>
              <a:gd name="T2" fmla="*/ 12 w 665"/>
              <a:gd name="T3" fmla="*/ 147 h 234"/>
              <a:gd name="T4" fmla="*/ 31 w 665"/>
              <a:gd name="T5" fmla="*/ 166 h 234"/>
              <a:gd name="T6" fmla="*/ 60 w 665"/>
              <a:gd name="T7" fmla="*/ 183 h 234"/>
              <a:gd name="T8" fmla="*/ 96 w 665"/>
              <a:gd name="T9" fmla="*/ 199 h 234"/>
              <a:gd name="T10" fmla="*/ 141 w 665"/>
              <a:gd name="T11" fmla="*/ 212 h 234"/>
              <a:gd name="T12" fmla="*/ 192 w 665"/>
              <a:gd name="T13" fmla="*/ 222 h 234"/>
              <a:gd name="T14" fmla="*/ 245 w 665"/>
              <a:gd name="T15" fmla="*/ 229 h 234"/>
              <a:gd name="T16" fmla="*/ 302 w 665"/>
              <a:gd name="T17" fmla="*/ 232 h 234"/>
              <a:gd name="T18" fmla="*/ 361 w 665"/>
              <a:gd name="T19" fmla="*/ 232 h 234"/>
              <a:gd name="T20" fmla="*/ 418 w 665"/>
              <a:gd name="T21" fmla="*/ 229 h 234"/>
              <a:gd name="T22" fmla="*/ 472 w 665"/>
              <a:gd name="T23" fmla="*/ 222 h 234"/>
              <a:gd name="T24" fmla="*/ 523 w 665"/>
              <a:gd name="T25" fmla="*/ 212 h 234"/>
              <a:gd name="T26" fmla="*/ 567 w 665"/>
              <a:gd name="T27" fmla="*/ 199 h 234"/>
              <a:gd name="T28" fmla="*/ 604 w 665"/>
              <a:gd name="T29" fmla="*/ 183 h 234"/>
              <a:gd name="T30" fmla="*/ 633 w 665"/>
              <a:gd name="T31" fmla="*/ 166 h 234"/>
              <a:gd name="T32" fmla="*/ 653 w 665"/>
              <a:gd name="T33" fmla="*/ 147 h 234"/>
              <a:gd name="T34" fmla="*/ 664 w 665"/>
              <a:gd name="T35" fmla="*/ 127 h 234"/>
              <a:gd name="T36" fmla="*/ 664 w 665"/>
              <a:gd name="T37" fmla="*/ 106 h 234"/>
              <a:gd name="T38" fmla="*/ 653 w 665"/>
              <a:gd name="T39" fmla="*/ 87 h 234"/>
              <a:gd name="T40" fmla="*/ 633 w 665"/>
              <a:gd name="T41" fmla="*/ 68 h 234"/>
              <a:gd name="T42" fmla="*/ 604 w 665"/>
              <a:gd name="T43" fmla="*/ 50 h 234"/>
              <a:gd name="T44" fmla="*/ 567 w 665"/>
              <a:gd name="T45" fmla="*/ 34 h 234"/>
              <a:gd name="T46" fmla="*/ 523 w 665"/>
              <a:gd name="T47" fmla="*/ 21 h 234"/>
              <a:gd name="T48" fmla="*/ 472 w 665"/>
              <a:gd name="T49" fmla="*/ 12 h 234"/>
              <a:gd name="T50" fmla="*/ 418 w 665"/>
              <a:gd name="T51" fmla="*/ 5 h 234"/>
              <a:gd name="T52" fmla="*/ 361 w 665"/>
              <a:gd name="T53" fmla="*/ 1 h 234"/>
              <a:gd name="T54" fmla="*/ 302 w 665"/>
              <a:gd name="T55" fmla="*/ 1 h 234"/>
              <a:gd name="T56" fmla="*/ 245 w 665"/>
              <a:gd name="T57" fmla="*/ 5 h 234"/>
              <a:gd name="T58" fmla="*/ 192 w 665"/>
              <a:gd name="T59" fmla="*/ 12 h 234"/>
              <a:gd name="T60" fmla="*/ 141 w 665"/>
              <a:gd name="T61" fmla="*/ 22 h 234"/>
              <a:gd name="T62" fmla="*/ 96 w 665"/>
              <a:gd name="T63" fmla="*/ 35 h 234"/>
              <a:gd name="T64" fmla="*/ 60 w 665"/>
              <a:gd name="T65" fmla="*/ 50 h 234"/>
              <a:gd name="T66" fmla="*/ 31 w 665"/>
              <a:gd name="T67" fmla="*/ 68 h 234"/>
              <a:gd name="T68" fmla="*/ 12 w 665"/>
              <a:gd name="T69" fmla="*/ 87 h 234"/>
              <a:gd name="T70" fmla="*/ 1 w 665"/>
              <a:gd name="T71" fmla="*/ 10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234">
                <a:moveTo>
                  <a:pt x="0" y="117"/>
                </a:moveTo>
                <a:lnTo>
                  <a:pt x="1" y="127"/>
                </a:lnTo>
                <a:lnTo>
                  <a:pt x="4" y="137"/>
                </a:lnTo>
                <a:lnTo>
                  <a:pt x="12" y="147"/>
                </a:lnTo>
                <a:lnTo>
                  <a:pt x="20" y="157"/>
                </a:lnTo>
                <a:lnTo>
                  <a:pt x="31" y="166"/>
                </a:lnTo>
                <a:lnTo>
                  <a:pt x="44" y="175"/>
                </a:lnTo>
                <a:lnTo>
                  <a:pt x="60" y="183"/>
                </a:lnTo>
                <a:lnTo>
                  <a:pt x="77" y="191"/>
                </a:lnTo>
                <a:lnTo>
                  <a:pt x="96" y="199"/>
                </a:lnTo>
                <a:lnTo>
                  <a:pt x="118" y="206"/>
                </a:lnTo>
                <a:lnTo>
                  <a:pt x="141" y="212"/>
                </a:lnTo>
                <a:lnTo>
                  <a:pt x="167" y="217"/>
                </a:lnTo>
                <a:lnTo>
                  <a:pt x="192" y="222"/>
                </a:lnTo>
                <a:lnTo>
                  <a:pt x="219" y="226"/>
                </a:lnTo>
                <a:lnTo>
                  <a:pt x="245" y="229"/>
                </a:lnTo>
                <a:lnTo>
                  <a:pt x="275" y="231"/>
                </a:lnTo>
                <a:lnTo>
                  <a:pt x="302" y="232"/>
                </a:lnTo>
                <a:lnTo>
                  <a:pt x="333" y="233"/>
                </a:lnTo>
                <a:lnTo>
                  <a:pt x="361" y="232"/>
                </a:lnTo>
                <a:lnTo>
                  <a:pt x="390" y="231"/>
                </a:lnTo>
                <a:lnTo>
                  <a:pt x="418" y="229"/>
                </a:lnTo>
                <a:lnTo>
                  <a:pt x="445" y="226"/>
                </a:lnTo>
                <a:lnTo>
                  <a:pt x="472" y="222"/>
                </a:lnTo>
                <a:lnTo>
                  <a:pt x="499" y="217"/>
                </a:lnTo>
                <a:lnTo>
                  <a:pt x="523" y="212"/>
                </a:lnTo>
                <a:lnTo>
                  <a:pt x="546" y="206"/>
                </a:lnTo>
                <a:lnTo>
                  <a:pt x="567" y="199"/>
                </a:lnTo>
                <a:lnTo>
                  <a:pt x="587" y="191"/>
                </a:lnTo>
                <a:lnTo>
                  <a:pt x="604" y="183"/>
                </a:lnTo>
                <a:lnTo>
                  <a:pt x="620" y="175"/>
                </a:lnTo>
                <a:lnTo>
                  <a:pt x="633" y="166"/>
                </a:lnTo>
                <a:lnTo>
                  <a:pt x="644" y="157"/>
                </a:lnTo>
                <a:lnTo>
                  <a:pt x="653" y="147"/>
                </a:lnTo>
                <a:lnTo>
                  <a:pt x="659" y="137"/>
                </a:lnTo>
                <a:lnTo>
                  <a:pt x="664" y="127"/>
                </a:lnTo>
                <a:lnTo>
                  <a:pt x="664" y="117"/>
                </a:lnTo>
                <a:lnTo>
                  <a:pt x="664" y="106"/>
                </a:lnTo>
                <a:lnTo>
                  <a:pt x="659" y="97"/>
                </a:lnTo>
                <a:lnTo>
                  <a:pt x="653" y="87"/>
                </a:lnTo>
                <a:lnTo>
                  <a:pt x="644" y="77"/>
                </a:lnTo>
                <a:lnTo>
                  <a:pt x="633" y="68"/>
                </a:lnTo>
                <a:lnTo>
                  <a:pt x="619" y="59"/>
                </a:lnTo>
                <a:lnTo>
                  <a:pt x="604" y="50"/>
                </a:lnTo>
                <a:lnTo>
                  <a:pt x="587" y="42"/>
                </a:lnTo>
                <a:lnTo>
                  <a:pt x="567" y="34"/>
                </a:lnTo>
                <a:lnTo>
                  <a:pt x="546" y="28"/>
                </a:lnTo>
                <a:lnTo>
                  <a:pt x="523" y="21"/>
                </a:lnTo>
                <a:lnTo>
                  <a:pt x="498" y="16"/>
                </a:lnTo>
                <a:lnTo>
                  <a:pt x="472" y="12"/>
                </a:lnTo>
                <a:lnTo>
                  <a:pt x="445" y="7"/>
                </a:lnTo>
                <a:lnTo>
                  <a:pt x="418" y="5"/>
                </a:lnTo>
                <a:lnTo>
                  <a:pt x="390" y="3"/>
                </a:lnTo>
                <a:lnTo>
                  <a:pt x="361" y="1"/>
                </a:lnTo>
                <a:lnTo>
                  <a:pt x="332" y="0"/>
                </a:lnTo>
                <a:lnTo>
                  <a:pt x="302" y="1"/>
                </a:lnTo>
                <a:lnTo>
                  <a:pt x="275" y="3"/>
                </a:lnTo>
                <a:lnTo>
                  <a:pt x="245" y="5"/>
                </a:lnTo>
                <a:lnTo>
                  <a:pt x="219" y="8"/>
                </a:lnTo>
                <a:lnTo>
                  <a:pt x="192" y="12"/>
                </a:lnTo>
                <a:lnTo>
                  <a:pt x="166" y="16"/>
                </a:lnTo>
                <a:lnTo>
                  <a:pt x="141" y="22"/>
                </a:lnTo>
                <a:lnTo>
                  <a:pt x="118" y="28"/>
                </a:lnTo>
                <a:lnTo>
                  <a:pt x="96" y="35"/>
                </a:lnTo>
                <a:lnTo>
                  <a:pt x="77" y="42"/>
                </a:lnTo>
                <a:lnTo>
                  <a:pt x="60" y="50"/>
                </a:lnTo>
                <a:lnTo>
                  <a:pt x="44" y="59"/>
                </a:lnTo>
                <a:lnTo>
                  <a:pt x="31" y="68"/>
                </a:lnTo>
                <a:lnTo>
                  <a:pt x="20" y="77"/>
                </a:lnTo>
                <a:lnTo>
                  <a:pt x="12" y="87"/>
                </a:lnTo>
                <a:lnTo>
                  <a:pt x="4" y="97"/>
                </a:lnTo>
                <a:lnTo>
                  <a:pt x="1" y="107"/>
                </a:lnTo>
                <a:lnTo>
                  <a:pt x="0" y="1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12"/>
          <p:cNvSpPr>
            <a:spLocks/>
          </p:cNvSpPr>
          <p:nvPr/>
        </p:nvSpPr>
        <p:spPr bwMode="auto">
          <a:xfrm>
            <a:off x="3071813" y="4175125"/>
            <a:ext cx="1055687" cy="371475"/>
          </a:xfrm>
          <a:custGeom>
            <a:avLst/>
            <a:gdLst>
              <a:gd name="T0" fmla="*/ 1 w 665"/>
              <a:gd name="T1" fmla="*/ 127 h 234"/>
              <a:gd name="T2" fmla="*/ 10 w 665"/>
              <a:gd name="T3" fmla="*/ 147 h 234"/>
              <a:gd name="T4" fmla="*/ 31 w 665"/>
              <a:gd name="T5" fmla="*/ 166 h 234"/>
              <a:gd name="T6" fmla="*/ 59 w 665"/>
              <a:gd name="T7" fmla="*/ 183 h 234"/>
              <a:gd name="T8" fmla="*/ 96 w 665"/>
              <a:gd name="T9" fmla="*/ 199 h 234"/>
              <a:gd name="T10" fmla="*/ 141 w 665"/>
              <a:gd name="T11" fmla="*/ 212 h 234"/>
              <a:gd name="T12" fmla="*/ 191 w 665"/>
              <a:gd name="T13" fmla="*/ 222 h 234"/>
              <a:gd name="T14" fmla="*/ 245 w 665"/>
              <a:gd name="T15" fmla="*/ 229 h 234"/>
              <a:gd name="T16" fmla="*/ 302 w 665"/>
              <a:gd name="T17" fmla="*/ 232 h 234"/>
              <a:gd name="T18" fmla="*/ 361 w 665"/>
              <a:gd name="T19" fmla="*/ 232 h 234"/>
              <a:gd name="T20" fmla="*/ 418 w 665"/>
              <a:gd name="T21" fmla="*/ 229 h 234"/>
              <a:gd name="T22" fmla="*/ 472 w 665"/>
              <a:gd name="T23" fmla="*/ 222 h 234"/>
              <a:gd name="T24" fmla="*/ 522 w 665"/>
              <a:gd name="T25" fmla="*/ 212 h 234"/>
              <a:gd name="T26" fmla="*/ 565 w 665"/>
              <a:gd name="T27" fmla="*/ 199 h 234"/>
              <a:gd name="T28" fmla="*/ 603 w 665"/>
              <a:gd name="T29" fmla="*/ 183 h 234"/>
              <a:gd name="T30" fmla="*/ 632 w 665"/>
              <a:gd name="T31" fmla="*/ 166 h 234"/>
              <a:gd name="T32" fmla="*/ 653 w 665"/>
              <a:gd name="T33" fmla="*/ 147 h 234"/>
              <a:gd name="T34" fmla="*/ 662 w 665"/>
              <a:gd name="T35" fmla="*/ 127 h 234"/>
              <a:gd name="T36" fmla="*/ 662 w 665"/>
              <a:gd name="T37" fmla="*/ 106 h 234"/>
              <a:gd name="T38" fmla="*/ 653 w 665"/>
              <a:gd name="T39" fmla="*/ 86 h 234"/>
              <a:gd name="T40" fmla="*/ 632 w 665"/>
              <a:gd name="T41" fmla="*/ 68 h 234"/>
              <a:gd name="T42" fmla="*/ 603 w 665"/>
              <a:gd name="T43" fmla="*/ 50 h 234"/>
              <a:gd name="T44" fmla="*/ 565 w 665"/>
              <a:gd name="T45" fmla="*/ 34 h 234"/>
              <a:gd name="T46" fmla="*/ 522 w 665"/>
              <a:gd name="T47" fmla="*/ 21 h 234"/>
              <a:gd name="T48" fmla="*/ 472 w 665"/>
              <a:gd name="T49" fmla="*/ 11 h 234"/>
              <a:gd name="T50" fmla="*/ 416 w 665"/>
              <a:gd name="T51" fmla="*/ 5 h 234"/>
              <a:gd name="T52" fmla="*/ 361 w 665"/>
              <a:gd name="T53" fmla="*/ 1 h 234"/>
              <a:gd name="T54" fmla="*/ 302 w 665"/>
              <a:gd name="T55" fmla="*/ 1 h 234"/>
              <a:gd name="T56" fmla="*/ 245 w 665"/>
              <a:gd name="T57" fmla="*/ 5 h 234"/>
              <a:gd name="T58" fmla="*/ 191 w 665"/>
              <a:gd name="T59" fmla="*/ 12 h 234"/>
              <a:gd name="T60" fmla="*/ 141 w 665"/>
              <a:gd name="T61" fmla="*/ 21 h 234"/>
              <a:gd name="T62" fmla="*/ 96 w 665"/>
              <a:gd name="T63" fmla="*/ 35 h 234"/>
              <a:gd name="T64" fmla="*/ 59 w 665"/>
              <a:gd name="T65" fmla="*/ 50 h 234"/>
              <a:gd name="T66" fmla="*/ 31 w 665"/>
              <a:gd name="T67" fmla="*/ 68 h 234"/>
              <a:gd name="T68" fmla="*/ 10 w 665"/>
              <a:gd name="T69" fmla="*/ 86 h 234"/>
              <a:gd name="T70" fmla="*/ 1 w 665"/>
              <a:gd name="T71" fmla="*/ 10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234">
                <a:moveTo>
                  <a:pt x="0" y="117"/>
                </a:moveTo>
                <a:lnTo>
                  <a:pt x="1" y="127"/>
                </a:lnTo>
                <a:lnTo>
                  <a:pt x="4" y="137"/>
                </a:lnTo>
                <a:lnTo>
                  <a:pt x="10" y="147"/>
                </a:lnTo>
                <a:lnTo>
                  <a:pt x="19" y="156"/>
                </a:lnTo>
                <a:lnTo>
                  <a:pt x="31" y="166"/>
                </a:lnTo>
                <a:lnTo>
                  <a:pt x="43" y="175"/>
                </a:lnTo>
                <a:lnTo>
                  <a:pt x="59" y="183"/>
                </a:lnTo>
                <a:lnTo>
                  <a:pt x="77" y="191"/>
                </a:lnTo>
                <a:lnTo>
                  <a:pt x="96" y="199"/>
                </a:lnTo>
                <a:lnTo>
                  <a:pt x="118" y="206"/>
                </a:lnTo>
                <a:lnTo>
                  <a:pt x="141" y="212"/>
                </a:lnTo>
                <a:lnTo>
                  <a:pt x="166" y="217"/>
                </a:lnTo>
                <a:lnTo>
                  <a:pt x="191" y="222"/>
                </a:lnTo>
                <a:lnTo>
                  <a:pt x="218" y="226"/>
                </a:lnTo>
                <a:lnTo>
                  <a:pt x="245" y="229"/>
                </a:lnTo>
                <a:lnTo>
                  <a:pt x="273" y="231"/>
                </a:lnTo>
                <a:lnTo>
                  <a:pt x="302" y="232"/>
                </a:lnTo>
                <a:lnTo>
                  <a:pt x="332" y="233"/>
                </a:lnTo>
                <a:lnTo>
                  <a:pt x="361" y="232"/>
                </a:lnTo>
                <a:lnTo>
                  <a:pt x="388" y="231"/>
                </a:lnTo>
                <a:lnTo>
                  <a:pt x="418" y="229"/>
                </a:lnTo>
                <a:lnTo>
                  <a:pt x="445" y="226"/>
                </a:lnTo>
                <a:lnTo>
                  <a:pt x="472" y="222"/>
                </a:lnTo>
                <a:lnTo>
                  <a:pt x="498" y="217"/>
                </a:lnTo>
                <a:lnTo>
                  <a:pt x="522" y="212"/>
                </a:lnTo>
                <a:lnTo>
                  <a:pt x="545" y="205"/>
                </a:lnTo>
                <a:lnTo>
                  <a:pt x="565" y="199"/>
                </a:lnTo>
                <a:lnTo>
                  <a:pt x="586" y="191"/>
                </a:lnTo>
                <a:lnTo>
                  <a:pt x="603" y="183"/>
                </a:lnTo>
                <a:lnTo>
                  <a:pt x="619" y="175"/>
                </a:lnTo>
                <a:lnTo>
                  <a:pt x="632" y="166"/>
                </a:lnTo>
                <a:lnTo>
                  <a:pt x="643" y="156"/>
                </a:lnTo>
                <a:lnTo>
                  <a:pt x="653" y="147"/>
                </a:lnTo>
                <a:lnTo>
                  <a:pt x="659" y="137"/>
                </a:lnTo>
                <a:lnTo>
                  <a:pt x="662" y="127"/>
                </a:lnTo>
                <a:lnTo>
                  <a:pt x="664" y="117"/>
                </a:lnTo>
                <a:lnTo>
                  <a:pt x="662" y="106"/>
                </a:lnTo>
                <a:lnTo>
                  <a:pt x="659" y="96"/>
                </a:lnTo>
                <a:lnTo>
                  <a:pt x="653" y="86"/>
                </a:lnTo>
                <a:lnTo>
                  <a:pt x="643" y="77"/>
                </a:lnTo>
                <a:lnTo>
                  <a:pt x="632" y="68"/>
                </a:lnTo>
                <a:lnTo>
                  <a:pt x="619" y="58"/>
                </a:lnTo>
                <a:lnTo>
                  <a:pt x="603" y="50"/>
                </a:lnTo>
                <a:lnTo>
                  <a:pt x="586" y="42"/>
                </a:lnTo>
                <a:lnTo>
                  <a:pt x="565" y="34"/>
                </a:lnTo>
                <a:lnTo>
                  <a:pt x="545" y="28"/>
                </a:lnTo>
                <a:lnTo>
                  <a:pt x="522" y="21"/>
                </a:lnTo>
                <a:lnTo>
                  <a:pt x="498" y="16"/>
                </a:lnTo>
                <a:lnTo>
                  <a:pt x="472" y="11"/>
                </a:lnTo>
                <a:lnTo>
                  <a:pt x="445" y="7"/>
                </a:lnTo>
                <a:lnTo>
                  <a:pt x="416" y="5"/>
                </a:lnTo>
                <a:lnTo>
                  <a:pt x="388" y="2"/>
                </a:lnTo>
                <a:lnTo>
                  <a:pt x="361" y="1"/>
                </a:lnTo>
                <a:lnTo>
                  <a:pt x="332" y="0"/>
                </a:lnTo>
                <a:lnTo>
                  <a:pt x="302" y="1"/>
                </a:lnTo>
                <a:lnTo>
                  <a:pt x="273" y="2"/>
                </a:lnTo>
                <a:lnTo>
                  <a:pt x="245" y="5"/>
                </a:lnTo>
                <a:lnTo>
                  <a:pt x="218" y="7"/>
                </a:lnTo>
                <a:lnTo>
                  <a:pt x="191" y="12"/>
                </a:lnTo>
                <a:lnTo>
                  <a:pt x="166" y="16"/>
                </a:lnTo>
                <a:lnTo>
                  <a:pt x="141" y="21"/>
                </a:lnTo>
                <a:lnTo>
                  <a:pt x="117" y="28"/>
                </a:lnTo>
                <a:lnTo>
                  <a:pt x="96" y="35"/>
                </a:lnTo>
                <a:lnTo>
                  <a:pt x="77" y="42"/>
                </a:lnTo>
                <a:lnTo>
                  <a:pt x="59" y="50"/>
                </a:lnTo>
                <a:lnTo>
                  <a:pt x="43" y="58"/>
                </a:lnTo>
                <a:lnTo>
                  <a:pt x="31" y="68"/>
                </a:lnTo>
                <a:lnTo>
                  <a:pt x="19" y="77"/>
                </a:lnTo>
                <a:lnTo>
                  <a:pt x="10" y="86"/>
                </a:lnTo>
                <a:lnTo>
                  <a:pt x="4" y="97"/>
                </a:lnTo>
                <a:lnTo>
                  <a:pt x="1" y="107"/>
                </a:lnTo>
                <a:lnTo>
                  <a:pt x="0" y="1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3"/>
          <p:cNvSpPr>
            <a:spLocks/>
          </p:cNvSpPr>
          <p:nvPr/>
        </p:nvSpPr>
        <p:spPr bwMode="auto">
          <a:xfrm>
            <a:off x="4138613" y="4632325"/>
            <a:ext cx="1176337" cy="609600"/>
          </a:xfrm>
          <a:custGeom>
            <a:avLst/>
            <a:gdLst>
              <a:gd name="T0" fmla="*/ 0 w 741"/>
              <a:gd name="T1" fmla="*/ 191 h 384"/>
              <a:gd name="T2" fmla="*/ 365 w 741"/>
              <a:gd name="T3" fmla="*/ 0 h 384"/>
              <a:gd name="T4" fmla="*/ 740 w 741"/>
              <a:gd name="T5" fmla="*/ 198 h 384"/>
              <a:gd name="T6" fmla="*/ 365 w 741"/>
              <a:gd name="T7" fmla="*/ 383 h 384"/>
              <a:gd name="T8" fmla="*/ 0 w 741"/>
              <a:gd name="T9" fmla="*/ 191 h 384"/>
            </a:gdLst>
            <a:ahLst/>
            <a:cxnLst>
              <a:cxn ang="0">
                <a:pos x="T0" y="T1"/>
              </a:cxn>
              <a:cxn ang="0">
                <a:pos x="T2" y="T3"/>
              </a:cxn>
              <a:cxn ang="0">
                <a:pos x="T4" y="T5"/>
              </a:cxn>
              <a:cxn ang="0">
                <a:pos x="T6" y="T7"/>
              </a:cxn>
              <a:cxn ang="0">
                <a:pos x="T8" y="T9"/>
              </a:cxn>
            </a:cxnLst>
            <a:rect l="0" t="0" r="r" b="b"/>
            <a:pathLst>
              <a:path w="741" h="384">
                <a:moveTo>
                  <a:pt x="0" y="191"/>
                </a:moveTo>
                <a:lnTo>
                  <a:pt x="365" y="0"/>
                </a:lnTo>
                <a:lnTo>
                  <a:pt x="740" y="198"/>
                </a:lnTo>
                <a:lnTo>
                  <a:pt x="365" y="383"/>
                </a:lnTo>
                <a:lnTo>
                  <a:pt x="0" y="19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4"/>
          <p:cNvSpPr>
            <a:spLocks/>
          </p:cNvSpPr>
          <p:nvPr/>
        </p:nvSpPr>
        <p:spPr bwMode="auto">
          <a:xfrm>
            <a:off x="2081213" y="4773612"/>
            <a:ext cx="1249362" cy="331788"/>
          </a:xfrm>
          <a:custGeom>
            <a:avLst/>
            <a:gdLst>
              <a:gd name="T0" fmla="*/ 786 w 787"/>
              <a:gd name="T1" fmla="*/ 208 h 209"/>
              <a:gd name="T2" fmla="*/ 786 w 787"/>
              <a:gd name="T3" fmla="*/ 0 h 209"/>
              <a:gd name="T4" fmla="*/ 0 w 787"/>
              <a:gd name="T5" fmla="*/ 0 h 209"/>
              <a:gd name="T6" fmla="*/ 0 w 787"/>
              <a:gd name="T7" fmla="*/ 208 h 209"/>
              <a:gd name="T8" fmla="*/ 786 w 787"/>
              <a:gd name="T9" fmla="*/ 208 h 209"/>
            </a:gdLst>
            <a:ahLst/>
            <a:cxnLst>
              <a:cxn ang="0">
                <a:pos x="T0" y="T1"/>
              </a:cxn>
              <a:cxn ang="0">
                <a:pos x="T2" y="T3"/>
              </a:cxn>
              <a:cxn ang="0">
                <a:pos x="T4" y="T5"/>
              </a:cxn>
              <a:cxn ang="0">
                <a:pos x="T6" y="T7"/>
              </a:cxn>
              <a:cxn ang="0">
                <a:pos x="T8" y="T9"/>
              </a:cxn>
            </a:cxnLst>
            <a:rect l="0" t="0" r="r" b="b"/>
            <a:pathLst>
              <a:path w="787" h="209">
                <a:moveTo>
                  <a:pt x="786" y="208"/>
                </a:moveTo>
                <a:lnTo>
                  <a:pt x="786" y="0"/>
                </a:lnTo>
                <a:lnTo>
                  <a:pt x="0" y="0"/>
                </a:lnTo>
                <a:lnTo>
                  <a:pt x="0" y="208"/>
                </a:lnTo>
                <a:lnTo>
                  <a:pt x="786" y="20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5"/>
          <p:cNvSpPr>
            <a:spLocks/>
          </p:cNvSpPr>
          <p:nvPr/>
        </p:nvSpPr>
        <p:spPr bwMode="auto">
          <a:xfrm>
            <a:off x="6299200" y="3914775"/>
            <a:ext cx="1058863" cy="371475"/>
          </a:xfrm>
          <a:custGeom>
            <a:avLst/>
            <a:gdLst>
              <a:gd name="T0" fmla="*/ 664 w 667"/>
              <a:gd name="T1" fmla="*/ 107 h 234"/>
              <a:gd name="T2" fmla="*/ 655 w 667"/>
              <a:gd name="T3" fmla="*/ 86 h 234"/>
              <a:gd name="T4" fmla="*/ 634 w 667"/>
              <a:gd name="T5" fmla="*/ 67 h 234"/>
              <a:gd name="T6" fmla="*/ 606 w 667"/>
              <a:gd name="T7" fmla="*/ 50 h 234"/>
              <a:gd name="T8" fmla="*/ 568 w 667"/>
              <a:gd name="T9" fmla="*/ 35 h 234"/>
              <a:gd name="T10" fmla="*/ 524 w 667"/>
              <a:gd name="T11" fmla="*/ 21 h 234"/>
              <a:gd name="T12" fmla="*/ 474 w 667"/>
              <a:gd name="T13" fmla="*/ 11 h 234"/>
              <a:gd name="T14" fmla="*/ 419 w 667"/>
              <a:gd name="T15" fmla="*/ 4 h 234"/>
              <a:gd name="T16" fmla="*/ 362 w 667"/>
              <a:gd name="T17" fmla="*/ 1 h 234"/>
              <a:gd name="T18" fmla="*/ 304 w 667"/>
              <a:gd name="T19" fmla="*/ 1 h 234"/>
              <a:gd name="T20" fmla="*/ 247 w 667"/>
              <a:gd name="T21" fmla="*/ 4 h 234"/>
              <a:gd name="T22" fmla="*/ 192 w 667"/>
              <a:gd name="T23" fmla="*/ 11 h 234"/>
              <a:gd name="T24" fmla="*/ 143 w 667"/>
              <a:gd name="T25" fmla="*/ 21 h 234"/>
              <a:gd name="T26" fmla="*/ 98 w 667"/>
              <a:gd name="T27" fmla="*/ 35 h 234"/>
              <a:gd name="T28" fmla="*/ 60 w 667"/>
              <a:gd name="T29" fmla="*/ 50 h 234"/>
              <a:gd name="T30" fmla="*/ 31 w 667"/>
              <a:gd name="T31" fmla="*/ 67 h 234"/>
              <a:gd name="T32" fmla="*/ 12 w 667"/>
              <a:gd name="T33" fmla="*/ 86 h 234"/>
              <a:gd name="T34" fmla="*/ 2 w 667"/>
              <a:gd name="T35" fmla="*/ 107 h 234"/>
              <a:gd name="T36" fmla="*/ 2 w 667"/>
              <a:gd name="T37" fmla="*/ 127 h 234"/>
              <a:gd name="T38" fmla="*/ 12 w 667"/>
              <a:gd name="T39" fmla="*/ 147 h 234"/>
              <a:gd name="T40" fmla="*/ 31 w 667"/>
              <a:gd name="T41" fmla="*/ 166 h 234"/>
              <a:gd name="T42" fmla="*/ 60 w 667"/>
              <a:gd name="T43" fmla="*/ 183 h 234"/>
              <a:gd name="T44" fmla="*/ 98 w 667"/>
              <a:gd name="T45" fmla="*/ 199 h 234"/>
              <a:gd name="T46" fmla="*/ 143 w 667"/>
              <a:gd name="T47" fmla="*/ 212 h 234"/>
              <a:gd name="T48" fmla="*/ 192 w 667"/>
              <a:gd name="T49" fmla="*/ 222 h 234"/>
              <a:gd name="T50" fmla="*/ 247 w 667"/>
              <a:gd name="T51" fmla="*/ 229 h 234"/>
              <a:gd name="T52" fmla="*/ 304 w 667"/>
              <a:gd name="T53" fmla="*/ 232 h 234"/>
              <a:gd name="T54" fmla="*/ 362 w 667"/>
              <a:gd name="T55" fmla="*/ 232 h 234"/>
              <a:gd name="T56" fmla="*/ 419 w 667"/>
              <a:gd name="T57" fmla="*/ 229 h 234"/>
              <a:gd name="T58" fmla="*/ 474 w 667"/>
              <a:gd name="T59" fmla="*/ 222 h 234"/>
              <a:gd name="T60" fmla="*/ 524 w 667"/>
              <a:gd name="T61" fmla="*/ 212 h 234"/>
              <a:gd name="T62" fmla="*/ 568 w 667"/>
              <a:gd name="T63" fmla="*/ 199 h 234"/>
              <a:gd name="T64" fmla="*/ 606 w 667"/>
              <a:gd name="T65" fmla="*/ 183 h 234"/>
              <a:gd name="T66" fmla="*/ 634 w 667"/>
              <a:gd name="T67" fmla="*/ 166 h 234"/>
              <a:gd name="T68" fmla="*/ 655 w 667"/>
              <a:gd name="T69" fmla="*/ 147 h 234"/>
              <a:gd name="T70" fmla="*/ 664 w 667"/>
              <a:gd name="T71" fmla="*/ 12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234">
                <a:moveTo>
                  <a:pt x="666" y="116"/>
                </a:moveTo>
                <a:lnTo>
                  <a:pt x="664" y="107"/>
                </a:lnTo>
                <a:lnTo>
                  <a:pt x="661" y="96"/>
                </a:lnTo>
                <a:lnTo>
                  <a:pt x="655" y="86"/>
                </a:lnTo>
                <a:lnTo>
                  <a:pt x="646" y="77"/>
                </a:lnTo>
                <a:lnTo>
                  <a:pt x="634" y="67"/>
                </a:lnTo>
                <a:lnTo>
                  <a:pt x="621" y="58"/>
                </a:lnTo>
                <a:lnTo>
                  <a:pt x="606" y="50"/>
                </a:lnTo>
                <a:lnTo>
                  <a:pt x="588" y="42"/>
                </a:lnTo>
                <a:lnTo>
                  <a:pt x="568" y="35"/>
                </a:lnTo>
                <a:lnTo>
                  <a:pt x="547" y="28"/>
                </a:lnTo>
                <a:lnTo>
                  <a:pt x="524" y="21"/>
                </a:lnTo>
                <a:lnTo>
                  <a:pt x="499" y="16"/>
                </a:lnTo>
                <a:lnTo>
                  <a:pt x="474" y="11"/>
                </a:lnTo>
                <a:lnTo>
                  <a:pt x="447" y="7"/>
                </a:lnTo>
                <a:lnTo>
                  <a:pt x="419" y="4"/>
                </a:lnTo>
                <a:lnTo>
                  <a:pt x="391" y="2"/>
                </a:lnTo>
                <a:lnTo>
                  <a:pt x="362" y="1"/>
                </a:lnTo>
                <a:lnTo>
                  <a:pt x="333" y="0"/>
                </a:lnTo>
                <a:lnTo>
                  <a:pt x="304" y="1"/>
                </a:lnTo>
                <a:lnTo>
                  <a:pt x="275" y="2"/>
                </a:lnTo>
                <a:lnTo>
                  <a:pt x="247" y="4"/>
                </a:lnTo>
                <a:lnTo>
                  <a:pt x="219" y="7"/>
                </a:lnTo>
                <a:lnTo>
                  <a:pt x="192" y="11"/>
                </a:lnTo>
                <a:lnTo>
                  <a:pt x="167" y="16"/>
                </a:lnTo>
                <a:lnTo>
                  <a:pt x="143" y="21"/>
                </a:lnTo>
                <a:lnTo>
                  <a:pt x="120" y="28"/>
                </a:lnTo>
                <a:lnTo>
                  <a:pt x="98" y="35"/>
                </a:lnTo>
                <a:lnTo>
                  <a:pt x="78" y="42"/>
                </a:lnTo>
                <a:lnTo>
                  <a:pt x="60" y="50"/>
                </a:lnTo>
                <a:lnTo>
                  <a:pt x="46" y="58"/>
                </a:lnTo>
                <a:lnTo>
                  <a:pt x="31" y="67"/>
                </a:lnTo>
                <a:lnTo>
                  <a:pt x="20" y="77"/>
                </a:lnTo>
                <a:lnTo>
                  <a:pt x="12" y="86"/>
                </a:lnTo>
                <a:lnTo>
                  <a:pt x="6" y="96"/>
                </a:lnTo>
                <a:lnTo>
                  <a:pt x="2" y="107"/>
                </a:lnTo>
                <a:lnTo>
                  <a:pt x="0" y="116"/>
                </a:lnTo>
                <a:lnTo>
                  <a:pt x="2" y="127"/>
                </a:lnTo>
                <a:lnTo>
                  <a:pt x="6" y="137"/>
                </a:lnTo>
                <a:lnTo>
                  <a:pt x="12" y="147"/>
                </a:lnTo>
                <a:lnTo>
                  <a:pt x="20" y="156"/>
                </a:lnTo>
                <a:lnTo>
                  <a:pt x="31" y="166"/>
                </a:lnTo>
                <a:lnTo>
                  <a:pt x="46" y="175"/>
                </a:lnTo>
                <a:lnTo>
                  <a:pt x="60" y="183"/>
                </a:lnTo>
                <a:lnTo>
                  <a:pt x="78" y="191"/>
                </a:lnTo>
                <a:lnTo>
                  <a:pt x="98" y="199"/>
                </a:lnTo>
                <a:lnTo>
                  <a:pt x="120" y="206"/>
                </a:lnTo>
                <a:lnTo>
                  <a:pt x="143" y="212"/>
                </a:lnTo>
                <a:lnTo>
                  <a:pt x="167" y="217"/>
                </a:lnTo>
                <a:lnTo>
                  <a:pt x="192" y="222"/>
                </a:lnTo>
                <a:lnTo>
                  <a:pt x="219" y="226"/>
                </a:lnTo>
                <a:lnTo>
                  <a:pt x="247" y="229"/>
                </a:lnTo>
                <a:lnTo>
                  <a:pt x="275" y="231"/>
                </a:lnTo>
                <a:lnTo>
                  <a:pt x="304" y="232"/>
                </a:lnTo>
                <a:lnTo>
                  <a:pt x="333" y="233"/>
                </a:lnTo>
                <a:lnTo>
                  <a:pt x="362" y="232"/>
                </a:lnTo>
                <a:lnTo>
                  <a:pt x="391" y="231"/>
                </a:lnTo>
                <a:lnTo>
                  <a:pt x="419" y="229"/>
                </a:lnTo>
                <a:lnTo>
                  <a:pt x="447" y="226"/>
                </a:lnTo>
                <a:lnTo>
                  <a:pt x="474" y="222"/>
                </a:lnTo>
                <a:lnTo>
                  <a:pt x="499" y="217"/>
                </a:lnTo>
                <a:lnTo>
                  <a:pt x="524" y="212"/>
                </a:lnTo>
                <a:lnTo>
                  <a:pt x="547" y="206"/>
                </a:lnTo>
                <a:lnTo>
                  <a:pt x="568" y="199"/>
                </a:lnTo>
                <a:lnTo>
                  <a:pt x="588" y="191"/>
                </a:lnTo>
                <a:lnTo>
                  <a:pt x="606" y="183"/>
                </a:lnTo>
                <a:lnTo>
                  <a:pt x="621" y="175"/>
                </a:lnTo>
                <a:lnTo>
                  <a:pt x="634" y="166"/>
                </a:lnTo>
                <a:lnTo>
                  <a:pt x="646" y="156"/>
                </a:lnTo>
                <a:lnTo>
                  <a:pt x="655" y="147"/>
                </a:lnTo>
                <a:lnTo>
                  <a:pt x="661" y="137"/>
                </a:lnTo>
                <a:lnTo>
                  <a:pt x="664" y="127"/>
                </a:lnTo>
                <a:lnTo>
                  <a:pt x="666" y="1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Rectangle 16"/>
          <p:cNvSpPr>
            <a:spLocks noChangeArrowheads="1"/>
          </p:cNvSpPr>
          <p:nvPr/>
        </p:nvSpPr>
        <p:spPr bwMode="auto">
          <a:xfrm>
            <a:off x="3384550" y="4170362"/>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54" name="Freeform 17"/>
          <p:cNvSpPr>
            <a:spLocks/>
          </p:cNvSpPr>
          <p:nvPr/>
        </p:nvSpPr>
        <p:spPr bwMode="auto">
          <a:xfrm>
            <a:off x="6299200" y="4783137"/>
            <a:ext cx="1474788" cy="361950"/>
          </a:xfrm>
          <a:custGeom>
            <a:avLst/>
            <a:gdLst>
              <a:gd name="T0" fmla="*/ 928 w 929"/>
              <a:gd name="T1" fmla="*/ 227 h 228"/>
              <a:gd name="T2" fmla="*/ 928 w 929"/>
              <a:gd name="T3" fmla="*/ 0 h 228"/>
              <a:gd name="T4" fmla="*/ 0 w 929"/>
              <a:gd name="T5" fmla="*/ 0 h 228"/>
              <a:gd name="T6" fmla="*/ 0 w 929"/>
              <a:gd name="T7" fmla="*/ 227 h 228"/>
              <a:gd name="T8" fmla="*/ 928 w 929"/>
              <a:gd name="T9" fmla="*/ 227 h 228"/>
            </a:gdLst>
            <a:ahLst/>
            <a:cxnLst>
              <a:cxn ang="0">
                <a:pos x="T0" y="T1"/>
              </a:cxn>
              <a:cxn ang="0">
                <a:pos x="T2" y="T3"/>
              </a:cxn>
              <a:cxn ang="0">
                <a:pos x="T4" y="T5"/>
              </a:cxn>
              <a:cxn ang="0">
                <a:pos x="T6" y="T7"/>
              </a:cxn>
              <a:cxn ang="0">
                <a:pos x="T8" y="T9"/>
              </a:cxn>
            </a:cxnLst>
            <a:rect l="0" t="0" r="r" b="b"/>
            <a:pathLst>
              <a:path w="929" h="228">
                <a:moveTo>
                  <a:pt x="928" y="227"/>
                </a:moveTo>
                <a:lnTo>
                  <a:pt x="928" y="0"/>
                </a:lnTo>
                <a:lnTo>
                  <a:pt x="0" y="0"/>
                </a:lnTo>
                <a:lnTo>
                  <a:pt x="0" y="227"/>
                </a:lnTo>
                <a:lnTo>
                  <a:pt x="928" y="22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8"/>
          <p:cNvSpPr>
            <a:spLocks/>
          </p:cNvSpPr>
          <p:nvPr/>
        </p:nvSpPr>
        <p:spPr bwMode="auto">
          <a:xfrm>
            <a:off x="4138613" y="5445125"/>
            <a:ext cx="1404937" cy="609600"/>
          </a:xfrm>
          <a:custGeom>
            <a:avLst/>
            <a:gdLst>
              <a:gd name="T0" fmla="*/ 0 w 885"/>
              <a:gd name="T1" fmla="*/ 192 h 384"/>
              <a:gd name="T2" fmla="*/ 436 w 885"/>
              <a:gd name="T3" fmla="*/ 0 h 384"/>
              <a:gd name="T4" fmla="*/ 884 w 885"/>
              <a:gd name="T5" fmla="*/ 198 h 384"/>
              <a:gd name="T6" fmla="*/ 436 w 885"/>
              <a:gd name="T7" fmla="*/ 383 h 384"/>
              <a:gd name="T8" fmla="*/ 0 w 885"/>
              <a:gd name="T9" fmla="*/ 192 h 384"/>
            </a:gdLst>
            <a:ahLst/>
            <a:cxnLst>
              <a:cxn ang="0">
                <a:pos x="T0" y="T1"/>
              </a:cxn>
              <a:cxn ang="0">
                <a:pos x="T2" y="T3"/>
              </a:cxn>
              <a:cxn ang="0">
                <a:pos x="T4" y="T5"/>
              </a:cxn>
              <a:cxn ang="0">
                <a:pos x="T6" y="T7"/>
              </a:cxn>
              <a:cxn ang="0">
                <a:pos x="T8" y="T9"/>
              </a:cxn>
            </a:cxnLst>
            <a:rect l="0" t="0" r="r" b="b"/>
            <a:pathLst>
              <a:path w="885" h="384">
                <a:moveTo>
                  <a:pt x="0" y="192"/>
                </a:moveTo>
                <a:lnTo>
                  <a:pt x="436" y="0"/>
                </a:lnTo>
                <a:lnTo>
                  <a:pt x="884" y="198"/>
                </a:lnTo>
                <a:lnTo>
                  <a:pt x="436" y="383"/>
                </a:lnTo>
                <a:lnTo>
                  <a:pt x="0" y="19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Rectangle 19"/>
          <p:cNvSpPr>
            <a:spLocks noChangeArrowheads="1"/>
          </p:cNvSpPr>
          <p:nvPr/>
        </p:nvSpPr>
        <p:spPr bwMode="auto">
          <a:xfrm>
            <a:off x="2314575" y="3876675"/>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57" name="Rectangle 20"/>
          <p:cNvSpPr>
            <a:spLocks noChangeArrowheads="1"/>
          </p:cNvSpPr>
          <p:nvPr/>
        </p:nvSpPr>
        <p:spPr bwMode="auto">
          <a:xfrm>
            <a:off x="6496050" y="3886200"/>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58" name="Rectangle 21"/>
          <p:cNvSpPr>
            <a:spLocks noChangeArrowheads="1"/>
          </p:cNvSpPr>
          <p:nvPr/>
        </p:nvSpPr>
        <p:spPr bwMode="auto">
          <a:xfrm>
            <a:off x="7512050" y="4168775"/>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59" name="Rectangle 22"/>
          <p:cNvSpPr>
            <a:spLocks noChangeArrowheads="1"/>
          </p:cNvSpPr>
          <p:nvPr/>
        </p:nvSpPr>
        <p:spPr bwMode="auto">
          <a:xfrm>
            <a:off x="5637213" y="4168775"/>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did</a:t>
            </a:r>
          </a:p>
        </p:txBody>
      </p:sp>
      <p:sp>
        <p:nvSpPr>
          <p:cNvPr id="60" name="Rectangle 23"/>
          <p:cNvSpPr>
            <a:spLocks noChangeArrowheads="1"/>
          </p:cNvSpPr>
          <p:nvPr/>
        </p:nvSpPr>
        <p:spPr bwMode="auto">
          <a:xfrm>
            <a:off x="4437063" y="3690937"/>
            <a:ext cx="7000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61" name="Rectangle 24"/>
          <p:cNvSpPr>
            <a:spLocks noChangeArrowheads="1"/>
          </p:cNvSpPr>
          <p:nvPr/>
        </p:nvSpPr>
        <p:spPr bwMode="auto">
          <a:xfrm>
            <a:off x="2314575" y="3876675"/>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62" name="Rectangle 25"/>
          <p:cNvSpPr>
            <a:spLocks noChangeArrowheads="1"/>
          </p:cNvSpPr>
          <p:nvPr/>
        </p:nvSpPr>
        <p:spPr bwMode="auto">
          <a:xfrm>
            <a:off x="6496050" y="3886200"/>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63" name="Rectangle 26"/>
          <p:cNvSpPr>
            <a:spLocks noChangeArrowheads="1"/>
          </p:cNvSpPr>
          <p:nvPr/>
        </p:nvSpPr>
        <p:spPr bwMode="auto">
          <a:xfrm>
            <a:off x="7512050" y="4168775"/>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64" name="Rectangle 27"/>
          <p:cNvSpPr>
            <a:spLocks noChangeArrowheads="1"/>
          </p:cNvSpPr>
          <p:nvPr/>
        </p:nvSpPr>
        <p:spPr bwMode="auto">
          <a:xfrm>
            <a:off x="5637213" y="4168775"/>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sp>
        <p:nvSpPr>
          <p:cNvPr id="65" name="Rectangle 28"/>
          <p:cNvSpPr>
            <a:spLocks noChangeArrowheads="1"/>
          </p:cNvSpPr>
          <p:nvPr/>
        </p:nvSpPr>
        <p:spPr bwMode="auto">
          <a:xfrm>
            <a:off x="4437063" y="3690937"/>
            <a:ext cx="7000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66" name="Rectangle 29"/>
          <p:cNvSpPr>
            <a:spLocks noChangeArrowheads="1"/>
          </p:cNvSpPr>
          <p:nvPr/>
        </p:nvSpPr>
        <p:spPr bwMode="auto">
          <a:xfrm>
            <a:off x="4176713" y="4783137"/>
            <a:ext cx="10509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0000"/>
                </a:solidFill>
                <a:latin typeface="Arial" pitchFamily="34" charset="0"/>
              </a:rPr>
              <a:t>Manages</a:t>
            </a:r>
          </a:p>
        </p:txBody>
      </p:sp>
      <p:sp>
        <p:nvSpPr>
          <p:cNvPr id="67" name="Rectangle 30"/>
          <p:cNvSpPr>
            <a:spLocks noChangeArrowheads="1"/>
          </p:cNvSpPr>
          <p:nvPr/>
        </p:nvSpPr>
        <p:spPr bwMode="auto">
          <a:xfrm>
            <a:off x="4438650" y="6403975"/>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68" name="Rectangle 31"/>
          <p:cNvSpPr>
            <a:spLocks noChangeArrowheads="1"/>
          </p:cNvSpPr>
          <p:nvPr/>
        </p:nvSpPr>
        <p:spPr bwMode="auto">
          <a:xfrm>
            <a:off x="6351588" y="4765675"/>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69" name="Rectangle 32"/>
          <p:cNvSpPr>
            <a:spLocks noChangeArrowheads="1"/>
          </p:cNvSpPr>
          <p:nvPr/>
        </p:nvSpPr>
        <p:spPr bwMode="auto">
          <a:xfrm>
            <a:off x="2157413" y="4767262"/>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70" name="Rectangle 33"/>
          <p:cNvSpPr>
            <a:spLocks noChangeArrowheads="1"/>
          </p:cNvSpPr>
          <p:nvPr/>
        </p:nvSpPr>
        <p:spPr bwMode="auto">
          <a:xfrm>
            <a:off x="1392238" y="4159250"/>
            <a:ext cx="531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71" name="Rectangle 34"/>
          <p:cNvSpPr>
            <a:spLocks noChangeArrowheads="1"/>
          </p:cNvSpPr>
          <p:nvPr/>
        </p:nvSpPr>
        <p:spPr bwMode="auto">
          <a:xfrm>
            <a:off x="4346575" y="5568950"/>
            <a:ext cx="1095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Works_In</a:t>
            </a:r>
          </a:p>
        </p:txBody>
      </p:sp>
      <p:sp>
        <p:nvSpPr>
          <p:cNvPr id="72" name="Line 35"/>
          <p:cNvSpPr>
            <a:spLocks noChangeShapeType="1"/>
          </p:cNvSpPr>
          <p:nvPr/>
        </p:nvSpPr>
        <p:spPr bwMode="auto">
          <a:xfrm>
            <a:off x="1657350" y="4568825"/>
            <a:ext cx="646113" cy="2079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36"/>
          <p:cNvSpPr>
            <a:spLocks noChangeShapeType="1"/>
          </p:cNvSpPr>
          <p:nvPr/>
        </p:nvSpPr>
        <p:spPr bwMode="auto">
          <a:xfrm>
            <a:off x="2600325" y="4287837"/>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37"/>
          <p:cNvSpPr>
            <a:spLocks noChangeShapeType="1"/>
          </p:cNvSpPr>
          <p:nvPr/>
        </p:nvSpPr>
        <p:spPr bwMode="auto">
          <a:xfrm flipH="1">
            <a:off x="2911475" y="4568825"/>
            <a:ext cx="668338" cy="2079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38"/>
          <p:cNvSpPr>
            <a:spLocks noChangeShapeType="1"/>
          </p:cNvSpPr>
          <p:nvPr/>
        </p:nvSpPr>
        <p:spPr bwMode="auto">
          <a:xfrm flipV="1">
            <a:off x="4716463" y="4025900"/>
            <a:ext cx="0" cy="5953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39"/>
          <p:cNvSpPr>
            <a:spLocks noChangeShapeType="1"/>
          </p:cNvSpPr>
          <p:nvPr/>
        </p:nvSpPr>
        <p:spPr bwMode="auto">
          <a:xfrm>
            <a:off x="5865813" y="4568825"/>
            <a:ext cx="838200" cy="2079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40"/>
          <p:cNvSpPr>
            <a:spLocks noChangeShapeType="1"/>
          </p:cNvSpPr>
          <p:nvPr/>
        </p:nvSpPr>
        <p:spPr bwMode="auto">
          <a:xfrm>
            <a:off x="6831013" y="4287837"/>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41"/>
          <p:cNvSpPr>
            <a:spLocks noChangeShapeType="1"/>
          </p:cNvSpPr>
          <p:nvPr/>
        </p:nvSpPr>
        <p:spPr bwMode="auto">
          <a:xfrm flipH="1">
            <a:off x="7286625" y="4568825"/>
            <a:ext cx="547688" cy="2270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42"/>
          <p:cNvSpPr>
            <a:spLocks noChangeShapeType="1"/>
          </p:cNvSpPr>
          <p:nvPr/>
        </p:nvSpPr>
        <p:spPr bwMode="auto">
          <a:xfrm flipH="1">
            <a:off x="4710113" y="6051550"/>
            <a:ext cx="133350" cy="368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TextBox 83"/>
          <p:cNvSpPr txBox="1"/>
          <p:nvPr/>
        </p:nvSpPr>
        <p:spPr>
          <a:xfrm>
            <a:off x="803227" y="5592056"/>
            <a:ext cx="2710550" cy="646331"/>
          </a:xfrm>
          <a:prstGeom prst="rect">
            <a:avLst/>
          </a:prstGeom>
          <a:noFill/>
        </p:spPr>
        <p:txBody>
          <a:bodyPr wrap="none" rtlCol="0">
            <a:spAutoFit/>
          </a:bodyPr>
          <a:lstStyle/>
          <a:p>
            <a:r>
              <a:rPr lang="en-US" dirty="0"/>
              <a:t>Total participation is</a:t>
            </a:r>
            <a:br>
              <a:rPr lang="en-US" dirty="0"/>
            </a:br>
            <a:r>
              <a:rPr lang="en-US" dirty="0"/>
              <a:t>denoted by </a:t>
            </a:r>
            <a:r>
              <a:rPr lang="en-US" i="1" dirty="0"/>
              <a:t>a </a:t>
            </a:r>
            <a:r>
              <a:rPr lang="en-GB" dirty="0">
                <a:solidFill>
                  <a:srgbClr val="000000"/>
                </a:solidFill>
                <a:latin typeface="Arial" panose="020B0604020202020204" pitchFamily="34" charset="0"/>
              </a:rPr>
              <a:t>double lines</a:t>
            </a:r>
            <a:endParaRPr lang="en-US" i="1" dirty="0"/>
          </a:p>
        </p:txBody>
      </p:sp>
      <p:sp>
        <p:nvSpPr>
          <p:cNvPr id="85" name="TextBox 84"/>
          <p:cNvSpPr txBox="1"/>
          <p:nvPr/>
        </p:nvSpPr>
        <p:spPr>
          <a:xfrm>
            <a:off x="6220863" y="5561527"/>
            <a:ext cx="2710550" cy="923330"/>
          </a:xfrm>
          <a:prstGeom prst="rect">
            <a:avLst/>
          </a:prstGeom>
          <a:noFill/>
        </p:spPr>
        <p:txBody>
          <a:bodyPr wrap="none" rtlCol="0">
            <a:spAutoFit/>
          </a:bodyPr>
          <a:lstStyle/>
          <a:p>
            <a:r>
              <a:rPr lang="en-US" dirty="0"/>
              <a:t>Total participation + </a:t>
            </a:r>
            <a:br>
              <a:rPr lang="en-US" dirty="0"/>
            </a:br>
            <a:r>
              <a:rPr lang="en-US" dirty="0"/>
              <a:t>key constraint are </a:t>
            </a:r>
            <a:br>
              <a:rPr lang="en-US" dirty="0"/>
            </a:br>
            <a:r>
              <a:rPr lang="en-US" dirty="0"/>
              <a:t>denoted by </a:t>
            </a:r>
            <a:r>
              <a:rPr lang="en-US" i="1" dirty="0"/>
              <a:t>a </a:t>
            </a:r>
            <a:r>
              <a:rPr lang="en-GB" dirty="0">
                <a:solidFill>
                  <a:srgbClr val="000000"/>
                </a:solidFill>
                <a:latin typeface="Arial" panose="020B0604020202020204" pitchFamily="34" charset="0"/>
              </a:rPr>
              <a:t>double lines</a:t>
            </a:r>
            <a:endParaRPr lang="en-US" i="1" dirty="0"/>
          </a:p>
        </p:txBody>
      </p:sp>
      <p:sp>
        <p:nvSpPr>
          <p:cNvPr id="86" name="Line 44">
            <a:extLst>
              <a:ext uri="{FF2B5EF4-FFF2-40B4-BE49-F238E27FC236}">
                <a16:creationId xmlns:a16="http://schemas.microsoft.com/office/drawing/2014/main" id="{EBF85883-6855-4BF9-8909-F1A1158B8EBC}"/>
              </a:ext>
            </a:extLst>
          </p:cNvPr>
          <p:cNvSpPr>
            <a:spLocks noChangeShapeType="1"/>
          </p:cNvSpPr>
          <p:nvPr/>
        </p:nvSpPr>
        <p:spPr bwMode="auto">
          <a:xfrm flipH="1" flipV="1">
            <a:off x="3384550" y="5145086"/>
            <a:ext cx="730250" cy="56038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44">
            <a:extLst>
              <a:ext uri="{FF2B5EF4-FFF2-40B4-BE49-F238E27FC236}">
                <a16:creationId xmlns:a16="http://schemas.microsoft.com/office/drawing/2014/main" id="{2551057D-B42A-4426-95EE-D49A1E6E3C36}"/>
              </a:ext>
            </a:extLst>
          </p:cNvPr>
          <p:cNvSpPr>
            <a:spLocks noChangeShapeType="1"/>
          </p:cNvSpPr>
          <p:nvPr/>
        </p:nvSpPr>
        <p:spPr bwMode="auto">
          <a:xfrm flipH="1" flipV="1">
            <a:off x="3325263" y="5164934"/>
            <a:ext cx="730250" cy="56038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44">
            <a:extLst>
              <a:ext uri="{FF2B5EF4-FFF2-40B4-BE49-F238E27FC236}">
                <a16:creationId xmlns:a16="http://schemas.microsoft.com/office/drawing/2014/main" id="{3A1846DB-886B-481C-B60A-AAA0CF6CA9D9}"/>
              </a:ext>
            </a:extLst>
          </p:cNvPr>
          <p:cNvSpPr>
            <a:spLocks noChangeShapeType="1"/>
          </p:cNvSpPr>
          <p:nvPr/>
        </p:nvSpPr>
        <p:spPr bwMode="auto">
          <a:xfrm flipV="1">
            <a:off x="5564189" y="5105400"/>
            <a:ext cx="677312" cy="64504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 name="Line 44">
            <a:extLst>
              <a:ext uri="{FF2B5EF4-FFF2-40B4-BE49-F238E27FC236}">
                <a16:creationId xmlns:a16="http://schemas.microsoft.com/office/drawing/2014/main" id="{A5B612C1-ADA5-48BC-8625-C7EA6FCB78FD}"/>
              </a:ext>
            </a:extLst>
          </p:cNvPr>
          <p:cNvSpPr>
            <a:spLocks noChangeShapeType="1"/>
          </p:cNvSpPr>
          <p:nvPr/>
        </p:nvSpPr>
        <p:spPr bwMode="auto">
          <a:xfrm flipV="1">
            <a:off x="5637213" y="5194973"/>
            <a:ext cx="677312" cy="64504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44">
            <a:extLst>
              <a:ext uri="{FF2B5EF4-FFF2-40B4-BE49-F238E27FC236}">
                <a16:creationId xmlns:a16="http://schemas.microsoft.com/office/drawing/2014/main" id="{9EBAD23D-B532-431D-9CFE-EBFF63414425}"/>
              </a:ext>
            </a:extLst>
          </p:cNvPr>
          <p:cNvSpPr>
            <a:spLocks noChangeShapeType="1"/>
          </p:cNvSpPr>
          <p:nvPr/>
        </p:nvSpPr>
        <p:spPr bwMode="auto">
          <a:xfrm flipV="1">
            <a:off x="5564189" y="5104168"/>
            <a:ext cx="677312" cy="64504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 name="Line 44">
            <a:extLst>
              <a:ext uri="{FF2B5EF4-FFF2-40B4-BE49-F238E27FC236}">
                <a16:creationId xmlns:a16="http://schemas.microsoft.com/office/drawing/2014/main" id="{2F87A1E8-FC39-4E86-86F0-AD67E151A971}"/>
              </a:ext>
            </a:extLst>
          </p:cNvPr>
          <p:cNvSpPr>
            <a:spLocks noChangeShapeType="1"/>
          </p:cNvSpPr>
          <p:nvPr/>
        </p:nvSpPr>
        <p:spPr bwMode="auto">
          <a:xfrm flipV="1">
            <a:off x="5637213" y="5193741"/>
            <a:ext cx="677312" cy="64504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44">
            <a:extLst>
              <a:ext uri="{FF2B5EF4-FFF2-40B4-BE49-F238E27FC236}">
                <a16:creationId xmlns:a16="http://schemas.microsoft.com/office/drawing/2014/main" id="{EC4D6C1E-58B1-46E7-99CB-86C3C1A40E5D}"/>
              </a:ext>
            </a:extLst>
          </p:cNvPr>
          <p:cNvSpPr>
            <a:spLocks noChangeShapeType="1"/>
          </p:cNvSpPr>
          <p:nvPr/>
        </p:nvSpPr>
        <p:spPr bwMode="auto">
          <a:xfrm flipV="1">
            <a:off x="5314950" y="4840286"/>
            <a:ext cx="976313" cy="6032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 name="Line 44">
            <a:extLst>
              <a:ext uri="{FF2B5EF4-FFF2-40B4-BE49-F238E27FC236}">
                <a16:creationId xmlns:a16="http://schemas.microsoft.com/office/drawing/2014/main" id="{9876A467-6119-47D9-BFD8-8B73A5EAD26A}"/>
              </a:ext>
            </a:extLst>
          </p:cNvPr>
          <p:cNvSpPr>
            <a:spLocks noChangeShapeType="1"/>
          </p:cNvSpPr>
          <p:nvPr/>
        </p:nvSpPr>
        <p:spPr bwMode="auto">
          <a:xfrm flipV="1">
            <a:off x="5227638" y="4951411"/>
            <a:ext cx="1036638" cy="3877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44">
            <a:extLst>
              <a:ext uri="{FF2B5EF4-FFF2-40B4-BE49-F238E27FC236}">
                <a16:creationId xmlns:a16="http://schemas.microsoft.com/office/drawing/2014/main" id="{6F760BCF-03B7-4EA5-8142-BF7304B01E78}"/>
              </a:ext>
            </a:extLst>
          </p:cNvPr>
          <p:cNvSpPr>
            <a:spLocks noChangeShapeType="1"/>
          </p:cNvSpPr>
          <p:nvPr/>
        </p:nvSpPr>
        <p:spPr bwMode="auto">
          <a:xfrm flipV="1">
            <a:off x="3325263" y="4941215"/>
            <a:ext cx="877168" cy="67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Box 96">
            <a:extLst>
              <a:ext uri="{FF2B5EF4-FFF2-40B4-BE49-F238E27FC236}">
                <a16:creationId xmlns:a16="http://schemas.microsoft.com/office/drawing/2014/main" id="{0A40E55F-897E-4F95-A4AA-A348E6E10532}"/>
              </a:ext>
            </a:extLst>
          </p:cNvPr>
          <p:cNvSpPr txBox="1"/>
          <p:nvPr/>
        </p:nvSpPr>
        <p:spPr>
          <a:xfrm>
            <a:off x="3333433" y="4585532"/>
            <a:ext cx="898526" cy="369332"/>
          </a:xfrm>
          <a:prstGeom prst="rect">
            <a:avLst/>
          </a:prstGeom>
          <a:noFill/>
        </p:spPr>
        <p:txBody>
          <a:bodyPr wrap="square">
            <a:spAutoFit/>
          </a:bodyPr>
          <a:lstStyle/>
          <a:p>
            <a:r>
              <a:rPr lang="en-US" sz="1800" dirty="0">
                <a:solidFill>
                  <a:srgbClr val="0070C0"/>
                </a:solidFill>
              </a:rPr>
              <a:t>partial</a:t>
            </a:r>
            <a:endParaRPr lang="en-GB" dirty="0"/>
          </a:p>
        </p:txBody>
      </p:sp>
    </p:spTree>
    <p:extLst>
      <p:ext uri="{BB962C8B-B14F-4D97-AF65-F5344CB8AC3E}">
        <p14:creationId xmlns:p14="http://schemas.microsoft.com/office/powerpoint/2010/main" val="59797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5" grpId="0" animBg="1"/>
      <p:bldP spid="67" grpId="0"/>
      <p:bldP spid="71" grpId="0"/>
      <p:bldP spid="79" grpId="0" animBg="1"/>
      <p:bldP spid="84" grpId="0"/>
      <p:bldP spid="8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170498" y="-17780"/>
            <a:ext cx="8229600" cy="1143000"/>
          </a:xfrm>
        </p:spPr>
        <p:txBody>
          <a:bodyPr/>
          <a:lstStyle/>
          <a:p>
            <a:r>
              <a:rPr lang="en-US" dirty="0"/>
              <a:t>Total vs. Partial Participations</a:t>
            </a:r>
          </a:p>
        </p:txBody>
      </p:sp>
      <p:sp>
        <p:nvSpPr>
          <p:cNvPr id="31" name="TextBox 30">
            <a:extLst>
              <a:ext uri="{FF2B5EF4-FFF2-40B4-BE49-F238E27FC236}">
                <a16:creationId xmlns:a16="http://schemas.microsoft.com/office/drawing/2014/main" id="{0A9CE9BF-0599-445C-B311-2A602F45DEDE}"/>
              </a:ext>
            </a:extLst>
          </p:cNvPr>
          <p:cNvSpPr txBox="1"/>
          <p:nvPr/>
        </p:nvSpPr>
        <p:spPr>
          <a:xfrm>
            <a:off x="170498" y="1295400"/>
            <a:ext cx="8973502" cy="2031325"/>
          </a:xfrm>
          <a:prstGeom prst="rect">
            <a:avLst/>
          </a:prstGeom>
          <a:noFill/>
        </p:spPr>
        <p:txBody>
          <a:bodyPr wrap="square">
            <a:spAutoFit/>
          </a:bodyPr>
          <a:lstStyle/>
          <a:p>
            <a:pPr algn="l"/>
            <a:r>
              <a:rPr lang="en-GB" b="0" i="0" dirty="0">
                <a:effectLst/>
                <a:latin typeface="Arial" panose="020B0604020202020204" pitchFamily="34" charset="0"/>
              </a:rPr>
              <a:t>Participation Constraints</a:t>
            </a:r>
          </a:p>
          <a:p>
            <a:pPr algn="just">
              <a:buFont typeface="Arial" panose="020B0604020202020204" pitchFamily="34" charset="0"/>
              <a:buChar char="•"/>
            </a:pPr>
            <a:r>
              <a:rPr lang="en-GB" b="1" i="0" dirty="0">
                <a:solidFill>
                  <a:srgbClr val="000000"/>
                </a:solidFill>
                <a:effectLst/>
                <a:latin typeface="Arial" panose="020B0604020202020204" pitchFamily="34" charset="0"/>
              </a:rPr>
              <a:t>Total Participation</a:t>
            </a:r>
            <a:r>
              <a:rPr lang="en-GB" b="0" i="0" dirty="0">
                <a:solidFill>
                  <a:srgbClr val="000000"/>
                </a:solidFill>
                <a:effectLst/>
                <a:latin typeface="Arial" panose="020B0604020202020204" pitchFamily="34" charset="0"/>
              </a:rPr>
              <a:t> − Each entity is involved in the relationship. Total participation is represented by double lines.</a:t>
            </a:r>
          </a:p>
          <a:p>
            <a:pPr algn="just">
              <a:buFont typeface="Arial" panose="020B0604020202020204" pitchFamily="34" charset="0"/>
              <a:buChar char="•"/>
            </a:pPr>
            <a:endParaRPr lang="en-GB" dirty="0">
              <a:solidFill>
                <a:srgbClr val="000000"/>
              </a:solidFill>
              <a:latin typeface="Arial" panose="020B0604020202020204" pitchFamily="34" charset="0"/>
            </a:endParaRPr>
          </a:p>
          <a:p>
            <a:pPr algn="just">
              <a:buFont typeface="Arial" panose="020B0604020202020204" pitchFamily="34" charset="0"/>
              <a:buChar char="•"/>
            </a:pPr>
            <a:endParaRPr lang="en-GB" b="0" i="0" dirty="0">
              <a:solidFill>
                <a:srgbClr val="000000"/>
              </a:solidFill>
              <a:effectLst/>
              <a:latin typeface="Arial" panose="020B0604020202020204" pitchFamily="34" charset="0"/>
            </a:endParaRPr>
          </a:p>
          <a:p>
            <a:pPr algn="just">
              <a:buFont typeface="Arial" panose="020B0604020202020204" pitchFamily="34" charset="0"/>
              <a:buChar char="•"/>
            </a:pPr>
            <a:r>
              <a:rPr lang="en-GB" b="1" i="0" dirty="0">
                <a:solidFill>
                  <a:srgbClr val="000000"/>
                </a:solidFill>
                <a:effectLst/>
                <a:latin typeface="Arial" panose="020B0604020202020204" pitchFamily="34" charset="0"/>
              </a:rPr>
              <a:t>Partial participation</a:t>
            </a:r>
            <a:r>
              <a:rPr lang="en-GB" b="0" i="0" dirty="0">
                <a:solidFill>
                  <a:srgbClr val="000000"/>
                </a:solidFill>
                <a:effectLst/>
                <a:latin typeface="Arial" panose="020B0604020202020204" pitchFamily="34" charset="0"/>
              </a:rPr>
              <a:t> − Not all entities are involved in the relationship. Partial participation is represented by single lines.</a:t>
            </a:r>
          </a:p>
        </p:txBody>
      </p:sp>
      <p:pic>
        <p:nvPicPr>
          <p:cNvPr id="4" name="Picture 3">
            <a:extLst>
              <a:ext uri="{FF2B5EF4-FFF2-40B4-BE49-F238E27FC236}">
                <a16:creationId xmlns:a16="http://schemas.microsoft.com/office/drawing/2014/main" id="{C21E96F5-BCFE-4376-983A-FDB61E94C9D6}"/>
              </a:ext>
            </a:extLst>
          </p:cNvPr>
          <p:cNvPicPr>
            <a:picLocks noChangeAspect="1"/>
          </p:cNvPicPr>
          <p:nvPr/>
        </p:nvPicPr>
        <p:blipFill>
          <a:blip r:embed="rId2"/>
          <a:stretch>
            <a:fillRect/>
          </a:stretch>
        </p:blipFill>
        <p:spPr>
          <a:xfrm>
            <a:off x="155258" y="3810000"/>
            <a:ext cx="8439150" cy="2031325"/>
          </a:xfrm>
          <a:prstGeom prst="rect">
            <a:avLst/>
          </a:prstGeom>
        </p:spPr>
      </p:pic>
    </p:spTree>
    <p:extLst>
      <p:ext uri="{BB962C8B-B14F-4D97-AF65-F5344CB8AC3E}">
        <p14:creationId xmlns:p14="http://schemas.microsoft.com/office/powerpoint/2010/main" val="2251757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p:txBody>
          <a:bodyPr/>
          <a:lstStyle/>
          <a:p>
            <a:r>
              <a:rPr lang="en-US" dirty="0"/>
              <a:t>Total vs. Partial Participations</a:t>
            </a:r>
          </a:p>
        </p:txBody>
      </p:sp>
      <p:sp>
        <p:nvSpPr>
          <p:cNvPr id="31" name="TextBox 30">
            <a:extLst>
              <a:ext uri="{FF2B5EF4-FFF2-40B4-BE49-F238E27FC236}">
                <a16:creationId xmlns:a16="http://schemas.microsoft.com/office/drawing/2014/main" id="{7DA76A9F-3EEF-427D-9FAA-992F9847315B}"/>
              </a:ext>
            </a:extLst>
          </p:cNvPr>
          <p:cNvSpPr txBox="1"/>
          <p:nvPr/>
        </p:nvSpPr>
        <p:spPr>
          <a:xfrm>
            <a:off x="228600" y="2274838"/>
            <a:ext cx="8763000" cy="1703030"/>
          </a:xfrm>
          <a:prstGeom prst="rect">
            <a:avLst/>
          </a:prstGeom>
          <a:noFill/>
        </p:spPr>
        <p:txBody>
          <a:bodyPr wrap="square">
            <a:spAutoFit/>
          </a:bodyPr>
          <a:lstStyle/>
          <a:p>
            <a:pPr>
              <a:lnSpc>
                <a:spcPct val="150000"/>
              </a:lnSpc>
            </a:pPr>
            <a:r>
              <a:rPr lang="en-GB" b="0" i="0" dirty="0">
                <a:effectLst/>
                <a:latin typeface="Arial" panose="020B0604020202020204" pitchFamily="34" charset="0"/>
                <a:cs typeface="Arial" panose="020B0604020202020204" pitchFamily="34" charset="0"/>
              </a:rPr>
              <a:t>The relationship shown below means that each student, without exception, must be guided by one chosen professor, and one – but not every – professor can guide many students. So there is no student that is not guided by a professor, and on the other hand there can be professors who don't guide any students</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0D52C3A-E3C4-4DA8-B36C-1ED6ED6A7790}"/>
              </a:ext>
            </a:extLst>
          </p:cNvPr>
          <p:cNvPicPr>
            <a:picLocks noChangeAspect="1"/>
          </p:cNvPicPr>
          <p:nvPr/>
        </p:nvPicPr>
        <p:blipFill>
          <a:blip r:embed="rId2"/>
          <a:stretch>
            <a:fillRect/>
          </a:stretch>
        </p:blipFill>
        <p:spPr>
          <a:xfrm>
            <a:off x="1676400" y="4296807"/>
            <a:ext cx="6400800" cy="1600200"/>
          </a:xfrm>
          <a:prstGeom prst="rect">
            <a:avLst/>
          </a:prstGeom>
        </p:spPr>
      </p:pic>
    </p:spTree>
    <p:extLst>
      <p:ext uri="{BB962C8B-B14F-4D97-AF65-F5344CB8AC3E}">
        <p14:creationId xmlns:p14="http://schemas.microsoft.com/office/powerpoint/2010/main" val="2252545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Entities</a:t>
            </a:r>
          </a:p>
        </p:txBody>
      </p:sp>
      <p:sp>
        <p:nvSpPr>
          <p:cNvPr id="4" name="Content Placeholder 3"/>
          <p:cNvSpPr>
            <a:spLocks noGrp="1"/>
          </p:cNvSpPr>
          <p:nvPr>
            <p:ph idx="1"/>
          </p:nvPr>
        </p:nvSpPr>
        <p:spPr>
          <a:xfrm>
            <a:off x="457200" y="1600200"/>
            <a:ext cx="8229600" cy="5105400"/>
          </a:xfrm>
        </p:spPr>
        <p:txBody>
          <a:bodyPr>
            <a:normAutofit lnSpcReduction="10000"/>
          </a:bodyPr>
          <a:lstStyle/>
          <a:p>
            <a:pPr>
              <a:buFont typeface="Wingdings" pitchFamily="2" charset="2"/>
              <a:buChar char="§"/>
            </a:pPr>
            <a:r>
              <a:rPr lang="en-US" sz="2400" dirty="0"/>
              <a:t>A </a:t>
            </a:r>
            <a:r>
              <a:rPr lang="en-US" sz="2400" dirty="0">
                <a:solidFill>
                  <a:srgbClr val="0070C0"/>
                </a:solidFill>
              </a:rPr>
              <a:t>weak entity </a:t>
            </a:r>
            <a:r>
              <a:rPr lang="en-US" sz="2400" dirty="0"/>
              <a:t>can be identified uniquely only by considering the primary key of another (</a:t>
            </a:r>
            <a:r>
              <a:rPr lang="en-US" sz="2400" i="1" dirty="0"/>
              <a:t>owner</a:t>
            </a:r>
            <a:r>
              <a:rPr lang="en-US" sz="2400" dirty="0"/>
              <a:t>) entity</a:t>
            </a:r>
          </a:p>
          <a:p>
            <a:pPr lvl="1">
              <a:buSzPct val="75000"/>
              <a:buFont typeface="Wingdings" pitchFamily="2" charset="2"/>
              <a:buChar char="§"/>
            </a:pPr>
            <a:r>
              <a:rPr lang="en-US" sz="2200" dirty="0"/>
              <a:t>Owner entity set and weak entity set must participate in a one-to-many relationship set (one owner, many weak entities)</a:t>
            </a:r>
          </a:p>
          <a:p>
            <a:pPr lvl="1">
              <a:buSzPct val="75000"/>
              <a:buFont typeface="Wingdings" pitchFamily="2" charset="2"/>
              <a:buChar char="§"/>
            </a:pPr>
            <a:r>
              <a:rPr lang="en-US" sz="2200" dirty="0"/>
              <a:t>Weak entity set must have total participation in this </a:t>
            </a:r>
            <a:br>
              <a:rPr lang="en-US" sz="2200" dirty="0"/>
            </a:br>
            <a:r>
              <a:rPr lang="en-US" sz="2200" dirty="0">
                <a:solidFill>
                  <a:srgbClr val="0070C0"/>
                </a:solidFill>
              </a:rPr>
              <a:t>identifying relationship set</a:t>
            </a:r>
            <a:r>
              <a:rPr lang="en-US" sz="2200" dirty="0"/>
              <a:t> </a:t>
            </a:r>
          </a:p>
          <a:p>
            <a:pPr lvl="1">
              <a:buSzPct val="75000"/>
            </a:pPr>
            <a:endParaRPr lang="en-US" sz="2000" dirty="0"/>
          </a:p>
          <a:p>
            <a:pPr>
              <a:buSzPct val="75000"/>
              <a:buFont typeface="Wingdings" pitchFamily="2" charset="2"/>
              <a:buChar char="§"/>
            </a:pPr>
            <a:r>
              <a:rPr lang="en-US" sz="2400" dirty="0"/>
              <a:t>The set of attributes of a weak entity set that uniquely identifies a weak entity for a given owner entity is called </a:t>
            </a:r>
            <a:br>
              <a:rPr lang="en-US" sz="2400" dirty="0"/>
            </a:br>
            <a:r>
              <a:rPr lang="en-US" sz="2400" dirty="0">
                <a:solidFill>
                  <a:srgbClr val="0070C0"/>
                </a:solidFill>
              </a:rPr>
              <a:t>partial key</a:t>
            </a:r>
          </a:p>
          <a:p>
            <a:pPr>
              <a:buSzPct val="75000"/>
              <a:buFont typeface="Wingdings" pitchFamily="2" charset="2"/>
              <a:buChar char="§"/>
            </a:pPr>
            <a:r>
              <a:rPr lang="en-GB" sz="2400" dirty="0"/>
              <a:t>An entity type should have a key attribute which uniquely identifies each entity in the entity set, but there exists some entity type for which key attribute can’t be defined. These are called Weak Entity type.</a:t>
            </a:r>
            <a:endParaRPr lang="en-US" sz="2400" dirty="0"/>
          </a:p>
        </p:txBody>
      </p:sp>
    </p:spTree>
    <p:extLst>
      <p:ext uri="{BB962C8B-B14F-4D97-AF65-F5344CB8AC3E}">
        <p14:creationId xmlns:p14="http://schemas.microsoft.com/office/powerpoint/2010/main" val="295118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Entities: An Example</a:t>
            </a:r>
          </a:p>
        </p:txBody>
      </p:sp>
      <p:sp>
        <p:nvSpPr>
          <p:cNvPr id="34"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400" dirty="0"/>
              <a:t>“Loan” has no unique key of its own</a:t>
            </a:r>
          </a:p>
          <a:p>
            <a:pPr lvl="1">
              <a:buFont typeface="Wingdings" pitchFamily="2" charset="2"/>
              <a:buChar char="§"/>
            </a:pPr>
            <a:r>
              <a:rPr lang="en-US" sz="2000" dirty="0"/>
              <a:t>“Loan” is a weak entity with partial key “loan  name”</a:t>
            </a:r>
          </a:p>
          <a:p>
            <a:pPr lvl="1">
              <a:buFont typeface="Wingdings" pitchFamily="2" charset="2"/>
              <a:buChar char="§"/>
            </a:pPr>
            <a:r>
              <a:rPr lang="en-US" sz="2000" dirty="0"/>
              <a:t>“Borrows” is an identifying relationship set</a:t>
            </a:r>
          </a:p>
          <a:p>
            <a:pPr lvl="1">
              <a:buFont typeface="Wingdings" pitchFamily="2" charset="2"/>
              <a:buChar char="§"/>
            </a:pPr>
            <a:r>
              <a:rPr lang="en-US" sz="2000" dirty="0"/>
              <a:t>“loan  name” + “</a:t>
            </a:r>
            <a:r>
              <a:rPr lang="en-US" sz="2000" dirty="0" err="1"/>
              <a:t>Cust_ID</a:t>
            </a:r>
            <a:r>
              <a:rPr lang="en-US" sz="2000" dirty="0"/>
              <a:t>” are the primary key of “Loan”</a:t>
            </a:r>
          </a:p>
        </p:txBody>
      </p:sp>
      <p:pic>
        <p:nvPicPr>
          <p:cNvPr id="35" name="Picture 34">
            <a:extLst>
              <a:ext uri="{FF2B5EF4-FFF2-40B4-BE49-F238E27FC236}">
                <a16:creationId xmlns:a16="http://schemas.microsoft.com/office/drawing/2014/main" id="{D0E7B961-A7EE-4B72-B06D-397A1D305E94}"/>
              </a:ext>
            </a:extLst>
          </p:cNvPr>
          <p:cNvPicPr>
            <a:picLocks noChangeAspect="1"/>
          </p:cNvPicPr>
          <p:nvPr/>
        </p:nvPicPr>
        <p:blipFill>
          <a:blip r:embed="rId2"/>
          <a:stretch>
            <a:fillRect/>
          </a:stretch>
        </p:blipFill>
        <p:spPr>
          <a:xfrm>
            <a:off x="914400" y="3886200"/>
            <a:ext cx="6705600" cy="2133600"/>
          </a:xfrm>
          <a:prstGeom prst="rect">
            <a:avLst/>
          </a:prstGeom>
        </p:spPr>
      </p:pic>
    </p:spTree>
    <p:extLst>
      <p:ext uri="{BB962C8B-B14F-4D97-AF65-F5344CB8AC3E}">
        <p14:creationId xmlns:p14="http://schemas.microsoft.com/office/powerpoint/2010/main" val="1637546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AC30-9ACC-4346-AB60-664306486A2C}"/>
              </a:ext>
            </a:extLst>
          </p:cNvPr>
          <p:cNvSpPr>
            <a:spLocks noGrp="1"/>
          </p:cNvSpPr>
          <p:nvPr>
            <p:ph type="title"/>
          </p:nvPr>
        </p:nvSpPr>
        <p:spPr/>
        <p:txBody>
          <a:bodyPr>
            <a:normAutofit fontScale="90000"/>
          </a:bodyPr>
          <a:lstStyle/>
          <a:p>
            <a:r>
              <a:rPr lang="en-US" altLang="ar-JO" dirty="0"/>
              <a:t>Summary of Symbols Used in E-R Notation</a:t>
            </a:r>
            <a:endParaRPr lang="en-GB" dirty="0"/>
          </a:p>
        </p:txBody>
      </p:sp>
      <p:pic>
        <p:nvPicPr>
          <p:cNvPr id="4" name="Content Placeholder 3">
            <a:extLst>
              <a:ext uri="{FF2B5EF4-FFF2-40B4-BE49-F238E27FC236}">
                <a16:creationId xmlns:a16="http://schemas.microsoft.com/office/drawing/2014/main" id="{9493DB2D-95E9-4351-AC39-F6FA084859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660215"/>
            <a:ext cx="6857999" cy="4525963"/>
          </a:xfrm>
          <a:prstGeom prst="rect">
            <a:avLst/>
          </a:prstGeom>
        </p:spPr>
      </p:pic>
      <p:pic>
        <p:nvPicPr>
          <p:cNvPr id="7" name="Picture 6">
            <a:extLst>
              <a:ext uri="{FF2B5EF4-FFF2-40B4-BE49-F238E27FC236}">
                <a16:creationId xmlns:a16="http://schemas.microsoft.com/office/drawing/2014/main" id="{56008D84-C8C1-49B5-A510-DFC16D67C264}"/>
              </a:ext>
            </a:extLst>
          </p:cNvPr>
          <p:cNvPicPr>
            <a:picLocks noChangeAspect="1"/>
          </p:cNvPicPr>
          <p:nvPr/>
        </p:nvPicPr>
        <p:blipFill>
          <a:blip r:embed="rId3"/>
          <a:stretch>
            <a:fillRect/>
          </a:stretch>
        </p:blipFill>
        <p:spPr>
          <a:xfrm>
            <a:off x="5638800" y="1660215"/>
            <a:ext cx="1600200" cy="771525"/>
          </a:xfrm>
          <a:prstGeom prst="rect">
            <a:avLst/>
          </a:prstGeom>
        </p:spPr>
      </p:pic>
    </p:spTree>
    <p:extLst>
      <p:ext uri="{BB962C8B-B14F-4D97-AF65-F5344CB8AC3E}">
        <p14:creationId xmlns:p14="http://schemas.microsoft.com/office/powerpoint/2010/main" val="3343451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 (`is a’) Hierarchies</a:t>
            </a:r>
          </a:p>
        </p:txBody>
      </p:sp>
      <p:sp>
        <p:nvSpPr>
          <p:cNvPr id="34" name="Content Placeholder 3"/>
          <p:cNvSpPr>
            <a:spLocks noGrp="1"/>
          </p:cNvSpPr>
          <p:nvPr>
            <p:ph idx="1"/>
          </p:nvPr>
        </p:nvSpPr>
        <p:spPr>
          <a:xfrm>
            <a:off x="457199" y="1600200"/>
            <a:ext cx="8686801" cy="5105400"/>
          </a:xfrm>
        </p:spPr>
        <p:txBody>
          <a:bodyPr>
            <a:normAutofit/>
          </a:bodyPr>
          <a:lstStyle/>
          <a:p>
            <a:pPr>
              <a:buFont typeface="Wingdings" pitchFamily="2" charset="2"/>
              <a:buChar char="§"/>
            </a:pPr>
            <a:r>
              <a:rPr lang="en-US" sz="2200" dirty="0"/>
              <a:t>Entities in an entity set can sometimes be classified into subclasses </a:t>
            </a:r>
            <a:br>
              <a:rPr lang="en-US" sz="2200" dirty="0"/>
            </a:br>
            <a:r>
              <a:rPr lang="en-US" sz="2200" dirty="0"/>
              <a:t>(this is “kind of similar” to OOP languages)</a:t>
            </a:r>
          </a:p>
          <a:p>
            <a:pPr>
              <a:buFont typeface="Wingdings" pitchFamily="2" charset="2"/>
              <a:buChar char="§"/>
            </a:pPr>
            <a:endParaRPr lang="en-US" sz="2200" dirty="0"/>
          </a:p>
          <a:p>
            <a:pPr>
              <a:buFont typeface="Wingdings" pitchFamily="2" charset="2"/>
              <a:buChar char="§"/>
            </a:pPr>
            <a:r>
              <a:rPr lang="en-US" sz="2200" dirty="0"/>
              <a:t>If we declare B </a:t>
            </a:r>
            <a:r>
              <a:rPr lang="en-US" sz="2200" b="1" dirty="0">
                <a:solidFill>
                  <a:srgbClr val="0070C0"/>
                </a:solidFill>
              </a:rPr>
              <a:t>ISA</a:t>
            </a:r>
            <a:r>
              <a:rPr lang="en-US" sz="2200" dirty="0"/>
              <a:t> A, every B entity is also considered to be an A entity </a:t>
            </a:r>
          </a:p>
          <a:p>
            <a:endParaRPr lang="en-US" sz="2000" dirty="0"/>
          </a:p>
        </p:txBody>
      </p:sp>
      <p:sp>
        <p:nvSpPr>
          <p:cNvPr id="35" name="Rectangle 5"/>
          <p:cNvSpPr>
            <a:spLocks noChangeArrowheads="1"/>
          </p:cNvSpPr>
          <p:nvPr/>
        </p:nvSpPr>
        <p:spPr bwMode="auto">
          <a:xfrm>
            <a:off x="5458909" y="5984875"/>
            <a:ext cx="14954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Contract_Emps</a:t>
            </a:r>
          </a:p>
        </p:txBody>
      </p:sp>
      <p:sp>
        <p:nvSpPr>
          <p:cNvPr id="36" name="Freeform 6"/>
          <p:cNvSpPr>
            <a:spLocks/>
          </p:cNvSpPr>
          <p:nvPr/>
        </p:nvSpPr>
        <p:spPr bwMode="auto">
          <a:xfrm>
            <a:off x="3741234" y="3603625"/>
            <a:ext cx="1055688" cy="390525"/>
          </a:xfrm>
          <a:custGeom>
            <a:avLst/>
            <a:gdLst>
              <a:gd name="T0" fmla="*/ 662 w 665"/>
              <a:gd name="T1" fmla="*/ 111 h 246"/>
              <a:gd name="T2" fmla="*/ 653 w 665"/>
              <a:gd name="T3" fmla="*/ 90 h 246"/>
              <a:gd name="T4" fmla="*/ 633 w 665"/>
              <a:gd name="T5" fmla="*/ 70 h 246"/>
              <a:gd name="T6" fmla="*/ 604 w 665"/>
              <a:gd name="T7" fmla="*/ 52 h 246"/>
              <a:gd name="T8" fmla="*/ 567 w 665"/>
              <a:gd name="T9" fmla="*/ 35 h 246"/>
              <a:gd name="T10" fmla="*/ 522 w 665"/>
              <a:gd name="T11" fmla="*/ 23 h 246"/>
              <a:gd name="T12" fmla="*/ 473 w 665"/>
              <a:gd name="T13" fmla="*/ 11 h 246"/>
              <a:gd name="T14" fmla="*/ 418 w 665"/>
              <a:gd name="T15" fmla="*/ 4 h 246"/>
              <a:gd name="T16" fmla="*/ 361 w 665"/>
              <a:gd name="T17" fmla="*/ 1 h 246"/>
              <a:gd name="T18" fmla="*/ 303 w 665"/>
              <a:gd name="T19" fmla="*/ 1 h 246"/>
              <a:gd name="T20" fmla="*/ 246 w 665"/>
              <a:gd name="T21" fmla="*/ 4 h 246"/>
              <a:gd name="T22" fmla="*/ 192 w 665"/>
              <a:gd name="T23" fmla="*/ 11 h 246"/>
              <a:gd name="T24" fmla="*/ 141 w 665"/>
              <a:gd name="T25" fmla="*/ 23 h 246"/>
              <a:gd name="T26" fmla="*/ 98 w 665"/>
              <a:gd name="T27" fmla="*/ 35 h 246"/>
              <a:gd name="T28" fmla="*/ 60 w 665"/>
              <a:gd name="T29" fmla="*/ 52 h 246"/>
              <a:gd name="T30" fmla="*/ 31 w 665"/>
              <a:gd name="T31" fmla="*/ 70 h 246"/>
              <a:gd name="T32" fmla="*/ 11 w 665"/>
              <a:gd name="T33" fmla="*/ 90 h 246"/>
              <a:gd name="T34" fmla="*/ 1 w 665"/>
              <a:gd name="T35" fmla="*/ 111 h 246"/>
              <a:gd name="T36" fmla="*/ 1 w 665"/>
              <a:gd name="T37" fmla="*/ 133 h 246"/>
              <a:gd name="T38" fmla="*/ 11 w 665"/>
              <a:gd name="T39" fmla="*/ 154 h 246"/>
              <a:gd name="T40" fmla="*/ 31 w 665"/>
              <a:gd name="T41" fmla="*/ 174 h 246"/>
              <a:gd name="T42" fmla="*/ 60 w 665"/>
              <a:gd name="T43" fmla="*/ 193 h 246"/>
              <a:gd name="T44" fmla="*/ 98 w 665"/>
              <a:gd name="T45" fmla="*/ 209 h 246"/>
              <a:gd name="T46" fmla="*/ 141 w 665"/>
              <a:gd name="T47" fmla="*/ 223 h 246"/>
              <a:gd name="T48" fmla="*/ 192 w 665"/>
              <a:gd name="T49" fmla="*/ 233 h 246"/>
              <a:gd name="T50" fmla="*/ 246 w 665"/>
              <a:gd name="T51" fmla="*/ 240 h 246"/>
              <a:gd name="T52" fmla="*/ 303 w 665"/>
              <a:gd name="T53" fmla="*/ 245 h 246"/>
              <a:gd name="T54" fmla="*/ 361 w 665"/>
              <a:gd name="T55" fmla="*/ 245 h 246"/>
              <a:gd name="T56" fmla="*/ 418 w 665"/>
              <a:gd name="T57" fmla="*/ 240 h 246"/>
              <a:gd name="T58" fmla="*/ 473 w 665"/>
              <a:gd name="T59" fmla="*/ 233 h 246"/>
              <a:gd name="T60" fmla="*/ 522 w 665"/>
              <a:gd name="T61" fmla="*/ 223 h 246"/>
              <a:gd name="T62" fmla="*/ 567 w 665"/>
              <a:gd name="T63" fmla="*/ 209 h 246"/>
              <a:gd name="T64" fmla="*/ 604 w 665"/>
              <a:gd name="T65" fmla="*/ 193 h 246"/>
              <a:gd name="T66" fmla="*/ 633 w 665"/>
              <a:gd name="T67" fmla="*/ 174 h 246"/>
              <a:gd name="T68" fmla="*/ 653 w 665"/>
              <a:gd name="T69" fmla="*/ 154 h 246"/>
              <a:gd name="T70" fmla="*/ 662 w 665"/>
              <a:gd name="T71" fmla="*/ 1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246">
                <a:moveTo>
                  <a:pt x="664" y="123"/>
                </a:moveTo>
                <a:lnTo>
                  <a:pt x="662" y="111"/>
                </a:lnTo>
                <a:lnTo>
                  <a:pt x="658" y="101"/>
                </a:lnTo>
                <a:lnTo>
                  <a:pt x="653" y="90"/>
                </a:lnTo>
                <a:lnTo>
                  <a:pt x="644" y="80"/>
                </a:lnTo>
                <a:lnTo>
                  <a:pt x="633" y="70"/>
                </a:lnTo>
                <a:lnTo>
                  <a:pt x="620" y="62"/>
                </a:lnTo>
                <a:lnTo>
                  <a:pt x="604" y="52"/>
                </a:lnTo>
                <a:lnTo>
                  <a:pt x="587" y="43"/>
                </a:lnTo>
                <a:lnTo>
                  <a:pt x="567" y="35"/>
                </a:lnTo>
                <a:lnTo>
                  <a:pt x="546" y="28"/>
                </a:lnTo>
                <a:lnTo>
                  <a:pt x="522" y="23"/>
                </a:lnTo>
                <a:lnTo>
                  <a:pt x="498" y="17"/>
                </a:lnTo>
                <a:lnTo>
                  <a:pt x="473" y="11"/>
                </a:lnTo>
                <a:lnTo>
                  <a:pt x="446" y="8"/>
                </a:lnTo>
                <a:lnTo>
                  <a:pt x="418" y="4"/>
                </a:lnTo>
                <a:lnTo>
                  <a:pt x="389" y="2"/>
                </a:lnTo>
                <a:lnTo>
                  <a:pt x="361" y="1"/>
                </a:lnTo>
                <a:lnTo>
                  <a:pt x="332" y="0"/>
                </a:lnTo>
                <a:lnTo>
                  <a:pt x="303" y="1"/>
                </a:lnTo>
                <a:lnTo>
                  <a:pt x="275" y="2"/>
                </a:lnTo>
                <a:lnTo>
                  <a:pt x="246" y="4"/>
                </a:lnTo>
                <a:lnTo>
                  <a:pt x="218" y="8"/>
                </a:lnTo>
                <a:lnTo>
                  <a:pt x="192" y="11"/>
                </a:lnTo>
                <a:lnTo>
                  <a:pt x="166" y="17"/>
                </a:lnTo>
                <a:lnTo>
                  <a:pt x="141" y="23"/>
                </a:lnTo>
                <a:lnTo>
                  <a:pt x="119" y="28"/>
                </a:lnTo>
                <a:lnTo>
                  <a:pt x="98" y="35"/>
                </a:lnTo>
                <a:lnTo>
                  <a:pt x="78" y="43"/>
                </a:lnTo>
                <a:lnTo>
                  <a:pt x="60" y="52"/>
                </a:lnTo>
                <a:lnTo>
                  <a:pt x="45" y="62"/>
                </a:lnTo>
                <a:lnTo>
                  <a:pt x="31" y="70"/>
                </a:lnTo>
                <a:lnTo>
                  <a:pt x="21" y="80"/>
                </a:lnTo>
                <a:lnTo>
                  <a:pt x="11" y="90"/>
                </a:lnTo>
                <a:lnTo>
                  <a:pt x="5" y="101"/>
                </a:lnTo>
                <a:lnTo>
                  <a:pt x="1" y="111"/>
                </a:lnTo>
                <a:lnTo>
                  <a:pt x="0" y="123"/>
                </a:lnTo>
                <a:lnTo>
                  <a:pt x="1" y="133"/>
                </a:lnTo>
                <a:lnTo>
                  <a:pt x="5" y="143"/>
                </a:lnTo>
                <a:lnTo>
                  <a:pt x="11" y="154"/>
                </a:lnTo>
                <a:lnTo>
                  <a:pt x="21" y="164"/>
                </a:lnTo>
                <a:lnTo>
                  <a:pt x="31" y="174"/>
                </a:lnTo>
                <a:lnTo>
                  <a:pt x="45" y="184"/>
                </a:lnTo>
                <a:lnTo>
                  <a:pt x="60" y="193"/>
                </a:lnTo>
                <a:lnTo>
                  <a:pt x="78" y="201"/>
                </a:lnTo>
                <a:lnTo>
                  <a:pt x="98" y="209"/>
                </a:lnTo>
                <a:lnTo>
                  <a:pt x="119" y="216"/>
                </a:lnTo>
                <a:lnTo>
                  <a:pt x="141" y="223"/>
                </a:lnTo>
                <a:lnTo>
                  <a:pt x="166" y="228"/>
                </a:lnTo>
                <a:lnTo>
                  <a:pt x="192" y="233"/>
                </a:lnTo>
                <a:lnTo>
                  <a:pt x="218" y="238"/>
                </a:lnTo>
                <a:lnTo>
                  <a:pt x="246" y="240"/>
                </a:lnTo>
                <a:lnTo>
                  <a:pt x="275" y="242"/>
                </a:lnTo>
                <a:lnTo>
                  <a:pt x="303" y="245"/>
                </a:lnTo>
                <a:lnTo>
                  <a:pt x="332" y="245"/>
                </a:lnTo>
                <a:lnTo>
                  <a:pt x="361" y="245"/>
                </a:lnTo>
                <a:lnTo>
                  <a:pt x="389" y="242"/>
                </a:lnTo>
                <a:lnTo>
                  <a:pt x="418" y="240"/>
                </a:lnTo>
                <a:lnTo>
                  <a:pt x="446" y="238"/>
                </a:lnTo>
                <a:lnTo>
                  <a:pt x="473" y="233"/>
                </a:lnTo>
                <a:lnTo>
                  <a:pt x="498" y="228"/>
                </a:lnTo>
                <a:lnTo>
                  <a:pt x="522" y="223"/>
                </a:lnTo>
                <a:lnTo>
                  <a:pt x="546" y="216"/>
                </a:lnTo>
                <a:lnTo>
                  <a:pt x="567" y="209"/>
                </a:lnTo>
                <a:lnTo>
                  <a:pt x="587" y="201"/>
                </a:lnTo>
                <a:lnTo>
                  <a:pt x="604" y="193"/>
                </a:lnTo>
                <a:lnTo>
                  <a:pt x="620" y="184"/>
                </a:lnTo>
                <a:lnTo>
                  <a:pt x="633" y="174"/>
                </a:lnTo>
                <a:lnTo>
                  <a:pt x="644" y="164"/>
                </a:lnTo>
                <a:lnTo>
                  <a:pt x="653" y="154"/>
                </a:lnTo>
                <a:lnTo>
                  <a:pt x="658" y="143"/>
                </a:lnTo>
                <a:lnTo>
                  <a:pt x="662" y="133"/>
                </a:lnTo>
                <a:lnTo>
                  <a:pt x="664" y="1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7"/>
          <p:cNvSpPr>
            <a:spLocks/>
          </p:cNvSpPr>
          <p:nvPr/>
        </p:nvSpPr>
        <p:spPr bwMode="auto">
          <a:xfrm>
            <a:off x="5677984" y="3603625"/>
            <a:ext cx="1054100" cy="390525"/>
          </a:xfrm>
          <a:custGeom>
            <a:avLst/>
            <a:gdLst>
              <a:gd name="T0" fmla="*/ 1 w 664"/>
              <a:gd name="T1" fmla="*/ 133 h 246"/>
              <a:gd name="T2" fmla="*/ 10 w 664"/>
              <a:gd name="T3" fmla="*/ 154 h 246"/>
              <a:gd name="T4" fmla="*/ 30 w 664"/>
              <a:gd name="T5" fmla="*/ 174 h 246"/>
              <a:gd name="T6" fmla="*/ 59 w 664"/>
              <a:gd name="T7" fmla="*/ 193 h 246"/>
              <a:gd name="T8" fmla="*/ 96 w 664"/>
              <a:gd name="T9" fmla="*/ 209 h 246"/>
              <a:gd name="T10" fmla="*/ 141 w 664"/>
              <a:gd name="T11" fmla="*/ 223 h 246"/>
              <a:gd name="T12" fmla="*/ 190 w 664"/>
              <a:gd name="T13" fmla="*/ 233 h 246"/>
              <a:gd name="T14" fmla="*/ 245 w 664"/>
              <a:gd name="T15" fmla="*/ 240 h 246"/>
              <a:gd name="T16" fmla="*/ 302 w 664"/>
              <a:gd name="T17" fmla="*/ 245 h 246"/>
              <a:gd name="T18" fmla="*/ 359 w 664"/>
              <a:gd name="T19" fmla="*/ 245 h 246"/>
              <a:gd name="T20" fmla="*/ 417 w 664"/>
              <a:gd name="T21" fmla="*/ 240 h 246"/>
              <a:gd name="T22" fmla="*/ 472 w 664"/>
              <a:gd name="T23" fmla="*/ 233 h 246"/>
              <a:gd name="T24" fmla="*/ 521 w 664"/>
              <a:gd name="T25" fmla="*/ 221 h 246"/>
              <a:gd name="T26" fmla="*/ 566 w 664"/>
              <a:gd name="T27" fmla="*/ 209 h 246"/>
              <a:gd name="T28" fmla="*/ 603 w 664"/>
              <a:gd name="T29" fmla="*/ 192 h 246"/>
              <a:gd name="T30" fmla="*/ 631 w 664"/>
              <a:gd name="T31" fmla="*/ 174 h 246"/>
              <a:gd name="T32" fmla="*/ 652 w 664"/>
              <a:gd name="T33" fmla="*/ 154 h 246"/>
              <a:gd name="T34" fmla="*/ 661 w 664"/>
              <a:gd name="T35" fmla="*/ 133 h 246"/>
              <a:gd name="T36" fmla="*/ 661 w 664"/>
              <a:gd name="T37" fmla="*/ 111 h 246"/>
              <a:gd name="T38" fmla="*/ 652 w 664"/>
              <a:gd name="T39" fmla="*/ 90 h 246"/>
              <a:gd name="T40" fmla="*/ 631 w 664"/>
              <a:gd name="T41" fmla="*/ 70 h 246"/>
              <a:gd name="T42" fmla="*/ 603 w 664"/>
              <a:gd name="T43" fmla="*/ 52 h 246"/>
              <a:gd name="T44" fmla="*/ 566 w 664"/>
              <a:gd name="T45" fmla="*/ 35 h 246"/>
              <a:gd name="T46" fmla="*/ 521 w 664"/>
              <a:gd name="T47" fmla="*/ 23 h 246"/>
              <a:gd name="T48" fmla="*/ 472 w 664"/>
              <a:gd name="T49" fmla="*/ 11 h 246"/>
              <a:gd name="T50" fmla="*/ 416 w 664"/>
              <a:gd name="T51" fmla="*/ 4 h 246"/>
              <a:gd name="T52" fmla="*/ 359 w 664"/>
              <a:gd name="T53" fmla="*/ 1 h 246"/>
              <a:gd name="T54" fmla="*/ 302 w 664"/>
              <a:gd name="T55" fmla="*/ 1 h 246"/>
              <a:gd name="T56" fmla="*/ 245 w 664"/>
              <a:gd name="T57" fmla="*/ 4 h 246"/>
              <a:gd name="T58" fmla="*/ 190 w 664"/>
              <a:gd name="T59" fmla="*/ 11 h 246"/>
              <a:gd name="T60" fmla="*/ 141 w 664"/>
              <a:gd name="T61" fmla="*/ 23 h 246"/>
              <a:gd name="T62" fmla="*/ 96 w 664"/>
              <a:gd name="T63" fmla="*/ 35 h 246"/>
              <a:gd name="T64" fmla="*/ 59 w 664"/>
              <a:gd name="T65" fmla="*/ 52 h 246"/>
              <a:gd name="T66" fmla="*/ 30 w 664"/>
              <a:gd name="T67" fmla="*/ 71 h 246"/>
              <a:gd name="T68" fmla="*/ 10 w 664"/>
              <a:gd name="T69" fmla="*/ 90 h 246"/>
              <a:gd name="T70" fmla="*/ 1 w 664"/>
              <a:gd name="T71" fmla="*/ 11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246">
                <a:moveTo>
                  <a:pt x="0" y="123"/>
                </a:moveTo>
                <a:lnTo>
                  <a:pt x="1" y="133"/>
                </a:lnTo>
                <a:lnTo>
                  <a:pt x="5" y="143"/>
                </a:lnTo>
                <a:lnTo>
                  <a:pt x="10" y="154"/>
                </a:lnTo>
                <a:lnTo>
                  <a:pt x="19" y="164"/>
                </a:lnTo>
                <a:lnTo>
                  <a:pt x="30" y="174"/>
                </a:lnTo>
                <a:lnTo>
                  <a:pt x="43" y="184"/>
                </a:lnTo>
                <a:lnTo>
                  <a:pt x="59" y="193"/>
                </a:lnTo>
                <a:lnTo>
                  <a:pt x="76" y="201"/>
                </a:lnTo>
                <a:lnTo>
                  <a:pt x="96" y="209"/>
                </a:lnTo>
                <a:lnTo>
                  <a:pt x="118" y="216"/>
                </a:lnTo>
                <a:lnTo>
                  <a:pt x="141" y="223"/>
                </a:lnTo>
                <a:lnTo>
                  <a:pt x="165" y="228"/>
                </a:lnTo>
                <a:lnTo>
                  <a:pt x="190" y="233"/>
                </a:lnTo>
                <a:lnTo>
                  <a:pt x="217" y="238"/>
                </a:lnTo>
                <a:lnTo>
                  <a:pt x="245" y="240"/>
                </a:lnTo>
                <a:lnTo>
                  <a:pt x="273" y="242"/>
                </a:lnTo>
                <a:lnTo>
                  <a:pt x="302" y="245"/>
                </a:lnTo>
                <a:lnTo>
                  <a:pt x="331" y="245"/>
                </a:lnTo>
                <a:lnTo>
                  <a:pt x="359" y="245"/>
                </a:lnTo>
                <a:lnTo>
                  <a:pt x="388" y="242"/>
                </a:lnTo>
                <a:lnTo>
                  <a:pt x="417" y="240"/>
                </a:lnTo>
                <a:lnTo>
                  <a:pt x="444" y="238"/>
                </a:lnTo>
                <a:lnTo>
                  <a:pt x="472" y="233"/>
                </a:lnTo>
                <a:lnTo>
                  <a:pt x="497" y="228"/>
                </a:lnTo>
                <a:lnTo>
                  <a:pt x="521" y="221"/>
                </a:lnTo>
                <a:lnTo>
                  <a:pt x="544" y="216"/>
                </a:lnTo>
                <a:lnTo>
                  <a:pt x="566" y="209"/>
                </a:lnTo>
                <a:lnTo>
                  <a:pt x="584" y="201"/>
                </a:lnTo>
                <a:lnTo>
                  <a:pt x="603" y="192"/>
                </a:lnTo>
                <a:lnTo>
                  <a:pt x="617" y="184"/>
                </a:lnTo>
                <a:lnTo>
                  <a:pt x="631" y="174"/>
                </a:lnTo>
                <a:lnTo>
                  <a:pt x="643" y="164"/>
                </a:lnTo>
                <a:lnTo>
                  <a:pt x="652" y="154"/>
                </a:lnTo>
                <a:lnTo>
                  <a:pt x="657" y="143"/>
                </a:lnTo>
                <a:lnTo>
                  <a:pt x="661" y="133"/>
                </a:lnTo>
                <a:lnTo>
                  <a:pt x="663" y="123"/>
                </a:lnTo>
                <a:lnTo>
                  <a:pt x="661" y="111"/>
                </a:lnTo>
                <a:lnTo>
                  <a:pt x="657" y="101"/>
                </a:lnTo>
                <a:lnTo>
                  <a:pt x="652" y="90"/>
                </a:lnTo>
                <a:lnTo>
                  <a:pt x="643" y="80"/>
                </a:lnTo>
                <a:lnTo>
                  <a:pt x="631" y="70"/>
                </a:lnTo>
                <a:lnTo>
                  <a:pt x="617" y="62"/>
                </a:lnTo>
                <a:lnTo>
                  <a:pt x="603" y="52"/>
                </a:lnTo>
                <a:lnTo>
                  <a:pt x="584" y="43"/>
                </a:lnTo>
                <a:lnTo>
                  <a:pt x="566" y="35"/>
                </a:lnTo>
                <a:lnTo>
                  <a:pt x="543" y="28"/>
                </a:lnTo>
                <a:lnTo>
                  <a:pt x="521" y="23"/>
                </a:lnTo>
                <a:lnTo>
                  <a:pt x="497" y="17"/>
                </a:lnTo>
                <a:lnTo>
                  <a:pt x="472" y="11"/>
                </a:lnTo>
                <a:lnTo>
                  <a:pt x="444" y="8"/>
                </a:lnTo>
                <a:lnTo>
                  <a:pt x="416" y="4"/>
                </a:lnTo>
                <a:lnTo>
                  <a:pt x="388" y="2"/>
                </a:lnTo>
                <a:lnTo>
                  <a:pt x="359" y="1"/>
                </a:lnTo>
                <a:lnTo>
                  <a:pt x="331" y="0"/>
                </a:lnTo>
                <a:lnTo>
                  <a:pt x="302" y="1"/>
                </a:lnTo>
                <a:lnTo>
                  <a:pt x="273" y="2"/>
                </a:lnTo>
                <a:lnTo>
                  <a:pt x="245" y="4"/>
                </a:lnTo>
                <a:lnTo>
                  <a:pt x="217" y="8"/>
                </a:lnTo>
                <a:lnTo>
                  <a:pt x="190" y="11"/>
                </a:lnTo>
                <a:lnTo>
                  <a:pt x="165" y="17"/>
                </a:lnTo>
                <a:lnTo>
                  <a:pt x="141" y="23"/>
                </a:lnTo>
                <a:lnTo>
                  <a:pt x="118" y="28"/>
                </a:lnTo>
                <a:lnTo>
                  <a:pt x="96" y="35"/>
                </a:lnTo>
                <a:lnTo>
                  <a:pt x="76" y="43"/>
                </a:lnTo>
                <a:lnTo>
                  <a:pt x="59" y="52"/>
                </a:lnTo>
                <a:lnTo>
                  <a:pt x="43" y="62"/>
                </a:lnTo>
                <a:lnTo>
                  <a:pt x="30" y="71"/>
                </a:lnTo>
                <a:lnTo>
                  <a:pt x="19" y="80"/>
                </a:lnTo>
                <a:lnTo>
                  <a:pt x="10" y="90"/>
                </a:lnTo>
                <a:lnTo>
                  <a:pt x="5" y="101"/>
                </a:lnTo>
                <a:lnTo>
                  <a:pt x="1" y="111"/>
                </a:lnTo>
                <a:lnTo>
                  <a:pt x="0" y="1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8"/>
          <p:cNvSpPr>
            <a:spLocks/>
          </p:cNvSpPr>
          <p:nvPr/>
        </p:nvSpPr>
        <p:spPr bwMode="auto">
          <a:xfrm>
            <a:off x="4692147" y="3319463"/>
            <a:ext cx="1054100" cy="390525"/>
          </a:xfrm>
          <a:custGeom>
            <a:avLst/>
            <a:gdLst>
              <a:gd name="T0" fmla="*/ 661 w 664"/>
              <a:gd name="T1" fmla="*/ 111 h 246"/>
              <a:gd name="T2" fmla="*/ 651 w 664"/>
              <a:gd name="T3" fmla="*/ 90 h 246"/>
              <a:gd name="T4" fmla="*/ 632 w 664"/>
              <a:gd name="T5" fmla="*/ 70 h 246"/>
              <a:gd name="T6" fmla="*/ 603 w 664"/>
              <a:gd name="T7" fmla="*/ 51 h 246"/>
              <a:gd name="T8" fmla="*/ 566 w 664"/>
              <a:gd name="T9" fmla="*/ 35 h 246"/>
              <a:gd name="T10" fmla="*/ 521 w 664"/>
              <a:gd name="T11" fmla="*/ 21 h 246"/>
              <a:gd name="T12" fmla="*/ 471 w 664"/>
              <a:gd name="T13" fmla="*/ 11 h 246"/>
              <a:gd name="T14" fmla="*/ 416 w 664"/>
              <a:gd name="T15" fmla="*/ 4 h 246"/>
              <a:gd name="T16" fmla="*/ 361 w 664"/>
              <a:gd name="T17" fmla="*/ 0 h 246"/>
              <a:gd name="T18" fmla="*/ 303 w 664"/>
              <a:gd name="T19" fmla="*/ 0 h 246"/>
              <a:gd name="T20" fmla="*/ 246 w 664"/>
              <a:gd name="T21" fmla="*/ 4 h 246"/>
              <a:gd name="T22" fmla="*/ 191 w 664"/>
              <a:gd name="T23" fmla="*/ 11 h 246"/>
              <a:gd name="T24" fmla="*/ 141 w 664"/>
              <a:gd name="T25" fmla="*/ 21 h 246"/>
              <a:gd name="T26" fmla="*/ 96 w 664"/>
              <a:gd name="T27" fmla="*/ 35 h 246"/>
              <a:gd name="T28" fmla="*/ 59 w 664"/>
              <a:gd name="T29" fmla="*/ 51 h 246"/>
              <a:gd name="T30" fmla="*/ 31 w 664"/>
              <a:gd name="T31" fmla="*/ 70 h 246"/>
              <a:gd name="T32" fmla="*/ 11 w 664"/>
              <a:gd name="T33" fmla="*/ 90 h 246"/>
              <a:gd name="T34" fmla="*/ 1 w 664"/>
              <a:gd name="T35" fmla="*/ 111 h 246"/>
              <a:gd name="T36" fmla="*/ 1 w 664"/>
              <a:gd name="T37" fmla="*/ 133 h 246"/>
              <a:gd name="T38" fmla="*/ 11 w 664"/>
              <a:gd name="T39" fmla="*/ 154 h 246"/>
              <a:gd name="T40" fmla="*/ 31 w 664"/>
              <a:gd name="T41" fmla="*/ 173 h 246"/>
              <a:gd name="T42" fmla="*/ 59 w 664"/>
              <a:gd name="T43" fmla="*/ 192 h 246"/>
              <a:gd name="T44" fmla="*/ 96 w 664"/>
              <a:gd name="T45" fmla="*/ 209 h 246"/>
              <a:gd name="T46" fmla="*/ 141 w 664"/>
              <a:gd name="T47" fmla="*/ 221 h 246"/>
              <a:gd name="T48" fmla="*/ 191 w 664"/>
              <a:gd name="T49" fmla="*/ 233 h 246"/>
              <a:gd name="T50" fmla="*/ 246 w 664"/>
              <a:gd name="T51" fmla="*/ 240 h 246"/>
              <a:gd name="T52" fmla="*/ 303 w 664"/>
              <a:gd name="T53" fmla="*/ 243 h 246"/>
              <a:gd name="T54" fmla="*/ 361 w 664"/>
              <a:gd name="T55" fmla="*/ 243 h 246"/>
              <a:gd name="T56" fmla="*/ 416 w 664"/>
              <a:gd name="T57" fmla="*/ 240 h 246"/>
              <a:gd name="T58" fmla="*/ 471 w 664"/>
              <a:gd name="T59" fmla="*/ 233 h 246"/>
              <a:gd name="T60" fmla="*/ 521 w 664"/>
              <a:gd name="T61" fmla="*/ 221 h 246"/>
              <a:gd name="T62" fmla="*/ 566 w 664"/>
              <a:gd name="T63" fmla="*/ 209 h 246"/>
              <a:gd name="T64" fmla="*/ 603 w 664"/>
              <a:gd name="T65" fmla="*/ 192 h 246"/>
              <a:gd name="T66" fmla="*/ 632 w 664"/>
              <a:gd name="T67" fmla="*/ 173 h 246"/>
              <a:gd name="T68" fmla="*/ 651 w 664"/>
              <a:gd name="T69" fmla="*/ 154 h 246"/>
              <a:gd name="T70" fmla="*/ 661 w 664"/>
              <a:gd name="T71" fmla="*/ 1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246">
                <a:moveTo>
                  <a:pt x="663" y="121"/>
                </a:moveTo>
                <a:lnTo>
                  <a:pt x="661" y="111"/>
                </a:lnTo>
                <a:lnTo>
                  <a:pt x="657" y="101"/>
                </a:lnTo>
                <a:lnTo>
                  <a:pt x="651" y="90"/>
                </a:lnTo>
                <a:lnTo>
                  <a:pt x="643" y="80"/>
                </a:lnTo>
                <a:lnTo>
                  <a:pt x="632" y="70"/>
                </a:lnTo>
                <a:lnTo>
                  <a:pt x="618" y="60"/>
                </a:lnTo>
                <a:lnTo>
                  <a:pt x="603" y="51"/>
                </a:lnTo>
                <a:lnTo>
                  <a:pt x="586" y="43"/>
                </a:lnTo>
                <a:lnTo>
                  <a:pt x="566" y="35"/>
                </a:lnTo>
                <a:lnTo>
                  <a:pt x="545" y="28"/>
                </a:lnTo>
                <a:lnTo>
                  <a:pt x="521" y="21"/>
                </a:lnTo>
                <a:lnTo>
                  <a:pt x="497" y="16"/>
                </a:lnTo>
                <a:lnTo>
                  <a:pt x="471" y="11"/>
                </a:lnTo>
                <a:lnTo>
                  <a:pt x="444" y="6"/>
                </a:lnTo>
                <a:lnTo>
                  <a:pt x="416" y="4"/>
                </a:lnTo>
                <a:lnTo>
                  <a:pt x="389" y="2"/>
                </a:lnTo>
                <a:lnTo>
                  <a:pt x="361" y="0"/>
                </a:lnTo>
                <a:lnTo>
                  <a:pt x="330" y="0"/>
                </a:lnTo>
                <a:lnTo>
                  <a:pt x="303" y="0"/>
                </a:lnTo>
                <a:lnTo>
                  <a:pt x="273" y="2"/>
                </a:lnTo>
                <a:lnTo>
                  <a:pt x="246" y="4"/>
                </a:lnTo>
                <a:lnTo>
                  <a:pt x="218" y="6"/>
                </a:lnTo>
                <a:lnTo>
                  <a:pt x="191" y="11"/>
                </a:lnTo>
                <a:lnTo>
                  <a:pt x="165" y="16"/>
                </a:lnTo>
                <a:lnTo>
                  <a:pt x="141" y="21"/>
                </a:lnTo>
                <a:lnTo>
                  <a:pt x="119" y="28"/>
                </a:lnTo>
                <a:lnTo>
                  <a:pt x="96" y="35"/>
                </a:lnTo>
                <a:lnTo>
                  <a:pt x="78" y="43"/>
                </a:lnTo>
                <a:lnTo>
                  <a:pt x="59" y="51"/>
                </a:lnTo>
                <a:lnTo>
                  <a:pt x="44" y="60"/>
                </a:lnTo>
                <a:lnTo>
                  <a:pt x="31" y="70"/>
                </a:lnTo>
                <a:lnTo>
                  <a:pt x="19" y="80"/>
                </a:lnTo>
                <a:lnTo>
                  <a:pt x="11" y="90"/>
                </a:lnTo>
                <a:lnTo>
                  <a:pt x="5" y="101"/>
                </a:lnTo>
                <a:lnTo>
                  <a:pt x="1" y="111"/>
                </a:lnTo>
                <a:lnTo>
                  <a:pt x="0" y="121"/>
                </a:lnTo>
                <a:lnTo>
                  <a:pt x="1" y="133"/>
                </a:lnTo>
                <a:lnTo>
                  <a:pt x="5" y="143"/>
                </a:lnTo>
                <a:lnTo>
                  <a:pt x="11" y="154"/>
                </a:lnTo>
                <a:lnTo>
                  <a:pt x="19" y="164"/>
                </a:lnTo>
                <a:lnTo>
                  <a:pt x="31" y="173"/>
                </a:lnTo>
                <a:lnTo>
                  <a:pt x="44" y="182"/>
                </a:lnTo>
                <a:lnTo>
                  <a:pt x="59" y="192"/>
                </a:lnTo>
                <a:lnTo>
                  <a:pt x="78" y="201"/>
                </a:lnTo>
                <a:lnTo>
                  <a:pt x="96" y="209"/>
                </a:lnTo>
                <a:lnTo>
                  <a:pt x="119" y="216"/>
                </a:lnTo>
                <a:lnTo>
                  <a:pt x="141" y="221"/>
                </a:lnTo>
                <a:lnTo>
                  <a:pt x="165" y="227"/>
                </a:lnTo>
                <a:lnTo>
                  <a:pt x="191" y="233"/>
                </a:lnTo>
                <a:lnTo>
                  <a:pt x="218" y="236"/>
                </a:lnTo>
                <a:lnTo>
                  <a:pt x="246" y="240"/>
                </a:lnTo>
                <a:lnTo>
                  <a:pt x="273" y="242"/>
                </a:lnTo>
                <a:lnTo>
                  <a:pt x="303" y="243"/>
                </a:lnTo>
                <a:lnTo>
                  <a:pt x="330" y="245"/>
                </a:lnTo>
                <a:lnTo>
                  <a:pt x="361" y="243"/>
                </a:lnTo>
                <a:lnTo>
                  <a:pt x="389" y="242"/>
                </a:lnTo>
                <a:lnTo>
                  <a:pt x="416" y="240"/>
                </a:lnTo>
                <a:lnTo>
                  <a:pt x="444" y="236"/>
                </a:lnTo>
                <a:lnTo>
                  <a:pt x="471" y="233"/>
                </a:lnTo>
                <a:lnTo>
                  <a:pt x="497" y="227"/>
                </a:lnTo>
                <a:lnTo>
                  <a:pt x="521" y="221"/>
                </a:lnTo>
                <a:lnTo>
                  <a:pt x="545" y="216"/>
                </a:lnTo>
                <a:lnTo>
                  <a:pt x="566" y="209"/>
                </a:lnTo>
                <a:lnTo>
                  <a:pt x="586" y="201"/>
                </a:lnTo>
                <a:lnTo>
                  <a:pt x="603" y="192"/>
                </a:lnTo>
                <a:lnTo>
                  <a:pt x="618" y="182"/>
                </a:lnTo>
                <a:lnTo>
                  <a:pt x="632" y="173"/>
                </a:lnTo>
                <a:lnTo>
                  <a:pt x="643" y="164"/>
                </a:lnTo>
                <a:lnTo>
                  <a:pt x="651" y="154"/>
                </a:lnTo>
                <a:lnTo>
                  <a:pt x="657" y="143"/>
                </a:lnTo>
                <a:lnTo>
                  <a:pt x="661" y="133"/>
                </a:lnTo>
                <a:lnTo>
                  <a:pt x="663" y="1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9"/>
          <p:cNvSpPr>
            <a:spLocks/>
          </p:cNvSpPr>
          <p:nvPr/>
        </p:nvSpPr>
        <p:spPr bwMode="auto">
          <a:xfrm>
            <a:off x="4692147" y="4230688"/>
            <a:ext cx="1196975" cy="425450"/>
          </a:xfrm>
          <a:custGeom>
            <a:avLst/>
            <a:gdLst>
              <a:gd name="T0" fmla="*/ 753 w 754"/>
              <a:gd name="T1" fmla="*/ 267 h 268"/>
              <a:gd name="T2" fmla="*/ 753 w 754"/>
              <a:gd name="T3" fmla="*/ 0 h 268"/>
              <a:gd name="T4" fmla="*/ 0 w 754"/>
              <a:gd name="T5" fmla="*/ 0 h 268"/>
              <a:gd name="T6" fmla="*/ 0 w 754"/>
              <a:gd name="T7" fmla="*/ 267 h 268"/>
              <a:gd name="T8" fmla="*/ 753 w 754"/>
              <a:gd name="T9" fmla="*/ 267 h 268"/>
            </a:gdLst>
            <a:ahLst/>
            <a:cxnLst>
              <a:cxn ang="0">
                <a:pos x="T0" y="T1"/>
              </a:cxn>
              <a:cxn ang="0">
                <a:pos x="T2" y="T3"/>
              </a:cxn>
              <a:cxn ang="0">
                <a:pos x="T4" y="T5"/>
              </a:cxn>
              <a:cxn ang="0">
                <a:pos x="T6" y="T7"/>
              </a:cxn>
              <a:cxn ang="0">
                <a:pos x="T8" y="T9"/>
              </a:cxn>
            </a:cxnLst>
            <a:rect l="0" t="0" r="r" b="b"/>
            <a:pathLst>
              <a:path w="754" h="268">
                <a:moveTo>
                  <a:pt x="753" y="267"/>
                </a:moveTo>
                <a:lnTo>
                  <a:pt x="753" y="0"/>
                </a:lnTo>
                <a:lnTo>
                  <a:pt x="0" y="0"/>
                </a:lnTo>
                <a:lnTo>
                  <a:pt x="0" y="267"/>
                </a:lnTo>
                <a:lnTo>
                  <a:pt x="753" y="26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Rectangle 10"/>
          <p:cNvSpPr>
            <a:spLocks noChangeArrowheads="1"/>
          </p:cNvSpPr>
          <p:nvPr/>
        </p:nvSpPr>
        <p:spPr bwMode="auto">
          <a:xfrm>
            <a:off x="4911222" y="3379788"/>
            <a:ext cx="646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name</a:t>
            </a:r>
          </a:p>
        </p:txBody>
      </p:sp>
      <p:sp>
        <p:nvSpPr>
          <p:cNvPr id="41" name="Rectangle 11"/>
          <p:cNvSpPr>
            <a:spLocks noChangeArrowheads="1"/>
          </p:cNvSpPr>
          <p:nvPr/>
        </p:nvSpPr>
        <p:spPr bwMode="auto">
          <a:xfrm>
            <a:off x="3990472" y="3600450"/>
            <a:ext cx="487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u="sng">
                <a:solidFill>
                  <a:srgbClr val="000000"/>
                </a:solidFill>
                <a:latin typeface="Arial" pitchFamily="34" charset="0"/>
              </a:rPr>
              <a:t>ssn</a:t>
            </a:r>
          </a:p>
        </p:txBody>
      </p:sp>
      <p:sp>
        <p:nvSpPr>
          <p:cNvPr id="70" name="Rectangle 12"/>
          <p:cNvSpPr>
            <a:spLocks noChangeArrowheads="1"/>
          </p:cNvSpPr>
          <p:nvPr/>
        </p:nvSpPr>
        <p:spPr bwMode="auto">
          <a:xfrm>
            <a:off x="4755647" y="4291013"/>
            <a:ext cx="11191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Employees</a:t>
            </a:r>
          </a:p>
        </p:txBody>
      </p:sp>
      <p:sp>
        <p:nvSpPr>
          <p:cNvPr id="71" name="Rectangle 13"/>
          <p:cNvSpPr>
            <a:spLocks noChangeArrowheads="1"/>
          </p:cNvSpPr>
          <p:nvPr/>
        </p:nvSpPr>
        <p:spPr bwMode="auto">
          <a:xfrm>
            <a:off x="5976434" y="3611563"/>
            <a:ext cx="3984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lot</a:t>
            </a:r>
          </a:p>
        </p:txBody>
      </p:sp>
      <p:sp>
        <p:nvSpPr>
          <p:cNvPr id="72" name="Line 14"/>
          <p:cNvSpPr>
            <a:spLocks noChangeShapeType="1"/>
          </p:cNvSpPr>
          <p:nvPr/>
        </p:nvSpPr>
        <p:spPr bwMode="auto">
          <a:xfrm>
            <a:off x="4260347" y="3984625"/>
            <a:ext cx="644525" cy="2444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15"/>
          <p:cNvSpPr>
            <a:spLocks noChangeShapeType="1"/>
          </p:cNvSpPr>
          <p:nvPr/>
        </p:nvSpPr>
        <p:spPr bwMode="auto">
          <a:xfrm>
            <a:off x="5306509" y="3727450"/>
            <a:ext cx="0" cy="5016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16"/>
          <p:cNvSpPr>
            <a:spLocks noChangeShapeType="1"/>
          </p:cNvSpPr>
          <p:nvPr/>
        </p:nvSpPr>
        <p:spPr bwMode="auto">
          <a:xfrm flipH="1">
            <a:off x="5527172" y="4017963"/>
            <a:ext cx="703262" cy="21113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17"/>
          <p:cNvSpPr>
            <a:spLocks/>
          </p:cNvSpPr>
          <p:nvPr/>
        </p:nvSpPr>
        <p:spPr bwMode="auto">
          <a:xfrm>
            <a:off x="1845759" y="4803775"/>
            <a:ext cx="1417638" cy="468313"/>
          </a:xfrm>
          <a:custGeom>
            <a:avLst/>
            <a:gdLst>
              <a:gd name="T0" fmla="*/ 0 w 893"/>
              <a:gd name="T1" fmla="*/ 159 h 295"/>
              <a:gd name="T2" fmla="*/ 14 w 893"/>
              <a:gd name="T3" fmla="*/ 184 h 295"/>
              <a:gd name="T4" fmla="*/ 41 w 893"/>
              <a:gd name="T5" fmla="*/ 208 h 295"/>
              <a:gd name="T6" fmla="*/ 80 w 893"/>
              <a:gd name="T7" fmla="*/ 229 h 295"/>
              <a:gd name="T8" fmla="*/ 129 w 893"/>
              <a:gd name="T9" fmla="*/ 251 h 295"/>
              <a:gd name="T10" fmla="*/ 189 w 893"/>
              <a:gd name="T11" fmla="*/ 265 h 295"/>
              <a:gd name="T12" fmla="*/ 257 w 893"/>
              <a:gd name="T13" fmla="*/ 280 h 295"/>
              <a:gd name="T14" fmla="*/ 329 w 893"/>
              <a:gd name="T15" fmla="*/ 288 h 295"/>
              <a:gd name="T16" fmla="*/ 407 w 893"/>
              <a:gd name="T17" fmla="*/ 292 h 295"/>
              <a:gd name="T18" fmla="*/ 484 w 893"/>
              <a:gd name="T19" fmla="*/ 292 h 295"/>
              <a:gd name="T20" fmla="*/ 562 w 893"/>
              <a:gd name="T21" fmla="*/ 288 h 295"/>
              <a:gd name="T22" fmla="*/ 634 w 893"/>
              <a:gd name="T23" fmla="*/ 278 h 295"/>
              <a:gd name="T24" fmla="*/ 702 w 893"/>
              <a:gd name="T25" fmla="*/ 265 h 295"/>
              <a:gd name="T26" fmla="*/ 761 w 893"/>
              <a:gd name="T27" fmla="*/ 250 h 295"/>
              <a:gd name="T28" fmla="*/ 811 w 893"/>
              <a:gd name="T29" fmla="*/ 229 h 295"/>
              <a:gd name="T30" fmla="*/ 850 w 893"/>
              <a:gd name="T31" fmla="*/ 208 h 295"/>
              <a:gd name="T32" fmla="*/ 877 w 893"/>
              <a:gd name="T33" fmla="*/ 184 h 295"/>
              <a:gd name="T34" fmla="*/ 890 w 893"/>
              <a:gd name="T35" fmla="*/ 159 h 295"/>
              <a:gd name="T36" fmla="*/ 890 w 893"/>
              <a:gd name="T37" fmla="*/ 134 h 295"/>
              <a:gd name="T38" fmla="*/ 877 w 893"/>
              <a:gd name="T39" fmla="*/ 109 h 295"/>
              <a:gd name="T40" fmla="*/ 850 w 893"/>
              <a:gd name="T41" fmla="*/ 84 h 295"/>
              <a:gd name="T42" fmla="*/ 811 w 893"/>
              <a:gd name="T43" fmla="*/ 61 h 295"/>
              <a:gd name="T44" fmla="*/ 761 w 893"/>
              <a:gd name="T45" fmla="*/ 42 h 295"/>
              <a:gd name="T46" fmla="*/ 701 w 893"/>
              <a:gd name="T47" fmla="*/ 25 h 295"/>
              <a:gd name="T48" fmla="*/ 634 w 893"/>
              <a:gd name="T49" fmla="*/ 13 h 295"/>
              <a:gd name="T50" fmla="*/ 560 w 893"/>
              <a:gd name="T51" fmla="*/ 4 h 295"/>
              <a:gd name="T52" fmla="*/ 484 w 893"/>
              <a:gd name="T53" fmla="*/ 0 h 295"/>
              <a:gd name="T54" fmla="*/ 407 w 893"/>
              <a:gd name="T55" fmla="*/ 0 h 295"/>
              <a:gd name="T56" fmla="*/ 329 w 893"/>
              <a:gd name="T57" fmla="*/ 4 h 295"/>
              <a:gd name="T58" fmla="*/ 257 w 893"/>
              <a:gd name="T59" fmla="*/ 13 h 295"/>
              <a:gd name="T60" fmla="*/ 189 w 893"/>
              <a:gd name="T61" fmla="*/ 25 h 295"/>
              <a:gd name="T62" fmla="*/ 129 w 893"/>
              <a:gd name="T63" fmla="*/ 42 h 295"/>
              <a:gd name="T64" fmla="*/ 80 w 893"/>
              <a:gd name="T65" fmla="*/ 61 h 295"/>
              <a:gd name="T66" fmla="*/ 41 w 893"/>
              <a:gd name="T67" fmla="*/ 84 h 295"/>
              <a:gd name="T68" fmla="*/ 14 w 893"/>
              <a:gd name="T69" fmla="*/ 109 h 295"/>
              <a:gd name="T70" fmla="*/ 0 w 893"/>
              <a:gd name="T71" fmla="*/ 13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3" h="295">
                <a:moveTo>
                  <a:pt x="0" y="146"/>
                </a:moveTo>
                <a:lnTo>
                  <a:pt x="0" y="159"/>
                </a:lnTo>
                <a:lnTo>
                  <a:pt x="4" y="172"/>
                </a:lnTo>
                <a:lnTo>
                  <a:pt x="14" y="184"/>
                </a:lnTo>
                <a:lnTo>
                  <a:pt x="26" y="197"/>
                </a:lnTo>
                <a:lnTo>
                  <a:pt x="41" y="208"/>
                </a:lnTo>
                <a:lnTo>
                  <a:pt x="58" y="219"/>
                </a:lnTo>
                <a:lnTo>
                  <a:pt x="80" y="229"/>
                </a:lnTo>
                <a:lnTo>
                  <a:pt x="102" y="241"/>
                </a:lnTo>
                <a:lnTo>
                  <a:pt x="129" y="251"/>
                </a:lnTo>
                <a:lnTo>
                  <a:pt x="159" y="259"/>
                </a:lnTo>
                <a:lnTo>
                  <a:pt x="189" y="265"/>
                </a:lnTo>
                <a:lnTo>
                  <a:pt x="222" y="272"/>
                </a:lnTo>
                <a:lnTo>
                  <a:pt x="257" y="280"/>
                </a:lnTo>
                <a:lnTo>
                  <a:pt x="292" y="283"/>
                </a:lnTo>
                <a:lnTo>
                  <a:pt x="329" y="288"/>
                </a:lnTo>
                <a:lnTo>
                  <a:pt x="369" y="290"/>
                </a:lnTo>
                <a:lnTo>
                  <a:pt x="407" y="292"/>
                </a:lnTo>
                <a:lnTo>
                  <a:pt x="445" y="294"/>
                </a:lnTo>
                <a:lnTo>
                  <a:pt x="484" y="292"/>
                </a:lnTo>
                <a:lnTo>
                  <a:pt x="522" y="290"/>
                </a:lnTo>
                <a:lnTo>
                  <a:pt x="562" y="288"/>
                </a:lnTo>
                <a:lnTo>
                  <a:pt x="599" y="283"/>
                </a:lnTo>
                <a:lnTo>
                  <a:pt x="634" y="278"/>
                </a:lnTo>
                <a:lnTo>
                  <a:pt x="669" y="272"/>
                </a:lnTo>
                <a:lnTo>
                  <a:pt x="702" y="265"/>
                </a:lnTo>
                <a:lnTo>
                  <a:pt x="732" y="259"/>
                </a:lnTo>
                <a:lnTo>
                  <a:pt x="761" y="250"/>
                </a:lnTo>
                <a:lnTo>
                  <a:pt x="788" y="241"/>
                </a:lnTo>
                <a:lnTo>
                  <a:pt x="811" y="229"/>
                </a:lnTo>
                <a:lnTo>
                  <a:pt x="833" y="219"/>
                </a:lnTo>
                <a:lnTo>
                  <a:pt x="850" y="208"/>
                </a:lnTo>
                <a:lnTo>
                  <a:pt x="866" y="197"/>
                </a:lnTo>
                <a:lnTo>
                  <a:pt x="877" y="184"/>
                </a:lnTo>
                <a:lnTo>
                  <a:pt x="884" y="171"/>
                </a:lnTo>
                <a:lnTo>
                  <a:pt x="890" y="159"/>
                </a:lnTo>
                <a:lnTo>
                  <a:pt x="892" y="146"/>
                </a:lnTo>
                <a:lnTo>
                  <a:pt x="890" y="134"/>
                </a:lnTo>
                <a:lnTo>
                  <a:pt x="884" y="121"/>
                </a:lnTo>
                <a:lnTo>
                  <a:pt x="877" y="109"/>
                </a:lnTo>
                <a:lnTo>
                  <a:pt x="865" y="96"/>
                </a:lnTo>
                <a:lnTo>
                  <a:pt x="850" y="84"/>
                </a:lnTo>
                <a:lnTo>
                  <a:pt x="833" y="73"/>
                </a:lnTo>
                <a:lnTo>
                  <a:pt x="811" y="61"/>
                </a:lnTo>
                <a:lnTo>
                  <a:pt x="788" y="51"/>
                </a:lnTo>
                <a:lnTo>
                  <a:pt x="761" y="42"/>
                </a:lnTo>
                <a:lnTo>
                  <a:pt x="732" y="32"/>
                </a:lnTo>
                <a:lnTo>
                  <a:pt x="701" y="25"/>
                </a:lnTo>
                <a:lnTo>
                  <a:pt x="669" y="19"/>
                </a:lnTo>
                <a:lnTo>
                  <a:pt x="634" y="13"/>
                </a:lnTo>
                <a:lnTo>
                  <a:pt x="599" y="7"/>
                </a:lnTo>
                <a:lnTo>
                  <a:pt x="560" y="4"/>
                </a:lnTo>
                <a:lnTo>
                  <a:pt x="522" y="1"/>
                </a:lnTo>
                <a:lnTo>
                  <a:pt x="484" y="0"/>
                </a:lnTo>
                <a:lnTo>
                  <a:pt x="445" y="0"/>
                </a:lnTo>
                <a:lnTo>
                  <a:pt x="407" y="0"/>
                </a:lnTo>
                <a:lnTo>
                  <a:pt x="369" y="1"/>
                </a:lnTo>
                <a:lnTo>
                  <a:pt x="329" y="4"/>
                </a:lnTo>
                <a:lnTo>
                  <a:pt x="292" y="7"/>
                </a:lnTo>
                <a:lnTo>
                  <a:pt x="257" y="13"/>
                </a:lnTo>
                <a:lnTo>
                  <a:pt x="222" y="19"/>
                </a:lnTo>
                <a:lnTo>
                  <a:pt x="189" y="25"/>
                </a:lnTo>
                <a:lnTo>
                  <a:pt x="159" y="33"/>
                </a:lnTo>
                <a:lnTo>
                  <a:pt x="129" y="42"/>
                </a:lnTo>
                <a:lnTo>
                  <a:pt x="102" y="51"/>
                </a:lnTo>
                <a:lnTo>
                  <a:pt x="80" y="61"/>
                </a:lnTo>
                <a:lnTo>
                  <a:pt x="58" y="73"/>
                </a:lnTo>
                <a:lnTo>
                  <a:pt x="41" y="84"/>
                </a:lnTo>
                <a:lnTo>
                  <a:pt x="26" y="96"/>
                </a:lnTo>
                <a:lnTo>
                  <a:pt x="14" y="109"/>
                </a:lnTo>
                <a:lnTo>
                  <a:pt x="4" y="121"/>
                </a:lnTo>
                <a:lnTo>
                  <a:pt x="0" y="134"/>
                </a:lnTo>
                <a:lnTo>
                  <a:pt x="0" y="1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Rectangle 18"/>
          <p:cNvSpPr>
            <a:spLocks noChangeArrowheads="1"/>
          </p:cNvSpPr>
          <p:nvPr/>
        </p:nvSpPr>
        <p:spPr bwMode="auto">
          <a:xfrm>
            <a:off x="1844172" y="4886325"/>
            <a:ext cx="13668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hourly_wages</a:t>
            </a:r>
          </a:p>
        </p:txBody>
      </p:sp>
      <p:sp>
        <p:nvSpPr>
          <p:cNvPr id="77" name="Line 19"/>
          <p:cNvSpPr>
            <a:spLocks noChangeShapeType="1"/>
          </p:cNvSpPr>
          <p:nvPr/>
        </p:nvSpPr>
        <p:spPr bwMode="auto">
          <a:xfrm>
            <a:off x="2672847" y="5281613"/>
            <a:ext cx="1143000" cy="635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20"/>
          <p:cNvSpPr>
            <a:spLocks/>
          </p:cNvSpPr>
          <p:nvPr/>
        </p:nvSpPr>
        <p:spPr bwMode="auto">
          <a:xfrm>
            <a:off x="5808159" y="5260975"/>
            <a:ext cx="1085850" cy="431800"/>
          </a:xfrm>
          <a:custGeom>
            <a:avLst/>
            <a:gdLst>
              <a:gd name="T0" fmla="*/ 1 w 684"/>
              <a:gd name="T1" fmla="*/ 147 h 272"/>
              <a:gd name="T2" fmla="*/ 10 w 684"/>
              <a:gd name="T3" fmla="*/ 170 h 272"/>
              <a:gd name="T4" fmla="*/ 31 w 684"/>
              <a:gd name="T5" fmla="*/ 192 h 272"/>
              <a:gd name="T6" fmla="*/ 61 w 684"/>
              <a:gd name="T7" fmla="*/ 213 h 272"/>
              <a:gd name="T8" fmla="*/ 98 w 684"/>
              <a:gd name="T9" fmla="*/ 231 h 272"/>
              <a:gd name="T10" fmla="*/ 144 w 684"/>
              <a:gd name="T11" fmla="*/ 247 h 272"/>
              <a:gd name="T12" fmla="*/ 196 w 684"/>
              <a:gd name="T13" fmla="*/ 258 h 272"/>
              <a:gd name="T14" fmla="*/ 251 w 684"/>
              <a:gd name="T15" fmla="*/ 267 h 272"/>
              <a:gd name="T16" fmla="*/ 310 w 684"/>
              <a:gd name="T17" fmla="*/ 271 h 272"/>
              <a:gd name="T18" fmla="*/ 369 w 684"/>
              <a:gd name="T19" fmla="*/ 271 h 272"/>
              <a:gd name="T20" fmla="*/ 428 w 684"/>
              <a:gd name="T21" fmla="*/ 265 h 272"/>
              <a:gd name="T22" fmla="*/ 485 w 684"/>
              <a:gd name="T23" fmla="*/ 258 h 272"/>
              <a:gd name="T24" fmla="*/ 536 w 684"/>
              <a:gd name="T25" fmla="*/ 247 h 272"/>
              <a:gd name="T26" fmla="*/ 582 w 684"/>
              <a:gd name="T27" fmla="*/ 231 h 272"/>
              <a:gd name="T28" fmla="*/ 621 w 684"/>
              <a:gd name="T29" fmla="*/ 213 h 272"/>
              <a:gd name="T30" fmla="*/ 650 w 684"/>
              <a:gd name="T31" fmla="*/ 192 h 272"/>
              <a:gd name="T32" fmla="*/ 671 w 684"/>
              <a:gd name="T33" fmla="*/ 170 h 272"/>
              <a:gd name="T34" fmla="*/ 681 w 684"/>
              <a:gd name="T35" fmla="*/ 147 h 272"/>
              <a:gd name="T36" fmla="*/ 681 w 684"/>
              <a:gd name="T37" fmla="*/ 123 h 272"/>
              <a:gd name="T38" fmla="*/ 671 w 684"/>
              <a:gd name="T39" fmla="*/ 100 h 272"/>
              <a:gd name="T40" fmla="*/ 650 w 684"/>
              <a:gd name="T41" fmla="*/ 79 h 272"/>
              <a:gd name="T42" fmla="*/ 621 w 684"/>
              <a:gd name="T43" fmla="*/ 58 h 272"/>
              <a:gd name="T44" fmla="*/ 582 w 684"/>
              <a:gd name="T45" fmla="*/ 39 h 272"/>
              <a:gd name="T46" fmla="*/ 536 w 684"/>
              <a:gd name="T47" fmla="*/ 25 h 272"/>
              <a:gd name="T48" fmla="*/ 485 w 684"/>
              <a:gd name="T49" fmla="*/ 12 h 272"/>
              <a:gd name="T50" fmla="*/ 428 w 684"/>
              <a:gd name="T51" fmla="*/ 4 h 272"/>
              <a:gd name="T52" fmla="*/ 369 w 684"/>
              <a:gd name="T53" fmla="*/ 1 h 272"/>
              <a:gd name="T54" fmla="*/ 310 w 684"/>
              <a:gd name="T55" fmla="*/ 1 h 272"/>
              <a:gd name="T56" fmla="*/ 251 w 684"/>
              <a:gd name="T57" fmla="*/ 4 h 272"/>
              <a:gd name="T58" fmla="*/ 196 w 684"/>
              <a:gd name="T59" fmla="*/ 12 h 272"/>
              <a:gd name="T60" fmla="*/ 144 w 684"/>
              <a:gd name="T61" fmla="*/ 25 h 272"/>
              <a:gd name="T62" fmla="*/ 98 w 684"/>
              <a:gd name="T63" fmla="*/ 40 h 272"/>
              <a:gd name="T64" fmla="*/ 60 w 684"/>
              <a:gd name="T65" fmla="*/ 58 h 272"/>
              <a:gd name="T66" fmla="*/ 31 w 684"/>
              <a:gd name="T67" fmla="*/ 79 h 272"/>
              <a:gd name="T68" fmla="*/ 10 w 684"/>
              <a:gd name="T69" fmla="*/ 100 h 272"/>
              <a:gd name="T70" fmla="*/ 1 w 684"/>
              <a:gd name="T71" fmla="*/ 1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4" h="272">
                <a:moveTo>
                  <a:pt x="0" y="136"/>
                </a:moveTo>
                <a:lnTo>
                  <a:pt x="1" y="147"/>
                </a:lnTo>
                <a:lnTo>
                  <a:pt x="3" y="158"/>
                </a:lnTo>
                <a:lnTo>
                  <a:pt x="10" y="170"/>
                </a:lnTo>
                <a:lnTo>
                  <a:pt x="19" y="181"/>
                </a:lnTo>
                <a:lnTo>
                  <a:pt x="31" y="192"/>
                </a:lnTo>
                <a:lnTo>
                  <a:pt x="44" y="204"/>
                </a:lnTo>
                <a:lnTo>
                  <a:pt x="61" y="213"/>
                </a:lnTo>
                <a:lnTo>
                  <a:pt x="77" y="222"/>
                </a:lnTo>
                <a:lnTo>
                  <a:pt x="98" y="231"/>
                </a:lnTo>
                <a:lnTo>
                  <a:pt x="120" y="239"/>
                </a:lnTo>
                <a:lnTo>
                  <a:pt x="144" y="247"/>
                </a:lnTo>
                <a:lnTo>
                  <a:pt x="169" y="252"/>
                </a:lnTo>
                <a:lnTo>
                  <a:pt x="196" y="258"/>
                </a:lnTo>
                <a:lnTo>
                  <a:pt x="224" y="263"/>
                </a:lnTo>
                <a:lnTo>
                  <a:pt x="251" y="267"/>
                </a:lnTo>
                <a:lnTo>
                  <a:pt x="281" y="269"/>
                </a:lnTo>
                <a:lnTo>
                  <a:pt x="310" y="271"/>
                </a:lnTo>
                <a:lnTo>
                  <a:pt x="339" y="271"/>
                </a:lnTo>
                <a:lnTo>
                  <a:pt x="369" y="271"/>
                </a:lnTo>
                <a:lnTo>
                  <a:pt x="399" y="269"/>
                </a:lnTo>
                <a:lnTo>
                  <a:pt x="428" y="265"/>
                </a:lnTo>
                <a:lnTo>
                  <a:pt x="457" y="263"/>
                </a:lnTo>
                <a:lnTo>
                  <a:pt x="485" y="258"/>
                </a:lnTo>
                <a:lnTo>
                  <a:pt x="512" y="252"/>
                </a:lnTo>
                <a:lnTo>
                  <a:pt x="536" y="247"/>
                </a:lnTo>
                <a:lnTo>
                  <a:pt x="559" y="239"/>
                </a:lnTo>
                <a:lnTo>
                  <a:pt x="582" y="231"/>
                </a:lnTo>
                <a:lnTo>
                  <a:pt x="601" y="222"/>
                </a:lnTo>
                <a:lnTo>
                  <a:pt x="621" y="213"/>
                </a:lnTo>
                <a:lnTo>
                  <a:pt x="636" y="204"/>
                </a:lnTo>
                <a:lnTo>
                  <a:pt x="650" y="192"/>
                </a:lnTo>
                <a:lnTo>
                  <a:pt x="662" y="181"/>
                </a:lnTo>
                <a:lnTo>
                  <a:pt x="671" y="170"/>
                </a:lnTo>
                <a:lnTo>
                  <a:pt x="677" y="158"/>
                </a:lnTo>
                <a:lnTo>
                  <a:pt x="681" y="147"/>
                </a:lnTo>
                <a:lnTo>
                  <a:pt x="683" y="136"/>
                </a:lnTo>
                <a:lnTo>
                  <a:pt x="681" y="123"/>
                </a:lnTo>
                <a:lnTo>
                  <a:pt x="677" y="112"/>
                </a:lnTo>
                <a:lnTo>
                  <a:pt x="671" y="100"/>
                </a:lnTo>
                <a:lnTo>
                  <a:pt x="662" y="88"/>
                </a:lnTo>
                <a:lnTo>
                  <a:pt x="650" y="79"/>
                </a:lnTo>
                <a:lnTo>
                  <a:pt x="636" y="69"/>
                </a:lnTo>
                <a:lnTo>
                  <a:pt x="621" y="58"/>
                </a:lnTo>
                <a:lnTo>
                  <a:pt x="601" y="48"/>
                </a:lnTo>
                <a:lnTo>
                  <a:pt x="582" y="39"/>
                </a:lnTo>
                <a:lnTo>
                  <a:pt x="559" y="31"/>
                </a:lnTo>
                <a:lnTo>
                  <a:pt x="536" y="25"/>
                </a:lnTo>
                <a:lnTo>
                  <a:pt x="511" y="19"/>
                </a:lnTo>
                <a:lnTo>
                  <a:pt x="485" y="12"/>
                </a:lnTo>
                <a:lnTo>
                  <a:pt x="457" y="9"/>
                </a:lnTo>
                <a:lnTo>
                  <a:pt x="428" y="4"/>
                </a:lnTo>
                <a:lnTo>
                  <a:pt x="399" y="2"/>
                </a:lnTo>
                <a:lnTo>
                  <a:pt x="369" y="1"/>
                </a:lnTo>
                <a:lnTo>
                  <a:pt x="339" y="0"/>
                </a:lnTo>
                <a:lnTo>
                  <a:pt x="310" y="1"/>
                </a:lnTo>
                <a:lnTo>
                  <a:pt x="281" y="2"/>
                </a:lnTo>
                <a:lnTo>
                  <a:pt x="251" y="4"/>
                </a:lnTo>
                <a:lnTo>
                  <a:pt x="224" y="9"/>
                </a:lnTo>
                <a:lnTo>
                  <a:pt x="196" y="12"/>
                </a:lnTo>
                <a:lnTo>
                  <a:pt x="169" y="19"/>
                </a:lnTo>
                <a:lnTo>
                  <a:pt x="144" y="25"/>
                </a:lnTo>
                <a:lnTo>
                  <a:pt x="120" y="31"/>
                </a:lnTo>
                <a:lnTo>
                  <a:pt x="98" y="40"/>
                </a:lnTo>
                <a:lnTo>
                  <a:pt x="77" y="48"/>
                </a:lnTo>
                <a:lnTo>
                  <a:pt x="60" y="58"/>
                </a:lnTo>
                <a:lnTo>
                  <a:pt x="44" y="69"/>
                </a:lnTo>
                <a:lnTo>
                  <a:pt x="31" y="79"/>
                </a:lnTo>
                <a:lnTo>
                  <a:pt x="19" y="88"/>
                </a:lnTo>
                <a:lnTo>
                  <a:pt x="10" y="100"/>
                </a:lnTo>
                <a:lnTo>
                  <a:pt x="3" y="113"/>
                </a:lnTo>
                <a:lnTo>
                  <a:pt x="1" y="123"/>
                </a:lnTo>
                <a:lnTo>
                  <a:pt x="0" y="13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21"/>
          <p:cNvSpPr>
            <a:spLocks/>
          </p:cNvSpPr>
          <p:nvPr/>
        </p:nvSpPr>
        <p:spPr bwMode="auto">
          <a:xfrm>
            <a:off x="3293559" y="4803775"/>
            <a:ext cx="1525588" cy="481013"/>
          </a:xfrm>
          <a:custGeom>
            <a:avLst/>
            <a:gdLst>
              <a:gd name="T0" fmla="*/ 1 w 961"/>
              <a:gd name="T1" fmla="*/ 164 h 303"/>
              <a:gd name="T2" fmla="*/ 17 w 961"/>
              <a:gd name="T3" fmla="*/ 189 h 303"/>
              <a:gd name="T4" fmla="*/ 46 w 961"/>
              <a:gd name="T5" fmla="*/ 215 h 303"/>
              <a:gd name="T6" fmla="*/ 85 w 961"/>
              <a:gd name="T7" fmla="*/ 237 h 303"/>
              <a:gd name="T8" fmla="*/ 139 w 961"/>
              <a:gd name="T9" fmla="*/ 258 h 303"/>
              <a:gd name="T10" fmla="*/ 205 w 961"/>
              <a:gd name="T11" fmla="*/ 274 h 303"/>
              <a:gd name="T12" fmla="*/ 277 w 961"/>
              <a:gd name="T13" fmla="*/ 287 h 303"/>
              <a:gd name="T14" fmla="*/ 355 w 961"/>
              <a:gd name="T15" fmla="*/ 296 h 303"/>
              <a:gd name="T16" fmla="*/ 438 w 961"/>
              <a:gd name="T17" fmla="*/ 302 h 303"/>
              <a:gd name="T18" fmla="*/ 520 w 961"/>
              <a:gd name="T19" fmla="*/ 302 h 303"/>
              <a:gd name="T20" fmla="*/ 604 w 961"/>
              <a:gd name="T21" fmla="*/ 295 h 303"/>
              <a:gd name="T22" fmla="*/ 682 w 961"/>
              <a:gd name="T23" fmla="*/ 287 h 303"/>
              <a:gd name="T24" fmla="*/ 754 w 961"/>
              <a:gd name="T25" fmla="*/ 274 h 303"/>
              <a:gd name="T26" fmla="*/ 820 w 961"/>
              <a:gd name="T27" fmla="*/ 258 h 303"/>
              <a:gd name="T28" fmla="*/ 873 w 961"/>
              <a:gd name="T29" fmla="*/ 237 h 303"/>
              <a:gd name="T30" fmla="*/ 916 w 961"/>
              <a:gd name="T31" fmla="*/ 215 h 303"/>
              <a:gd name="T32" fmla="*/ 942 w 961"/>
              <a:gd name="T33" fmla="*/ 189 h 303"/>
              <a:gd name="T34" fmla="*/ 958 w 961"/>
              <a:gd name="T35" fmla="*/ 164 h 303"/>
              <a:gd name="T36" fmla="*/ 958 w 961"/>
              <a:gd name="T37" fmla="*/ 137 h 303"/>
              <a:gd name="T38" fmla="*/ 942 w 961"/>
              <a:gd name="T39" fmla="*/ 112 h 303"/>
              <a:gd name="T40" fmla="*/ 916 w 961"/>
              <a:gd name="T41" fmla="*/ 87 h 303"/>
              <a:gd name="T42" fmla="*/ 871 w 961"/>
              <a:gd name="T43" fmla="*/ 65 h 303"/>
              <a:gd name="T44" fmla="*/ 820 w 961"/>
              <a:gd name="T45" fmla="*/ 43 h 303"/>
              <a:gd name="T46" fmla="*/ 754 w 961"/>
              <a:gd name="T47" fmla="*/ 28 h 303"/>
              <a:gd name="T48" fmla="*/ 682 w 961"/>
              <a:gd name="T49" fmla="*/ 14 h 303"/>
              <a:gd name="T50" fmla="*/ 604 w 961"/>
              <a:gd name="T51" fmla="*/ 6 h 303"/>
              <a:gd name="T52" fmla="*/ 520 w 961"/>
              <a:gd name="T53" fmla="*/ 1 h 303"/>
              <a:gd name="T54" fmla="*/ 438 w 961"/>
              <a:gd name="T55" fmla="*/ 1 h 303"/>
              <a:gd name="T56" fmla="*/ 355 w 961"/>
              <a:gd name="T57" fmla="*/ 6 h 303"/>
              <a:gd name="T58" fmla="*/ 277 w 961"/>
              <a:gd name="T59" fmla="*/ 14 h 303"/>
              <a:gd name="T60" fmla="*/ 205 w 961"/>
              <a:gd name="T61" fmla="*/ 28 h 303"/>
              <a:gd name="T62" fmla="*/ 139 w 961"/>
              <a:gd name="T63" fmla="*/ 44 h 303"/>
              <a:gd name="T64" fmla="*/ 85 w 961"/>
              <a:gd name="T65" fmla="*/ 65 h 303"/>
              <a:gd name="T66" fmla="*/ 46 w 961"/>
              <a:gd name="T67" fmla="*/ 87 h 303"/>
              <a:gd name="T68" fmla="*/ 17 w 961"/>
              <a:gd name="T69" fmla="*/ 112 h 303"/>
              <a:gd name="T70" fmla="*/ 1 w 961"/>
              <a:gd name="T71" fmla="*/ 13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1" h="303">
                <a:moveTo>
                  <a:pt x="0" y="152"/>
                </a:moveTo>
                <a:lnTo>
                  <a:pt x="1" y="164"/>
                </a:lnTo>
                <a:lnTo>
                  <a:pt x="7" y="177"/>
                </a:lnTo>
                <a:lnTo>
                  <a:pt x="17" y="189"/>
                </a:lnTo>
                <a:lnTo>
                  <a:pt x="28" y="203"/>
                </a:lnTo>
                <a:lnTo>
                  <a:pt x="46" y="215"/>
                </a:lnTo>
                <a:lnTo>
                  <a:pt x="63" y="226"/>
                </a:lnTo>
                <a:lnTo>
                  <a:pt x="85" y="237"/>
                </a:lnTo>
                <a:lnTo>
                  <a:pt x="113" y="247"/>
                </a:lnTo>
                <a:lnTo>
                  <a:pt x="139" y="258"/>
                </a:lnTo>
                <a:lnTo>
                  <a:pt x="172" y="266"/>
                </a:lnTo>
                <a:lnTo>
                  <a:pt x="205" y="274"/>
                </a:lnTo>
                <a:lnTo>
                  <a:pt x="241" y="281"/>
                </a:lnTo>
                <a:lnTo>
                  <a:pt x="277" y="287"/>
                </a:lnTo>
                <a:lnTo>
                  <a:pt x="315" y="292"/>
                </a:lnTo>
                <a:lnTo>
                  <a:pt x="355" y="296"/>
                </a:lnTo>
                <a:lnTo>
                  <a:pt x="396" y="299"/>
                </a:lnTo>
                <a:lnTo>
                  <a:pt x="438" y="302"/>
                </a:lnTo>
                <a:lnTo>
                  <a:pt x="481" y="302"/>
                </a:lnTo>
                <a:lnTo>
                  <a:pt x="520" y="302"/>
                </a:lnTo>
                <a:lnTo>
                  <a:pt x="563" y="299"/>
                </a:lnTo>
                <a:lnTo>
                  <a:pt x="604" y="295"/>
                </a:lnTo>
                <a:lnTo>
                  <a:pt x="643" y="292"/>
                </a:lnTo>
                <a:lnTo>
                  <a:pt x="682" y="287"/>
                </a:lnTo>
                <a:lnTo>
                  <a:pt x="720" y="281"/>
                </a:lnTo>
                <a:lnTo>
                  <a:pt x="754" y="274"/>
                </a:lnTo>
                <a:lnTo>
                  <a:pt x="787" y="266"/>
                </a:lnTo>
                <a:lnTo>
                  <a:pt x="820" y="258"/>
                </a:lnTo>
                <a:lnTo>
                  <a:pt x="848" y="247"/>
                </a:lnTo>
                <a:lnTo>
                  <a:pt x="873" y="237"/>
                </a:lnTo>
                <a:lnTo>
                  <a:pt x="894" y="226"/>
                </a:lnTo>
                <a:lnTo>
                  <a:pt x="916" y="215"/>
                </a:lnTo>
                <a:lnTo>
                  <a:pt x="930" y="203"/>
                </a:lnTo>
                <a:lnTo>
                  <a:pt x="942" y="189"/>
                </a:lnTo>
                <a:lnTo>
                  <a:pt x="952" y="177"/>
                </a:lnTo>
                <a:lnTo>
                  <a:pt x="958" y="164"/>
                </a:lnTo>
                <a:lnTo>
                  <a:pt x="960" y="152"/>
                </a:lnTo>
                <a:lnTo>
                  <a:pt x="958" y="137"/>
                </a:lnTo>
                <a:lnTo>
                  <a:pt x="952" y="124"/>
                </a:lnTo>
                <a:lnTo>
                  <a:pt x="942" y="112"/>
                </a:lnTo>
                <a:lnTo>
                  <a:pt x="930" y="98"/>
                </a:lnTo>
                <a:lnTo>
                  <a:pt x="916" y="87"/>
                </a:lnTo>
                <a:lnTo>
                  <a:pt x="894" y="76"/>
                </a:lnTo>
                <a:lnTo>
                  <a:pt x="871" y="65"/>
                </a:lnTo>
                <a:lnTo>
                  <a:pt x="848" y="54"/>
                </a:lnTo>
                <a:lnTo>
                  <a:pt x="820" y="43"/>
                </a:lnTo>
                <a:lnTo>
                  <a:pt x="787" y="34"/>
                </a:lnTo>
                <a:lnTo>
                  <a:pt x="754" y="28"/>
                </a:lnTo>
                <a:lnTo>
                  <a:pt x="717" y="21"/>
                </a:lnTo>
                <a:lnTo>
                  <a:pt x="682" y="14"/>
                </a:lnTo>
                <a:lnTo>
                  <a:pt x="643" y="10"/>
                </a:lnTo>
                <a:lnTo>
                  <a:pt x="604" y="6"/>
                </a:lnTo>
                <a:lnTo>
                  <a:pt x="563" y="3"/>
                </a:lnTo>
                <a:lnTo>
                  <a:pt x="520" y="1"/>
                </a:lnTo>
                <a:lnTo>
                  <a:pt x="478" y="0"/>
                </a:lnTo>
                <a:lnTo>
                  <a:pt x="438" y="1"/>
                </a:lnTo>
                <a:lnTo>
                  <a:pt x="396" y="3"/>
                </a:lnTo>
                <a:lnTo>
                  <a:pt x="355" y="6"/>
                </a:lnTo>
                <a:lnTo>
                  <a:pt x="315" y="10"/>
                </a:lnTo>
                <a:lnTo>
                  <a:pt x="277" y="14"/>
                </a:lnTo>
                <a:lnTo>
                  <a:pt x="239" y="21"/>
                </a:lnTo>
                <a:lnTo>
                  <a:pt x="205" y="28"/>
                </a:lnTo>
                <a:lnTo>
                  <a:pt x="172" y="34"/>
                </a:lnTo>
                <a:lnTo>
                  <a:pt x="139" y="44"/>
                </a:lnTo>
                <a:lnTo>
                  <a:pt x="113" y="54"/>
                </a:lnTo>
                <a:lnTo>
                  <a:pt x="85" y="65"/>
                </a:lnTo>
                <a:lnTo>
                  <a:pt x="63" y="76"/>
                </a:lnTo>
                <a:lnTo>
                  <a:pt x="46" y="87"/>
                </a:lnTo>
                <a:lnTo>
                  <a:pt x="28" y="98"/>
                </a:lnTo>
                <a:lnTo>
                  <a:pt x="17" y="112"/>
                </a:lnTo>
                <a:lnTo>
                  <a:pt x="7" y="125"/>
                </a:lnTo>
                <a:lnTo>
                  <a:pt x="1" y="137"/>
                </a:lnTo>
                <a:lnTo>
                  <a:pt x="0" y="15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22"/>
          <p:cNvSpPr>
            <a:spLocks/>
          </p:cNvSpPr>
          <p:nvPr/>
        </p:nvSpPr>
        <p:spPr bwMode="auto">
          <a:xfrm>
            <a:off x="3693609" y="5943600"/>
            <a:ext cx="1284288" cy="431800"/>
          </a:xfrm>
          <a:custGeom>
            <a:avLst/>
            <a:gdLst>
              <a:gd name="T0" fmla="*/ 808 w 809"/>
              <a:gd name="T1" fmla="*/ 271 h 272"/>
              <a:gd name="T2" fmla="*/ 808 w 809"/>
              <a:gd name="T3" fmla="*/ 0 h 272"/>
              <a:gd name="T4" fmla="*/ 0 w 809"/>
              <a:gd name="T5" fmla="*/ 0 h 272"/>
              <a:gd name="T6" fmla="*/ 0 w 809"/>
              <a:gd name="T7" fmla="*/ 271 h 272"/>
              <a:gd name="T8" fmla="*/ 808 w 809"/>
              <a:gd name="T9" fmla="*/ 271 h 272"/>
            </a:gdLst>
            <a:ahLst/>
            <a:cxnLst>
              <a:cxn ang="0">
                <a:pos x="T0" y="T1"/>
              </a:cxn>
              <a:cxn ang="0">
                <a:pos x="T2" y="T3"/>
              </a:cxn>
              <a:cxn ang="0">
                <a:pos x="T4" y="T5"/>
              </a:cxn>
              <a:cxn ang="0">
                <a:pos x="T6" y="T7"/>
              </a:cxn>
              <a:cxn ang="0">
                <a:pos x="T8" y="T9"/>
              </a:cxn>
            </a:cxnLst>
            <a:rect l="0" t="0" r="r" b="b"/>
            <a:pathLst>
              <a:path w="809" h="272">
                <a:moveTo>
                  <a:pt x="808" y="271"/>
                </a:moveTo>
                <a:lnTo>
                  <a:pt x="808" y="0"/>
                </a:lnTo>
                <a:lnTo>
                  <a:pt x="0" y="0"/>
                </a:lnTo>
                <a:lnTo>
                  <a:pt x="0" y="271"/>
                </a:lnTo>
                <a:lnTo>
                  <a:pt x="808" y="2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Freeform 23"/>
          <p:cNvSpPr>
            <a:spLocks/>
          </p:cNvSpPr>
          <p:nvPr/>
        </p:nvSpPr>
        <p:spPr bwMode="auto">
          <a:xfrm>
            <a:off x="5536697" y="5943600"/>
            <a:ext cx="1446212" cy="414338"/>
          </a:xfrm>
          <a:custGeom>
            <a:avLst/>
            <a:gdLst>
              <a:gd name="T0" fmla="*/ 910 w 911"/>
              <a:gd name="T1" fmla="*/ 260 h 261"/>
              <a:gd name="T2" fmla="*/ 910 w 911"/>
              <a:gd name="T3" fmla="*/ 0 h 261"/>
              <a:gd name="T4" fmla="*/ 0 w 911"/>
              <a:gd name="T5" fmla="*/ 0 h 261"/>
              <a:gd name="T6" fmla="*/ 0 w 911"/>
              <a:gd name="T7" fmla="*/ 260 h 261"/>
              <a:gd name="T8" fmla="*/ 910 w 911"/>
              <a:gd name="T9" fmla="*/ 260 h 261"/>
            </a:gdLst>
            <a:ahLst/>
            <a:cxnLst>
              <a:cxn ang="0">
                <a:pos x="T0" y="T1"/>
              </a:cxn>
              <a:cxn ang="0">
                <a:pos x="T2" y="T3"/>
              </a:cxn>
              <a:cxn ang="0">
                <a:pos x="T4" y="T5"/>
              </a:cxn>
              <a:cxn ang="0">
                <a:pos x="T6" y="T7"/>
              </a:cxn>
              <a:cxn ang="0">
                <a:pos x="T8" y="T9"/>
              </a:cxn>
            </a:cxnLst>
            <a:rect l="0" t="0" r="r" b="b"/>
            <a:pathLst>
              <a:path w="911" h="261">
                <a:moveTo>
                  <a:pt x="910" y="260"/>
                </a:moveTo>
                <a:lnTo>
                  <a:pt x="910" y="0"/>
                </a:lnTo>
                <a:lnTo>
                  <a:pt x="0" y="0"/>
                </a:lnTo>
                <a:lnTo>
                  <a:pt x="0" y="260"/>
                </a:lnTo>
                <a:lnTo>
                  <a:pt x="910" y="2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24"/>
          <p:cNvSpPr>
            <a:spLocks/>
          </p:cNvSpPr>
          <p:nvPr/>
        </p:nvSpPr>
        <p:spPr bwMode="auto">
          <a:xfrm>
            <a:off x="4935034" y="4930775"/>
            <a:ext cx="722313" cy="484188"/>
          </a:xfrm>
          <a:custGeom>
            <a:avLst/>
            <a:gdLst>
              <a:gd name="T0" fmla="*/ 226 w 455"/>
              <a:gd name="T1" fmla="*/ 0 h 305"/>
              <a:gd name="T2" fmla="*/ 454 w 455"/>
              <a:gd name="T3" fmla="*/ 304 h 305"/>
              <a:gd name="T4" fmla="*/ 0 w 455"/>
              <a:gd name="T5" fmla="*/ 304 h 305"/>
              <a:gd name="T6" fmla="*/ 226 w 455"/>
              <a:gd name="T7" fmla="*/ 0 h 305"/>
            </a:gdLst>
            <a:ahLst/>
            <a:cxnLst>
              <a:cxn ang="0">
                <a:pos x="T0" y="T1"/>
              </a:cxn>
              <a:cxn ang="0">
                <a:pos x="T2" y="T3"/>
              </a:cxn>
              <a:cxn ang="0">
                <a:pos x="T4" y="T5"/>
              </a:cxn>
              <a:cxn ang="0">
                <a:pos x="T6" y="T7"/>
              </a:cxn>
            </a:cxnLst>
            <a:rect l="0" t="0" r="r" b="b"/>
            <a:pathLst>
              <a:path w="455" h="305">
                <a:moveTo>
                  <a:pt x="226" y="0"/>
                </a:moveTo>
                <a:lnTo>
                  <a:pt x="454" y="304"/>
                </a:lnTo>
                <a:lnTo>
                  <a:pt x="0" y="304"/>
                </a:lnTo>
                <a:lnTo>
                  <a:pt x="226" y="0"/>
                </a:lnTo>
              </a:path>
            </a:pathLst>
          </a:custGeom>
          <a:noFill/>
          <a:ln w="254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Rectangle 25"/>
          <p:cNvSpPr>
            <a:spLocks noChangeArrowheads="1"/>
          </p:cNvSpPr>
          <p:nvPr/>
        </p:nvSpPr>
        <p:spPr bwMode="auto">
          <a:xfrm>
            <a:off x="5046159" y="5111750"/>
            <a:ext cx="48250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dirty="0">
                <a:solidFill>
                  <a:srgbClr val="0070C0"/>
                </a:solidFill>
                <a:latin typeface="Arial" pitchFamily="34" charset="0"/>
              </a:rPr>
              <a:t>ISA</a:t>
            </a:r>
          </a:p>
        </p:txBody>
      </p:sp>
      <p:sp>
        <p:nvSpPr>
          <p:cNvPr id="84" name="Rectangle 26"/>
          <p:cNvSpPr>
            <a:spLocks noChangeArrowheads="1"/>
          </p:cNvSpPr>
          <p:nvPr/>
        </p:nvSpPr>
        <p:spPr bwMode="auto">
          <a:xfrm>
            <a:off x="3676147" y="6026150"/>
            <a:ext cx="1327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Hourly_Emps</a:t>
            </a:r>
          </a:p>
        </p:txBody>
      </p:sp>
      <p:sp>
        <p:nvSpPr>
          <p:cNvPr id="85" name="Rectangle 27"/>
          <p:cNvSpPr>
            <a:spLocks noChangeArrowheads="1"/>
          </p:cNvSpPr>
          <p:nvPr/>
        </p:nvSpPr>
        <p:spPr bwMode="auto">
          <a:xfrm>
            <a:off x="5784347" y="5332413"/>
            <a:ext cx="10398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contractid</a:t>
            </a:r>
          </a:p>
        </p:txBody>
      </p:sp>
      <p:sp>
        <p:nvSpPr>
          <p:cNvPr id="86" name="Rectangle 28"/>
          <p:cNvSpPr>
            <a:spLocks noChangeArrowheads="1"/>
          </p:cNvSpPr>
          <p:nvPr/>
        </p:nvSpPr>
        <p:spPr bwMode="auto">
          <a:xfrm>
            <a:off x="3366584" y="4876800"/>
            <a:ext cx="1397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hours_worked</a:t>
            </a:r>
          </a:p>
        </p:txBody>
      </p:sp>
      <p:sp>
        <p:nvSpPr>
          <p:cNvPr id="87" name="Line 29"/>
          <p:cNvSpPr>
            <a:spLocks noChangeShapeType="1"/>
          </p:cNvSpPr>
          <p:nvPr/>
        </p:nvSpPr>
        <p:spPr bwMode="auto">
          <a:xfrm flipH="1">
            <a:off x="4349247" y="5399088"/>
            <a:ext cx="774700" cy="53498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30"/>
          <p:cNvSpPr>
            <a:spLocks noChangeShapeType="1"/>
          </p:cNvSpPr>
          <p:nvPr/>
        </p:nvSpPr>
        <p:spPr bwMode="auto">
          <a:xfrm>
            <a:off x="5374772" y="5399088"/>
            <a:ext cx="785812" cy="53498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31"/>
          <p:cNvSpPr>
            <a:spLocks noChangeShapeType="1"/>
          </p:cNvSpPr>
          <p:nvPr/>
        </p:nvSpPr>
        <p:spPr bwMode="auto">
          <a:xfrm>
            <a:off x="6343147" y="5719763"/>
            <a:ext cx="0" cy="2286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32"/>
          <p:cNvSpPr>
            <a:spLocks noChangeShapeType="1"/>
          </p:cNvSpPr>
          <p:nvPr/>
        </p:nvSpPr>
        <p:spPr bwMode="auto">
          <a:xfrm>
            <a:off x="4036509" y="5281613"/>
            <a:ext cx="0" cy="6524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35"/>
          <p:cNvSpPr>
            <a:spLocks noChangeShapeType="1"/>
          </p:cNvSpPr>
          <p:nvPr/>
        </p:nvSpPr>
        <p:spPr bwMode="auto">
          <a:xfrm flipV="1">
            <a:off x="5274759" y="4645025"/>
            <a:ext cx="0" cy="3175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 name="Straight Arrow Connector 3"/>
          <p:cNvCxnSpPr/>
          <p:nvPr/>
        </p:nvCxnSpPr>
        <p:spPr>
          <a:xfrm>
            <a:off x="1652190" y="3607514"/>
            <a:ext cx="0" cy="2755900"/>
          </a:xfrm>
          <a:prstGeom prst="straightConnector1">
            <a:avLst/>
          </a:prstGeom>
          <a:ln w="19050">
            <a:solidFill>
              <a:srgbClr val="FF0000"/>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8394" y="4243175"/>
            <a:ext cx="1586140" cy="923330"/>
          </a:xfrm>
          <a:prstGeom prst="rect">
            <a:avLst/>
          </a:prstGeom>
          <a:noFill/>
        </p:spPr>
        <p:txBody>
          <a:bodyPr wrap="none" rtlCol="0">
            <a:spAutoFit/>
          </a:bodyPr>
          <a:lstStyle/>
          <a:p>
            <a:r>
              <a:rPr lang="en-US" dirty="0"/>
              <a:t>“Employees” </a:t>
            </a:r>
            <a:br>
              <a:rPr lang="en-US" dirty="0"/>
            </a:br>
            <a:r>
              <a:rPr lang="en-US" dirty="0"/>
              <a:t>is </a:t>
            </a:r>
            <a:r>
              <a:rPr lang="en-US" dirty="0">
                <a:solidFill>
                  <a:srgbClr val="0070C0"/>
                </a:solidFill>
              </a:rPr>
              <a:t>specialized </a:t>
            </a:r>
            <a:br>
              <a:rPr lang="en-US" dirty="0">
                <a:solidFill>
                  <a:srgbClr val="0070C0"/>
                </a:solidFill>
              </a:rPr>
            </a:br>
            <a:r>
              <a:rPr lang="en-US" dirty="0"/>
              <a:t>into subclasses</a:t>
            </a:r>
          </a:p>
        </p:txBody>
      </p:sp>
      <p:cxnSp>
        <p:nvCxnSpPr>
          <p:cNvPr id="10" name="Straight Arrow Connector 9"/>
          <p:cNvCxnSpPr/>
          <p:nvPr/>
        </p:nvCxnSpPr>
        <p:spPr>
          <a:xfrm flipV="1">
            <a:off x="7315200" y="3600450"/>
            <a:ext cx="0" cy="2774950"/>
          </a:xfrm>
          <a:prstGeom prst="straightConnector1">
            <a:avLst/>
          </a:prstGeom>
          <a:ln w="19050">
            <a:solidFill>
              <a:srgbClr val="FF0000"/>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391400" y="4230688"/>
            <a:ext cx="1798890" cy="1477328"/>
          </a:xfrm>
          <a:prstGeom prst="rect">
            <a:avLst/>
          </a:prstGeom>
          <a:noFill/>
        </p:spPr>
        <p:txBody>
          <a:bodyPr wrap="none" rtlCol="0">
            <a:spAutoFit/>
          </a:bodyPr>
          <a:lstStyle/>
          <a:p>
            <a:r>
              <a:rPr lang="en-US" dirty="0"/>
              <a:t>“</a:t>
            </a:r>
            <a:r>
              <a:rPr lang="en-US" dirty="0" err="1"/>
              <a:t>Hourly_Emps</a:t>
            </a:r>
            <a:r>
              <a:rPr lang="en-US" dirty="0"/>
              <a:t>”</a:t>
            </a:r>
          </a:p>
          <a:p>
            <a:r>
              <a:rPr lang="en-US" dirty="0"/>
              <a:t>and </a:t>
            </a:r>
            <a:br>
              <a:rPr lang="en-US" dirty="0"/>
            </a:br>
            <a:r>
              <a:rPr lang="en-US" dirty="0"/>
              <a:t>“</a:t>
            </a:r>
            <a:r>
              <a:rPr lang="en-US" dirty="0" err="1"/>
              <a:t>Contract_Emps</a:t>
            </a:r>
            <a:r>
              <a:rPr lang="en-US" dirty="0"/>
              <a:t>”</a:t>
            </a:r>
          </a:p>
          <a:p>
            <a:r>
              <a:rPr lang="en-US" dirty="0"/>
              <a:t>are </a:t>
            </a:r>
            <a:r>
              <a:rPr lang="en-US" dirty="0">
                <a:solidFill>
                  <a:srgbClr val="0070C0"/>
                </a:solidFill>
              </a:rPr>
              <a:t>generalized</a:t>
            </a:r>
          </a:p>
          <a:p>
            <a:r>
              <a:rPr lang="en-US" dirty="0"/>
              <a:t>by “Employees”</a:t>
            </a:r>
          </a:p>
        </p:txBody>
      </p:sp>
    </p:spTree>
    <p:extLst>
      <p:ext uri="{BB962C8B-B14F-4D97-AF65-F5344CB8AC3E}">
        <p14:creationId xmlns:p14="http://schemas.microsoft.com/office/powerpoint/2010/main" val="421625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wipe(down)">
                                      <p:cBhvr>
                                        <p:cTn id="1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3891" y="23800"/>
            <a:ext cx="9144000" cy="12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kumimoji="1" lang="en-US" sz="2400" b="1" i="1" dirty="0">
                <a:solidFill>
                  <a:srgbClr val="000000"/>
                </a:solidFill>
                <a:effectLst>
                  <a:outerShdw blurRad="38100" dist="38100" dir="2700000" algn="tl">
                    <a:srgbClr val="DDDDDD"/>
                  </a:outerShdw>
                </a:effectLst>
                <a:cs typeface="+mn-cs"/>
              </a:rPr>
              <a:t>Extensions to the Model:  Specialization and Generalization</a:t>
            </a:r>
            <a:endParaRPr kumimoji="1" lang="en-US" sz="2400" b="1" dirty="0">
              <a:solidFill>
                <a:srgbClr val="000000"/>
              </a:solidFill>
              <a:effectLst>
                <a:outerShdw blurRad="38100" dist="38100" dir="2700000" algn="tl">
                  <a:srgbClr val="DDDDDD"/>
                </a:outerShdw>
              </a:effectLst>
              <a:cs typeface="+mn-cs"/>
            </a:endParaRPr>
          </a:p>
        </p:txBody>
      </p:sp>
      <p:sp>
        <p:nvSpPr>
          <p:cNvPr id="146435" name="Rectangle 3"/>
          <p:cNvSpPr>
            <a:spLocks noChangeArrowheads="1"/>
          </p:cNvSpPr>
          <p:nvPr/>
        </p:nvSpPr>
        <p:spPr bwMode="auto">
          <a:xfrm>
            <a:off x="660400" y="1406525"/>
            <a:ext cx="6884988"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An Example:</a:t>
            </a:r>
          </a:p>
          <a:p>
            <a:pPr marL="742950" lvl="1" indent="-285750">
              <a:spcBef>
                <a:spcPct val="35000"/>
              </a:spcBef>
              <a:buClr>
                <a:srgbClr val="CC6600"/>
              </a:buClr>
              <a:buFont typeface="Monotype Sorts" charset="0"/>
              <a:buChar char="ù"/>
              <a:defRPr/>
            </a:pPr>
            <a:r>
              <a:rPr kumimoji="1" lang="en-US">
                <a:cs typeface="+mn-cs"/>
              </a:rPr>
              <a:t>Customers can have checking and savings accts</a:t>
            </a:r>
          </a:p>
          <a:p>
            <a:pPr marL="742950" lvl="1" indent="-285750">
              <a:spcBef>
                <a:spcPct val="35000"/>
              </a:spcBef>
              <a:buClr>
                <a:srgbClr val="CC6600"/>
              </a:buClr>
              <a:buFont typeface="Monotype Sorts" charset="0"/>
              <a:buChar char="ù"/>
              <a:defRPr/>
            </a:pPr>
            <a:r>
              <a:rPr kumimoji="1" lang="en-US">
                <a:cs typeface="+mn-cs"/>
              </a:rPr>
              <a:t>Checking ~ Savings (many of the same attributes)</a:t>
            </a:r>
            <a:endParaRPr kumimoji="1" lang="en-US" sz="1800">
              <a:cs typeface="+mn-cs"/>
            </a:endParaRPr>
          </a:p>
          <a:p>
            <a:pPr marL="342900" indent="-342900">
              <a:lnSpc>
                <a:spcPct val="120000"/>
              </a:lnSpc>
              <a:spcBef>
                <a:spcPct val="35000"/>
              </a:spcBef>
              <a:buClr>
                <a:schemeClr val="tx2"/>
              </a:buClr>
              <a:buSzPct val="90000"/>
              <a:buFont typeface="Monotype Sorts" charset="0"/>
              <a:buChar char="n"/>
              <a:defRPr/>
            </a:pPr>
            <a:endParaRPr kumimoji="1" lang="en-US" sz="2000">
              <a:cs typeface="+mn-cs"/>
            </a:endParaRPr>
          </a:p>
        </p:txBody>
      </p:sp>
      <p:sp>
        <p:nvSpPr>
          <p:cNvPr id="146436" name="Rectangle 4"/>
          <p:cNvSpPr>
            <a:spLocks noChangeArrowheads="1"/>
          </p:cNvSpPr>
          <p:nvPr/>
        </p:nvSpPr>
        <p:spPr bwMode="auto">
          <a:xfrm>
            <a:off x="723900" y="2789238"/>
            <a:ext cx="17605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Old Way:</a:t>
            </a:r>
          </a:p>
        </p:txBody>
      </p:sp>
      <p:sp>
        <p:nvSpPr>
          <p:cNvPr id="146437" name="Rectangle 5"/>
          <p:cNvSpPr>
            <a:spLocks noChangeArrowheads="1"/>
          </p:cNvSpPr>
          <p:nvPr/>
        </p:nvSpPr>
        <p:spPr bwMode="auto">
          <a:xfrm>
            <a:off x="1116013" y="3509963"/>
            <a:ext cx="1098550" cy="434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Customers</a:t>
            </a:r>
            <a:endParaRPr lang="en-US" sz="2400" dirty="0">
              <a:latin typeface="Times New Roman" charset="0"/>
              <a:cs typeface="+mn-cs"/>
            </a:endParaRPr>
          </a:p>
        </p:txBody>
      </p:sp>
      <p:sp>
        <p:nvSpPr>
          <p:cNvPr id="146438" name="AutoShape 6"/>
          <p:cNvSpPr>
            <a:spLocks noChangeArrowheads="1"/>
          </p:cNvSpPr>
          <p:nvPr/>
        </p:nvSpPr>
        <p:spPr bwMode="auto">
          <a:xfrm>
            <a:off x="2903538" y="3395663"/>
            <a:ext cx="1077912" cy="5778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Has1</a:t>
            </a:r>
          </a:p>
        </p:txBody>
      </p:sp>
      <p:sp>
        <p:nvSpPr>
          <p:cNvPr id="146439" name="Rectangle 7"/>
          <p:cNvSpPr>
            <a:spLocks noChangeArrowheads="1"/>
          </p:cNvSpPr>
          <p:nvPr/>
        </p:nvSpPr>
        <p:spPr bwMode="auto">
          <a:xfrm>
            <a:off x="4581525" y="3517900"/>
            <a:ext cx="156845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Savings Accts</a:t>
            </a:r>
            <a:endParaRPr lang="en-US" sz="2400" dirty="0">
              <a:latin typeface="Times New Roman" charset="0"/>
              <a:cs typeface="+mn-cs"/>
            </a:endParaRPr>
          </a:p>
        </p:txBody>
      </p:sp>
      <p:sp>
        <p:nvSpPr>
          <p:cNvPr id="146440" name="Rectangle 8"/>
          <p:cNvSpPr>
            <a:spLocks noChangeArrowheads="1"/>
          </p:cNvSpPr>
          <p:nvPr/>
        </p:nvSpPr>
        <p:spPr bwMode="auto">
          <a:xfrm>
            <a:off x="3846513" y="4100513"/>
            <a:ext cx="873125" cy="3254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u="sng">
                <a:latin typeface="Times New Roman" charset="0"/>
                <a:cs typeface="+mn-cs"/>
              </a:rPr>
              <a:t>acct_no</a:t>
            </a:r>
          </a:p>
        </p:txBody>
      </p:sp>
      <p:sp>
        <p:nvSpPr>
          <p:cNvPr id="146441" name="Rectangle 9"/>
          <p:cNvSpPr>
            <a:spLocks noChangeArrowheads="1"/>
          </p:cNvSpPr>
          <p:nvPr/>
        </p:nvSpPr>
        <p:spPr bwMode="auto">
          <a:xfrm>
            <a:off x="4962525" y="4122738"/>
            <a:ext cx="704850" cy="2873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balance</a:t>
            </a:r>
            <a:endParaRPr lang="en-US" sz="2400">
              <a:solidFill>
                <a:schemeClr val="bg1"/>
              </a:solidFill>
              <a:latin typeface="Times New Roman" charset="0"/>
              <a:cs typeface="+mn-cs"/>
            </a:endParaRPr>
          </a:p>
        </p:txBody>
      </p:sp>
      <p:sp>
        <p:nvSpPr>
          <p:cNvPr id="146442" name="Rectangle 10"/>
          <p:cNvSpPr>
            <a:spLocks noChangeArrowheads="1"/>
          </p:cNvSpPr>
          <p:nvPr/>
        </p:nvSpPr>
        <p:spPr bwMode="auto">
          <a:xfrm>
            <a:off x="5848350" y="4108450"/>
            <a:ext cx="704850" cy="287338"/>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interest</a:t>
            </a:r>
            <a:endParaRPr lang="en-US" sz="2400">
              <a:solidFill>
                <a:schemeClr val="bg1"/>
              </a:solidFill>
              <a:latin typeface="Times New Roman" charset="0"/>
              <a:cs typeface="+mn-cs"/>
            </a:endParaRPr>
          </a:p>
        </p:txBody>
      </p:sp>
      <p:cxnSp>
        <p:nvCxnSpPr>
          <p:cNvPr id="146443" name="AutoShape 11"/>
          <p:cNvCxnSpPr>
            <a:cxnSpLocks noChangeShapeType="1"/>
            <a:stCxn id="146439" idx="2"/>
            <a:endCxn id="146440" idx="0"/>
          </p:cNvCxnSpPr>
          <p:nvPr/>
        </p:nvCxnSpPr>
        <p:spPr bwMode="auto">
          <a:xfrm flipH="1">
            <a:off x="4283075" y="3862388"/>
            <a:ext cx="1082675" cy="238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44" name="AutoShape 12"/>
          <p:cNvCxnSpPr>
            <a:cxnSpLocks noChangeShapeType="1"/>
            <a:stCxn id="146439" idx="2"/>
            <a:endCxn id="146441" idx="0"/>
          </p:cNvCxnSpPr>
          <p:nvPr/>
        </p:nvCxnSpPr>
        <p:spPr bwMode="auto">
          <a:xfrm flipH="1">
            <a:off x="5314950" y="3862388"/>
            <a:ext cx="50800" cy="260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45" name="AutoShape 13"/>
          <p:cNvCxnSpPr>
            <a:cxnSpLocks noChangeShapeType="1"/>
            <a:stCxn id="146439" idx="2"/>
            <a:endCxn id="146442" idx="0"/>
          </p:cNvCxnSpPr>
          <p:nvPr/>
        </p:nvCxnSpPr>
        <p:spPr bwMode="auto">
          <a:xfrm>
            <a:off x="5365750" y="3862388"/>
            <a:ext cx="835025" cy="2460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46" name="AutoShape 14"/>
          <p:cNvCxnSpPr>
            <a:cxnSpLocks noChangeShapeType="1"/>
            <a:stCxn id="146437" idx="3"/>
            <a:endCxn id="146438" idx="1"/>
          </p:cNvCxnSpPr>
          <p:nvPr/>
        </p:nvCxnSpPr>
        <p:spPr bwMode="auto">
          <a:xfrm flipV="1">
            <a:off x="2214563" y="3684588"/>
            <a:ext cx="688975" cy="42862"/>
          </a:xfrm>
          <a:prstGeom prst="straightConnector1">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47" name="AutoShape 15"/>
          <p:cNvCxnSpPr>
            <a:cxnSpLocks noChangeShapeType="1"/>
            <a:stCxn id="146438" idx="3"/>
            <a:endCxn id="146439" idx="1"/>
          </p:cNvCxnSpPr>
          <p:nvPr/>
        </p:nvCxnSpPr>
        <p:spPr bwMode="auto">
          <a:xfrm>
            <a:off x="3981450" y="3684588"/>
            <a:ext cx="600075" cy="6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6448" name="AutoShape 16"/>
          <p:cNvSpPr>
            <a:spLocks noChangeArrowheads="1"/>
          </p:cNvSpPr>
          <p:nvPr/>
        </p:nvSpPr>
        <p:spPr bwMode="auto">
          <a:xfrm>
            <a:off x="2952750" y="4627563"/>
            <a:ext cx="1077913" cy="5778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Has2</a:t>
            </a:r>
          </a:p>
        </p:txBody>
      </p:sp>
      <p:sp>
        <p:nvSpPr>
          <p:cNvPr id="146449" name="Rectangle 17"/>
          <p:cNvSpPr>
            <a:spLocks noChangeArrowheads="1"/>
          </p:cNvSpPr>
          <p:nvPr/>
        </p:nvSpPr>
        <p:spPr bwMode="auto">
          <a:xfrm>
            <a:off x="4630738" y="4749800"/>
            <a:ext cx="156845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Checking Accts</a:t>
            </a:r>
            <a:endParaRPr lang="en-US" sz="2400" dirty="0">
              <a:latin typeface="Times New Roman" charset="0"/>
              <a:cs typeface="+mn-cs"/>
            </a:endParaRPr>
          </a:p>
        </p:txBody>
      </p:sp>
      <p:sp>
        <p:nvSpPr>
          <p:cNvPr id="146450" name="Rectangle 18"/>
          <p:cNvSpPr>
            <a:spLocks noChangeArrowheads="1"/>
          </p:cNvSpPr>
          <p:nvPr/>
        </p:nvSpPr>
        <p:spPr bwMode="auto">
          <a:xfrm>
            <a:off x="3895725" y="5332413"/>
            <a:ext cx="873125" cy="3254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u="sng">
                <a:latin typeface="Times New Roman" charset="0"/>
                <a:cs typeface="+mn-cs"/>
              </a:rPr>
              <a:t>acct_no</a:t>
            </a:r>
          </a:p>
        </p:txBody>
      </p:sp>
      <p:sp>
        <p:nvSpPr>
          <p:cNvPr id="146451" name="Rectangle 19"/>
          <p:cNvSpPr>
            <a:spLocks noChangeArrowheads="1"/>
          </p:cNvSpPr>
          <p:nvPr/>
        </p:nvSpPr>
        <p:spPr bwMode="auto">
          <a:xfrm>
            <a:off x="5011738" y="5354638"/>
            <a:ext cx="704850" cy="2873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balance</a:t>
            </a:r>
            <a:endParaRPr lang="en-US" sz="2400">
              <a:solidFill>
                <a:schemeClr val="bg1"/>
              </a:solidFill>
              <a:latin typeface="Times New Roman" charset="0"/>
              <a:cs typeface="+mn-cs"/>
            </a:endParaRPr>
          </a:p>
        </p:txBody>
      </p:sp>
      <p:sp>
        <p:nvSpPr>
          <p:cNvPr id="146452" name="Rectangle 20"/>
          <p:cNvSpPr>
            <a:spLocks noChangeArrowheads="1"/>
          </p:cNvSpPr>
          <p:nvPr/>
        </p:nvSpPr>
        <p:spPr bwMode="auto">
          <a:xfrm>
            <a:off x="5897563" y="5340350"/>
            <a:ext cx="873125" cy="287338"/>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overdraft</a:t>
            </a:r>
            <a:endParaRPr lang="en-US" sz="2400">
              <a:solidFill>
                <a:schemeClr val="bg1"/>
              </a:solidFill>
              <a:latin typeface="Times New Roman" charset="0"/>
              <a:cs typeface="+mn-cs"/>
            </a:endParaRPr>
          </a:p>
        </p:txBody>
      </p:sp>
      <p:cxnSp>
        <p:nvCxnSpPr>
          <p:cNvPr id="146453" name="AutoShape 21"/>
          <p:cNvCxnSpPr>
            <a:cxnSpLocks noChangeShapeType="1"/>
            <a:stCxn id="146449" idx="2"/>
            <a:endCxn id="146450" idx="0"/>
          </p:cNvCxnSpPr>
          <p:nvPr/>
        </p:nvCxnSpPr>
        <p:spPr bwMode="auto">
          <a:xfrm flipH="1">
            <a:off x="4332288" y="5094288"/>
            <a:ext cx="1082675" cy="238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54" name="AutoShape 22"/>
          <p:cNvCxnSpPr>
            <a:cxnSpLocks noChangeShapeType="1"/>
            <a:stCxn id="146449" idx="2"/>
            <a:endCxn id="146451" idx="0"/>
          </p:cNvCxnSpPr>
          <p:nvPr/>
        </p:nvCxnSpPr>
        <p:spPr bwMode="auto">
          <a:xfrm flipH="1">
            <a:off x="5364163" y="5094288"/>
            <a:ext cx="50800" cy="260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55" name="AutoShape 23"/>
          <p:cNvCxnSpPr>
            <a:cxnSpLocks noChangeShapeType="1"/>
            <a:stCxn id="146449" idx="2"/>
            <a:endCxn id="146452" idx="0"/>
          </p:cNvCxnSpPr>
          <p:nvPr/>
        </p:nvCxnSpPr>
        <p:spPr bwMode="auto">
          <a:xfrm>
            <a:off x="5414963" y="5094288"/>
            <a:ext cx="919162" cy="2460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56" name="AutoShape 24"/>
          <p:cNvCxnSpPr>
            <a:cxnSpLocks noChangeShapeType="1"/>
            <a:stCxn id="146437" idx="3"/>
            <a:endCxn id="146448" idx="1"/>
          </p:cNvCxnSpPr>
          <p:nvPr/>
        </p:nvCxnSpPr>
        <p:spPr bwMode="auto">
          <a:xfrm>
            <a:off x="2214563" y="3727450"/>
            <a:ext cx="738187" cy="1189038"/>
          </a:xfrm>
          <a:prstGeom prst="straightConnector1">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57" name="AutoShape 25"/>
          <p:cNvCxnSpPr>
            <a:cxnSpLocks noChangeShapeType="1"/>
            <a:stCxn id="146448" idx="3"/>
            <a:endCxn id="146449" idx="1"/>
          </p:cNvCxnSpPr>
          <p:nvPr/>
        </p:nvCxnSpPr>
        <p:spPr bwMode="auto">
          <a:xfrm>
            <a:off x="4030663" y="4916488"/>
            <a:ext cx="600075" cy="6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2535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12BF-D00B-404B-8905-BA1B45C9543C}"/>
              </a:ext>
            </a:extLst>
          </p:cNvPr>
          <p:cNvSpPr>
            <a:spLocks noGrp="1"/>
          </p:cNvSpPr>
          <p:nvPr>
            <p:ph type="title"/>
          </p:nvPr>
        </p:nvSpPr>
        <p:spPr/>
        <p:txBody>
          <a:bodyPr>
            <a:normAutofit/>
          </a:bodyPr>
          <a:lstStyle/>
          <a:p>
            <a:pPr marL="0" marR="0">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Basic Definitions:</a:t>
            </a:r>
            <a:endParaRPr lang="en-GB"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6F92D4-39A5-4A74-9E76-F0C65407B883}"/>
              </a:ext>
            </a:extLst>
          </p:cNvPr>
          <p:cNvSpPr>
            <a:spLocks noGrp="1"/>
          </p:cNvSpPr>
          <p:nvPr>
            <p:ph idx="1"/>
          </p:nvPr>
        </p:nvSpPr>
        <p:spPr/>
        <p:txBody>
          <a:bodyPr/>
          <a:lstStyle/>
          <a:p>
            <a:pPr marL="342900" marR="0" lvl="0" indent="-342900" algn="just" rtl="0">
              <a:lnSpc>
                <a:spcPct val="115000"/>
              </a:lnSpc>
              <a:spcBef>
                <a:spcPts val="0"/>
              </a:spcBef>
              <a:spcAft>
                <a:spcPts val="1000"/>
              </a:spcAft>
              <a:buFont typeface="Wingdings" panose="05000000000000000000" pitchFamily="2" charset="2"/>
              <a:buChar char=""/>
              <a:tabLst>
                <a:tab pos="45720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Data:</a:t>
            </a:r>
            <a:r>
              <a:rPr lang="en-US" sz="2400" dirty="0">
                <a:effectLst/>
                <a:latin typeface="Times New Roman" panose="02020603050405020304" pitchFamily="18" charset="0"/>
                <a:ea typeface="Calibri" panose="020F0502020204030204" pitchFamily="34" charset="0"/>
                <a:cs typeface="Arial" panose="020B0604020202020204" pitchFamily="34" charset="0"/>
              </a:rPr>
              <a:t> Known facts that can be recorded and have an implicit meaning.</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Database :</a:t>
            </a:r>
            <a:r>
              <a:rPr lang="en-US" sz="2400" dirty="0">
                <a:effectLst/>
                <a:latin typeface="Times New Roman" panose="02020603050405020304" pitchFamily="18" charset="0"/>
                <a:ea typeface="Calibri" panose="020F0502020204030204" pitchFamily="34" charset="0"/>
                <a:cs typeface="Arial" panose="020B0604020202020204" pitchFamily="34" charset="0"/>
              </a:rPr>
              <a:t> A collection of related data</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Database management system (DBMS):</a:t>
            </a:r>
            <a:r>
              <a:rPr lang="en-US" sz="2400" dirty="0">
                <a:effectLst/>
                <a:latin typeface="Times New Roman" panose="02020603050405020304" pitchFamily="18" charset="0"/>
                <a:ea typeface="Calibri" panose="020F0502020204030204" pitchFamily="34" charset="0"/>
                <a:cs typeface="Arial" panose="020B0604020202020204" pitchFamily="34" charset="0"/>
              </a:rPr>
              <a:t> A collection of computer programs, which enables users to create and maintain databases.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Schema</a:t>
            </a:r>
            <a:r>
              <a:rPr lang="en-US" sz="2400" dirty="0">
                <a:effectLst/>
                <a:latin typeface="Times New Roman" panose="02020603050405020304" pitchFamily="18" charset="0"/>
                <a:ea typeface="Calibri" panose="020F0502020204030204" pitchFamily="34" charset="0"/>
                <a:cs typeface="Arial" panose="020B0604020202020204" pitchFamily="34" charset="0"/>
              </a:rPr>
              <a:t>:  description of data at some level (</a:t>
            </a:r>
            <a:r>
              <a:rPr lang="en-US" sz="2400" i="1" dirty="0">
                <a:effectLst/>
                <a:latin typeface="Times New Roman" panose="02020603050405020304" pitchFamily="18" charset="0"/>
                <a:ea typeface="Calibri" panose="020F0502020204030204" pitchFamily="34" charset="0"/>
                <a:cs typeface="Arial" panose="020B0604020202020204" pitchFamily="34" charset="0"/>
              </a:rPr>
              <a:t>e.g., </a:t>
            </a:r>
            <a:r>
              <a:rPr lang="en-US" sz="2400" dirty="0">
                <a:effectLst/>
                <a:latin typeface="Times New Roman" panose="02020603050405020304" pitchFamily="18" charset="0"/>
                <a:ea typeface="Calibri" panose="020F0502020204030204" pitchFamily="34" charset="0"/>
                <a:cs typeface="Arial" panose="020B0604020202020204" pitchFamily="34" charset="0"/>
              </a:rPr>
              <a:t> tables, attributes, constraints, domains)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36631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kumimoji="1" lang="en-US" b="1" i="1" dirty="0">
                <a:solidFill>
                  <a:srgbClr val="000000"/>
                </a:solidFill>
                <a:effectLst>
                  <a:outerShdw blurRad="38100" dist="38100" dir="2700000" algn="tl">
                    <a:srgbClr val="DDDDDD"/>
                  </a:outerShdw>
                </a:effectLst>
                <a:cs typeface="+mn-cs"/>
              </a:rPr>
              <a:t>Extensions to the Model:  Specialization and Generalization</a:t>
            </a:r>
            <a:endParaRPr kumimoji="1" lang="en-US" sz="3200" b="1" dirty="0">
              <a:solidFill>
                <a:srgbClr val="000000"/>
              </a:solidFill>
              <a:effectLst>
                <a:outerShdw blurRad="38100" dist="38100" dir="2700000" algn="tl">
                  <a:srgbClr val="DDDDDD"/>
                </a:outerShdw>
              </a:effectLst>
              <a:cs typeface="+mn-cs"/>
            </a:endParaRPr>
          </a:p>
        </p:txBody>
      </p:sp>
      <p:sp>
        <p:nvSpPr>
          <p:cNvPr id="147459" name="Rectangle 3"/>
          <p:cNvSpPr>
            <a:spLocks noChangeArrowheads="1"/>
          </p:cNvSpPr>
          <p:nvPr/>
        </p:nvSpPr>
        <p:spPr bwMode="auto">
          <a:xfrm>
            <a:off x="1192213" y="3598863"/>
            <a:ext cx="1162050" cy="384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Customers</a:t>
            </a:r>
            <a:endParaRPr lang="en-US" sz="2400" dirty="0">
              <a:latin typeface="Times New Roman" charset="0"/>
              <a:cs typeface="+mn-cs"/>
            </a:endParaRPr>
          </a:p>
        </p:txBody>
      </p:sp>
      <p:sp>
        <p:nvSpPr>
          <p:cNvPr id="147460" name="AutoShape 4"/>
          <p:cNvSpPr>
            <a:spLocks noChangeArrowheads="1"/>
          </p:cNvSpPr>
          <p:nvPr/>
        </p:nvSpPr>
        <p:spPr bwMode="auto">
          <a:xfrm>
            <a:off x="3043238" y="3484563"/>
            <a:ext cx="1077912" cy="5778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Has</a:t>
            </a:r>
          </a:p>
        </p:txBody>
      </p:sp>
      <p:sp>
        <p:nvSpPr>
          <p:cNvPr id="147461" name="Rectangle 5"/>
          <p:cNvSpPr>
            <a:spLocks noChangeArrowheads="1"/>
          </p:cNvSpPr>
          <p:nvPr/>
        </p:nvSpPr>
        <p:spPr bwMode="auto">
          <a:xfrm>
            <a:off x="4681538" y="3594100"/>
            <a:ext cx="156845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Accounts</a:t>
            </a:r>
            <a:endParaRPr lang="en-US" sz="2400" dirty="0">
              <a:latin typeface="Times New Roman" charset="0"/>
              <a:cs typeface="+mn-cs"/>
            </a:endParaRPr>
          </a:p>
        </p:txBody>
      </p:sp>
      <p:sp>
        <p:nvSpPr>
          <p:cNvPr id="147462" name="Rectangle 6"/>
          <p:cNvSpPr>
            <a:spLocks noChangeArrowheads="1"/>
          </p:cNvSpPr>
          <p:nvPr/>
        </p:nvSpPr>
        <p:spPr bwMode="auto">
          <a:xfrm>
            <a:off x="4141788" y="3019425"/>
            <a:ext cx="873125" cy="325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u="sng">
                <a:latin typeface="Times New Roman" charset="0"/>
                <a:cs typeface="+mn-cs"/>
              </a:rPr>
              <a:t>acct_no</a:t>
            </a:r>
          </a:p>
        </p:txBody>
      </p:sp>
      <p:sp>
        <p:nvSpPr>
          <p:cNvPr id="147463" name="Rectangle 7"/>
          <p:cNvSpPr>
            <a:spLocks noChangeArrowheads="1"/>
          </p:cNvSpPr>
          <p:nvPr/>
        </p:nvSpPr>
        <p:spPr bwMode="auto">
          <a:xfrm>
            <a:off x="5746750" y="3001963"/>
            <a:ext cx="704850" cy="2873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balance</a:t>
            </a:r>
            <a:endParaRPr lang="en-US" sz="2400">
              <a:solidFill>
                <a:schemeClr val="bg1"/>
              </a:solidFill>
              <a:latin typeface="Times New Roman" charset="0"/>
              <a:cs typeface="+mn-cs"/>
            </a:endParaRPr>
          </a:p>
        </p:txBody>
      </p:sp>
      <p:cxnSp>
        <p:nvCxnSpPr>
          <p:cNvPr id="147464" name="AutoShape 8"/>
          <p:cNvCxnSpPr>
            <a:cxnSpLocks noChangeShapeType="1"/>
            <a:stCxn id="147461" idx="0"/>
            <a:endCxn id="147462" idx="2"/>
          </p:cNvCxnSpPr>
          <p:nvPr/>
        </p:nvCxnSpPr>
        <p:spPr bwMode="auto">
          <a:xfrm flipH="1" flipV="1">
            <a:off x="4578350" y="3344863"/>
            <a:ext cx="887413" cy="2492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7465" name="AutoShape 9"/>
          <p:cNvCxnSpPr>
            <a:cxnSpLocks noChangeShapeType="1"/>
            <a:stCxn id="147461" idx="0"/>
            <a:endCxn id="147463" idx="2"/>
          </p:cNvCxnSpPr>
          <p:nvPr/>
        </p:nvCxnSpPr>
        <p:spPr bwMode="auto">
          <a:xfrm flipV="1">
            <a:off x="5465763" y="3289300"/>
            <a:ext cx="633412"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7466" name="AutoShape 10"/>
          <p:cNvCxnSpPr>
            <a:cxnSpLocks noChangeShapeType="1"/>
            <a:stCxn id="147459" idx="3"/>
            <a:endCxn id="147460" idx="1"/>
          </p:cNvCxnSpPr>
          <p:nvPr/>
        </p:nvCxnSpPr>
        <p:spPr bwMode="auto">
          <a:xfrm flipV="1">
            <a:off x="2354263" y="3773488"/>
            <a:ext cx="688975" cy="17462"/>
          </a:xfrm>
          <a:prstGeom prst="straightConnector1">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7467" name="Rectangle 11"/>
          <p:cNvSpPr>
            <a:spLocks noChangeArrowheads="1"/>
          </p:cNvSpPr>
          <p:nvPr/>
        </p:nvSpPr>
        <p:spPr bwMode="auto">
          <a:xfrm>
            <a:off x="5905731" y="5319338"/>
            <a:ext cx="1568450" cy="344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Checking Accts</a:t>
            </a:r>
            <a:endParaRPr lang="en-US" sz="2400" dirty="0">
              <a:latin typeface="Times New Roman" charset="0"/>
              <a:cs typeface="+mn-cs"/>
            </a:endParaRPr>
          </a:p>
        </p:txBody>
      </p:sp>
      <p:sp>
        <p:nvSpPr>
          <p:cNvPr id="147468" name="Rectangle 12"/>
          <p:cNvSpPr>
            <a:spLocks noChangeArrowheads="1"/>
          </p:cNvSpPr>
          <p:nvPr/>
        </p:nvSpPr>
        <p:spPr bwMode="auto">
          <a:xfrm>
            <a:off x="6256568" y="5947988"/>
            <a:ext cx="873125" cy="2873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overdraft</a:t>
            </a:r>
            <a:endParaRPr lang="en-US" sz="2400">
              <a:solidFill>
                <a:schemeClr val="bg1"/>
              </a:solidFill>
              <a:latin typeface="Times New Roman" charset="0"/>
              <a:cs typeface="+mn-cs"/>
            </a:endParaRPr>
          </a:p>
        </p:txBody>
      </p:sp>
      <p:cxnSp>
        <p:nvCxnSpPr>
          <p:cNvPr id="147469" name="AutoShape 13"/>
          <p:cNvCxnSpPr>
            <a:cxnSpLocks noChangeShapeType="1"/>
            <a:stCxn id="147467" idx="2"/>
            <a:endCxn id="147468" idx="0"/>
          </p:cNvCxnSpPr>
          <p:nvPr/>
        </p:nvCxnSpPr>
        <p:spPr bwMode="auto">
          <a:xfrm>
            <a:off x="6689956" y="5663825"/>
            <a:ext cx="3175" cy="2841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7470" name="Rectangle 14"/>
          <p:cNvSpPr>
            <a:spLocks noChangeArrowheads="1"/>
          </p:cNvSpPr>
          <p:nvPr/>
        </p:nvSpPr>
        <p:spPr bwMode="auto">
          <a:xfrm>
            <a:off x="3961939" y="6050788"/>
            <a:ext cx="704850" cy="2873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interest</a:t>
            </a:r>
            <a:endParaRPr lang="en-US" sz="2400">
              <a:solidFill>
                <a:schemeClr val="bg1"/>
              </a:solidFill>
              <a:latin typeface="Times New Roman" charset="0"/>
              <a:cs typeface="+mn-cs"/>
            </a:endParaRPr>
          </a:p>
        </p:txBody>
      </p:sp>
      <p:cxnSp>
        <p:nvCxnSpPr>
          <p:cNvPr id="147471" name="AutoShape 15"/>
          <p:cNvCxnSpPr>
            <a:cxnSpLocks noChangeShapeType="1"/>
            <a:stCxn id="147475" idx="2"/>
            <a:endCxn id="147470" idx="0"/>
          </p:cNvCxnSpPr>
          <p:nvPr/>
        </p:nvCxnSpPr>
        <p:spPr bwMode="auto">
          <a:xfrm flipH="1">
            <a:off x="4314364" y="5758688"/>
            <a:ext cx="7938" cy="292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7473" name="AutoShape 17"/>
          <p:cNvSpPr>
            <a:spLocks noChangeArrowheads="1"/>
          </p:cNvSpPr>
          <p:nvPr/>
        </p:nvSpPr>
        <p:spPr bwMode="auto">
          <a:xfrm rot="10800000" flipV="1">
            <a:off x="5070475" y="4249738"/>
            <a:ext cx="811213" cy="7080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rgbClr val="007E0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defRPr/>
            </a:pPr>
            <a:endParaRPr lang="el-GR" sz="2400">
              <a:latin typeface="Times New Roman" charset="0"/>
              <a:cs typeface="+mn-cs"/>
            </a:endParaRPr>
          </a:p>
        </p:txBody>
      </p:sp>
      <p:sp>
        <p:nvSpPr>
          <p:cNvPr id="147475" name="Rectangle 19"/>
          <p:cNvSpPr>
            <a:spLocks noChangeArrowheads="1"/>
          </p:cNvSpPr>
          <p:nvPr/>
        </p:nvSpPr>
        <p:spPr bwMode="auto">
          <a:xfrm>
            <a:off x="3538077" y="5414200"/>
            <a:ext cx="156845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Savings Accts</a:t>
            </a:r>
            <a:endParaRPr lang="en-US" sz="2400" dirty="0">
              <a:latin typeface="Times New Roman" charset="0"/>
              <a:cs typeface="+mn-cs"/>
            </a:endParaRPr>
          </a:p>
        </p:txBody>
      </p:sp>
      <p:cxnSp>
        <p:nvCxnSpPr>
          <p:cNvPr id="147479" name="AutoShape 23"/>
          <p:cNvCxnSpPr>
            <a:cxnSpLocks noChangeShapeType="1"/>
            <a:stCxn id="147460" idx="3"/>
            <a:endCxn id="147461" idx="1"/>
          </p:cNvCxnSpPr>
          <p:nvPr/>
        </p:nvCxnSpPr>
        <p:spPr bwMode="auto">
          <a:xfrm flipV="1">
            <a:off x="4121150" y="3767138"/>
            <a:ext cx="560388" cy="6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7480" name="Rectangle 24"/>
          <p:cNvSpPr>
            <a:spLocks noChangeArrowheads="1"/>
          </p:cNvSpPr>
          <p:nvPr/>
        </p:nvSpPr>
        <p:spPr bwMode="auto">
          <a:xfrm>
            <a:off x="660400" y="1406525"/>
            <a:ext cx="6884988"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An Example:</a:t>
            </a:r>
          </a:p>
          <a:p>
            <a:pPr marL="742950" lvl="1" indent="-285750">
              <a:spcBef>
                <a:spcPct val="35000"/>
              </a:spcBef>
              <a:buClr>
                <a:srgbClr val="CC6600"/>
              </a:buClr>
              <a:buFont typeface="Monotype Sorts" charset="0"/>
              <a:buChar char="ù"/>
              <a:defRPr/>
            </a:pPr>
            <a:r>
              <a:rPr kumimoji="1" lang="en-US">
                <a:cs typeface="+mn-cs"/>
              </a:rPr>
              <a:t>Customers can have checking and savings accts</a:t>
            </a:r>
          </a:p>
          <a:p>
            <a:pPr marL="742950" lvl="1" indent="-285750">
              <a:spcBef>
                <a:spcPct val="35000"/>
              </a:spcBef>
              <a:buClr>
                <a:srgbClr val="CC6600"/>
              </a:buClr>
              <a:buFont typeface="Monotype Sorts" charset="0"/>
              <a:buChar char="ù"/>
              <a:defRPr/>
            </a:pPr>
            <a:r>
              <a:rPr kumimoji="1" lang="en-US">
                <a:cs typeface="+mn-cs"/>
              </a:rPr>
              <a:t>Checking ~ Savings (many of the same attributes)</a:t>
            </a:r>
            <a:endParaRPr kumimoji="1" lang="en-US" sz="1800">
              <a:cs typeface="+mn-cs"/>
            </a:endParaRPr>
          </a:p>
          <a:p>
            <a:pPr marL="342900" indent="-342900">
              <a:lnSpc>
                <a:spcPct val="120000"/>
              </a:lnSpc>
              <a:spcBef>
                <a:spcPct val="35000"/>
              </a:spcBef>
              <a:buClr>
                <a:schemeClr val="tx2"/>
              </a:buClr>
              <a:buSzPct val="90000"/>
              <a:buFont typeface="Monotype Sorts" charset="0"/>
              <a:buChar char="n"/>
              <a:defRPr/>
            </a:pPr>
            <a:endParaRPr kumimoji="1" lang="en-US" sz="2000">
              <a:cs typeface="+mn-cs"/>
            </a:endParaRPr>
          </a:p>
        </p:txBody>
      </p:sp>
      <p:sp>
        <p:nvSpPr>
          <p:cNvPr id="147481" name="Rectangle 25"/>
          <p:cNvSpPr>
            <a:spLocks noChangeArrowheads="1"/>
          </p:cNvSpPr>
          <p:nvPr/>
        </p:nvSpPr>
        <p:spPr bwMode="auto">
          <a:xfrm>
            <a:off x="723900" y="2789238"/>
            <a:ext cx="17605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New Way:</a:t>
            </a:r>
          </a:p>
        </p:txBody>
      </p:sp>
      <p:sp>
        <p:nvSpPr>
          <p:cNvPr id="147482" name="Text Box 26"/>
          <p:cNvSpPr txBox="1">
            <a:spLocks noChangeArrowheads="1"/>
          </p:cNvSpPr>
          <p:nvPr/>
        </p:nvSpPr>
        <p:spPr bwMode="auto">
          <a:xfrm>
            <a:off x="7710488" y="3533775"/>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1">
                <a:latin typeface="Times New Roman" charset="0"/>
                <a:cs typeface="+mn-cs"/>
              </a:rPr>
              <a:t>superclass</a:t>
            </a:r>
          </a:p>
        </p:txBody>
      </p:sp>
      <p:sp>
        <p:nvSpPr>
          <p:cNvPr id="147483" name="Text Box 27"/>
          <p:cNvSpPr txBox="1">
            <a:spLocks noChangeArrowheads="1"/>
          </p:cNvSpPr>
          <p:nvPr/>
        </p:nvSpPr>
        <p:spPr bwMode="auto">
          <a:xfrm>
            <a:off x="6702425" y="648615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1">
                <a:latin typeface="Times New Roman" charset="0"/>
                <a:cs typeface="+mn-cs"/>
              </a:rPr>
              <a:t>subclasses</a:t>
            </a:r>
          </a:p>
        </p:txBody>
      </p:sp>
      <p:sp>
        <p:nvSpPr>
          <p:cNvPr id="147484" name="Line 28"/>
          <p:cNvSpPr>
            <a:spLocks noChangeShapeType="1"/>
          </p:cNvSpPr>
          <p:nvPr/>
        </p:nvSpPr>
        <p:spPr bwMode="auto">
          <a:xfrm flipH="1">
            <a:off x="6435725" y="3771900"/>
            <a:ext cx="1158875"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7485" name="Line 29"/>
          <p:cNvSpPr>
            <a:spLocks noChangeShapeType="1"/>
          </p:cNvSpPr>
          <p:nvPr/>
        </p:nvSpPr>
        <p:spPr bwMode="auto">
          <a:xfrm flipV="1">
            <a:off x="7042150" y="5733675"/>
            <a:ext cx="192088" cy="785813"/>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7486" name="Line 30"/>
          <p:cNvSpPr>
            <a:spLocks noChangeShapeType="1"/>
          </p:cNvSpPr>
          <p:nvPr/>
        </p:nvSpPr>
        <p:spPr bwMode="auto">
          <a:xfrm flipH="1" flipV="1">
            <a:off x="4899681" y="5971985"/>
            <a:ext cx="1531938" cy="760412"/>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TextBox 5"/>
          <p:cNvSpPr txBox="1"/>
          <p:nvPr/>
        </p:nvSpPr>
        <p:spPr>
          <a:xfrm>
            <a:off x="5200364" y="4556282"/>
            <a:ext cx="482449" cy="369332"/>
          </a:xfrm>
          <a:prstGeom prst="rect">
            <a:avLst/>
          </a:prstGeom>
          <a:noFill/>
        </p:spPr>
        <p:txBody>
          <a:bodyPr wrap="none" rtlCol="0">
            <a:spAutoFit/>
          </a:bodyPr>
          <a:lstStyle/>
          <a:p>
            <a:r>
              <a:rPr lang="en-US" dirty="0"/>
              <a:t>ISA</a:t>
            </a:r>
          </a:p>
        </p:txBody>
      </p:sp>
      <p:cxnSp>
        <p:nvCxnSpPr>
          <p:cNvPr id="9" name="Straight Connector 8"/>
          <p:cNvCxnSpPr>
            <a:stCxn id="147461" idx="2"/>
            <a:endCxn id="147473" idx="0"/>
          </p:cNvCxnSpPr>
          <p:nvPr/>
        </p:nvCxnSpPr>
        <p:spPr>
          <a:xfrm>
            <a:off x="5465763" y="3938588"/>
            <a:ext cx="10318" cy="3111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681538" y="4957764"/>
            <a:ext cx="656146" cy="45643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682813" y="4957764"/>
            <a:ext cx="573755" cy="3615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220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p:txBody>
          <a:bodyPr/>
          <a:lstStyle/>
          <a:p>
            <a:r>
              <a:rPr lang="en-US" dirty="0"/>
              <a:t>Overlap and Covering Constraints</a:t>
            </a:r>
          </a:p>
        </p:txBody>
      </p:sp>
      <p:sp>
        <p:nvSpPr>
          <p:cNvPr id="51206" name="Rectangle 3"/>
          <p:cNvSpPr>
            <a:spLocks noGrp="1" noChangeArrowheads="1"/>
          </p:cNvSpPr>
          <p:nvPr>
            <p:ph type="body" idx="1"/>
          </p:nvPr>
        </p:nvSpPr>
        <p:spPr/>
        <p:txBody>
          <a:bodyPr/>
          <a:lstStyle/>
          <a:p>
            <a:pPr>
              <a:buFont typeface="Wingdings" pitchFamily="2" charset="2"/>
              <a:buChar char="§"/>
            </a:pPr>
            <a:r>
              <a:rPr lang="en-US" dirty="0">
                <a:solidFill>
                  <a:srgbClr val="0070C0"/>
                </a:solidFill>
              </a:rPr>
              <a:t>Overlap constraints</a:t>
            </a:r>
          </a:p>
          <a:p>
            <a:pPr lvl="1">
              <a:buFont typeface="Wingdings" pitchFamily="2" charset="2"/>
              <a:buChar char="§"/>
            </a:pPr>
            <a:r>
              <a:rPr lang="en-US" dirty="0"/>
              <a:t>Can an entity belong to </a:t>
            </a:r>
            <a:br>
              <a:rPr lang="en-US" dirty="0"/>
            </a:br>
            <a:r>
              <a:rPr lang="en-US" dirty="0"/>
              <a:t>both ‘B’ and ‘C’?</a:t>
            </a:r>
          </a:p>
          <a:p>
            <a:pPr marL="0" indent="0">
              <a:buNone/>
            </a:pPr>
            <a:endParaRPr lang="en-US" dirty="0"/>
          </a:p>
          <a:p>
            <a:pPr>
              <a:buFont typeface="Wingdings" pitchFamily="2" charset="2"/>
              <a:buChar char="§"/>
            </a:pPr>
            <a:r>
              <a:rPr lang="en-US" dirty="0">
                <a:solidFill>
                  <a:srgbClr val="0070C0"/>
                </a:solidFill>
              </a:rPr>
              <a:t>Covering constraints</a:t>
            </a:r>
          </a:p>
          <a:p>
            <a:pPr lvl="1">
              <a:buFont typeface="Wingdings" pitchFamily="2" charset="2"/>
              <a:buChar char="§"/>
            </a:pPr>
            <a:r>
              <a:rPr lang="en-US" dirty="0"/>
              <a:t>Can an ‘A’ entity belong </a:t>
            </a:r>
            <a:br>
              <a:rPr lang="en-US" dirty="0"/>
            </a:br>
            <a:r>
              <a:rPr lang="en-US" dirty="0"/>
              <a:t>to neither ‘B’ nor ‘C’?</a:t>
            </a:r>
          </a:p>
          <a:p>
            <a:pPr lvl="1">
              <a:buFont typeface="Wingdings" pitchFamily="2" charset="2"/>
              <a:buChar char="§"/>
            </a:pPr>
            <a:endParaRPr lang="en-US" dirty="0"/>
          </a:p>
          <a:p>
            <a:pPr lvl="1">
              <a:buFont typeface="Wingdings" pitchFamily="2" charset="2"/>
              <a:buChar char="§"/>
            </a:pPr>
            <a:endParaRPr lang="en-US" dirty="0"/>
          </a:p>
        </p:txBody>
      </p:sp>
      <p:grpSp>
        <p:nvGrpSpPr>
          <p:cNvPr id="51207" name="Group 4"/>
          <p:cNvGrpSpPr>
            <a:grpSpLocks/>
          </p:cNvGrpSpPr>
          <p:nvPr/>
        </p:nvGrpSpPr>
        <p:grpSpPr bwMode="auto">
          <a:xfrm>
            <a:off x="6781800" y="1676400"/>
            <a:ext cx="1219200" cy="609600"/>
            <a:chOff x="4464" y="1056"/>
            <a:chExt cx="768" cy="384"/>
          </a:xfrm>
        </p:grpSpPr>
        <p:sp>
          <p:nvSpPr>
            <p:cNvPr id="51218" name="Rectangle 5"/>
            <p:cNvSpPr>
              <a:spLocks noChangeArrowheads="1"/>
            </p:cNvSpPr>
            <p:nvPr/>
          </p:nvSpPr>
          <p:spPr bwMode="auto">
            <a:xfrm>
              <a:off x="4464" y="1056"/>
              <a:ext cx="768" cy="384"/>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9" name="Text Box 6"/>
            <p:cNvSpPr txBox="1">
              <a:spLocks noChangeArrowheads="1"/>
            </p:cNvSpPr>
            <p:nvPr/>
          </p:nvSpPr>
          <p:spPr bwMode="auto">
            <a:xfrm>
              <a:off x="4737" y="11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A</a:t>
              </a:r>
            </a:p>
          </p:txBody>
        </p:sp>
      </p:grpSp>
      <p:grpSp>
        <p:nvGrpSpPr>
          <p:cNvPr id="51208" name="Group 7"/>
          <p:cNvGrpSpPr>
            <a:grpSpLocks/>
          </p:cNvGrpSpPr>
          <p:nvPr/>
        </p:nvGrpSpPr>
        <p:grpSpPr bwMode="auto">
          <a:xfrm>
            <a:off x="6096000" y="3962400"/>
            <a:ext cx="1219200" cy="609600"/>
            <a:chOff x="4464" y="1056"/>
            <a:chExt cx="768" cy="384"/>
          </a:xfrm>
        </p:grpSpPr>
        <p:sp>
          <p:nvSpPr>
            <p:cNvPr id="51216" name="Rectangle 8"/>
            <p:cNvSpPr>
              <a:spLocks noChangeArrowheads="1"/>
            </p:cNvSpPr>
            <p:nvPr/>
          </p:nvSpPr>
          <p:spPr bwMode="auto">
            <a:xfrm>
              <a:off x="4464" y="1056"/>
              <a:ext cx="768" cy="384"/>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7" name="Text Box 9"/>
            <p:cNvSpPr txBox="1">
              <a:spLocks noChangeArrowheads="1"/>
            </p:cNvSpPr>
            <p:nvPr/>
          </p:nvSpPr>
          <p:spPr bwMode="auto">
            <a:xfrm>
              <a:off x="4742" y="1104"/>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B</a:t>
              </a:r>
            </a:p>
          </p:txBody>
        </p:sp>
      </p:grpSp>
      <p:grpSp>
        <p:nvGrpSpPr>
          <p:cNvPr id="51209" name="Group 10"/>
          <p:cNvGrpSpPr>
            <a:grpSpLocks/>
          </p:cNvGrpSpPr>
          <p:nvPr/>
        </p:nvGrpSpPr>
        <p:grpSpPr bwMode="auto">
          <a:xfrm>
            <a:off x="7620000" y="3962400"/>
            <a:ext cx="1219200" cy="609600"/>
            <a:chOff x="4464" y="1056"/>
            <a:chExt cx="768" cy="384"/>
          </a:xfrm>
        </p:grpSpPr>
        <p:sp>
          <p:nvSpPr>
            <p:cNvPr id="51214" name="Rectangle 11"/>
            <p:cNvSpPr>
              <a:spLocks noChangeArrowheads="1"/>
            </p:cNvSpPr>
            <p:nvPr/>
          </p:nvSpPr>
          <p:spPr bwMode="auto">
            <a:xfrm>
              <a:off x="4464" y="1056"/>
              <a:ext cx="768" cy="384"/>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5" name="Text Box 12"/>
            <p:cNvSpPr txBox="1">
              <a:spLocks noChangeArrowheads="1"/>
            </p:cNvSpPr>
            <p:nvPr/>
          </p:nvSpPr>
          <p:spPr bwMode="auto">
            <a:xfrm>
              <a:off x="4737" y="11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C</a:t>
              </a:r>
            </a:p>
          </p:txBody>
        </p:sp>
      </p:grpSp>
      <p:cxnSp>
        <p:nvCxnSpPr>
          <p:cNvPr id="51210" name="AutoShape 14"/>
          <p:cNvCxnSpPr>
            <a:cxnSpLocks noChangeShapeType="1"/>
            <a:stCxn id="51218" idx="2"/>
          </p:cNvCxnSpPr>
          <p:nvPr/>
        </p:nvCxnSpPr>
        <p:spPr bwMode="auto">
          <a:xfrm>
            <a:off x="7391400" y="2300288"/>
            <a:ext cx="38100" cy="581025"/>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51211" name="AutoShape 15"/>
          <p:cNvCxnSpPr>
            <a:cxnSpLocks noChangeShapeType="1"/>
            <a:endCxn id="51216" idx="0"/>
          </p:cNvCxnSpPr>
          <p:nvPr/>
        </p:nvCxnSpPr>
        <p:spPr bwMode="auto">
          <a:xfrm flipH="1">
            <a:off x="6705600" y="3238500"/>
            <a:ext cx="461963" cy="709613"/>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51212" name="AutoShape 16"/>
          <p:cNvCxnSpPr>
            <a:cxnSpLocks noChangeShapeType="1"/>
            <a:endCxn id="51214" idx="0"/>
          </p:cNvCxnSpPr>
          <p:nvPr/>
        </p:nvCxnSpPr>
        <p:spPr bwMode="auto">
          <a:xfrm>
            <a:off x="7691438" y="3238500"/>
            <a:ext cx="538162" cy="709613"/>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51213" name="AutoShape 17"/>
          <p:cNvSpPr>
            <a:spLocks noChangeArrowheads="1"/>
          </p:cNvSpPr>
          <p:nvPr/>
        </p:nvSpPr>
        <p:spPr bwMode="auto">
          <a:xfrm>
            <a:off x="7162800" y="2895600"/>
            <a:ext cx="533400" cy="304800"/>
          </a:xfrm>
          <a:prstGeom prst="triangle">
            <a:avLst>
              <a:gd name="adj" fmla="val 50000"/>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414622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Details on ISA Hierarchies</a:t>
            </a:r>
          </a:p>
        </p:txBody>
      </p:sp>
      <p:sp>
        <p:nvSpPr>
          <p:cNvPr id="34"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800" dirty="0"/>
              <a:t>Attributes are </a:t>
            </a:r>
            <a:r>
              <a:rPr lang="en-US" sz="2800" i="1" dirty="0"/>
              <a:t>inherited</a:t>
            </a:r>
            <a:r>
              <a:rPr lang="en-US" sz="2800" dirty="0"/>
              <a:t> (i.e., if B </a:t>
            </a:r>
            <a:r>
              <a:rPr lang="en-US" sz="2800" dirty="0">
                <a:solidFill>
                  <a:srgbClr val="0070C0"/>
                </a:solidFill>
              </a:rPr>
              <a:t>ISA</a:t>
            </a:r>
            <a:r>
              <a:rPr lang="en-US" sz="2800" dirty="0"/>
              <a:t> A, the attributes defined for a B entity are the attributes for A </a:t>
            </a:r>
            <a:r>
              <a:rPr lang="en-US" sz="2800" i="1" dirty="0"/>
              <a:t>plus</a:t>
            </a:r>
            <a:r>
              <a:rPr lang="en-US" sz="2800" dirty="0"/>
              <a:t> B) </a:t>
            </a:r>
          </a:p>
          <a:p>
            <a:pPr>
              <a:buFont typeface="Wingdings" pitchFamily="2" charset="2"/>
              <a:buChar char="§"/>
            </a:pPr>
            <a:endParaRPr lang="en-US" sz="2800" dirty="0"/>
          </a:p>
          <a:p>
            <a:pPr>
              <a:buFont typeface="Wingdings" pitchFamily="2" charset="2"/>
              <a:buChar char="§"/>
            </a:pPr>
            <a:r>
              <a:rPr lang="en-US" sz="2800" dirty="0"/>
              <a:t>We can have </a:t>
            </a:r>
            <a:r>
              <a:rPr lang="en-US" sz="2800" b="1" i="1" dirty="0"/>
              <a:t>many</a:t>
            </a:r>
            <a:r>
              <a:rPr lang="en-US" sz="2800" dirty="0"/>
              <a:t> levels of an ISA hierarchy</a:t>
            </a:r>
          </a:p>
          <a:p>
            <a:pPr>
              <a:buFont typeface="Wingdings" pitchFamily="2" charset="2"/>
              <a:buChar char="§"/>
            </a:pPr>
            <a:endParaRPr lang="en-US" sz="2800" dirty="0"/>
          </a:p>
          <a:p>
            <a:pPr>
              <a:lnSpc>
                <a:spcPct val="90000"/>
              </a:lnSpc>
              <a:buFont typeface="Wingdings" pitchFamily="2" charset="2"/>
              <a:buChar char="§"/>
            </a:pPr>
            <a:r>
              <a:rPr lang="en-US" sz="2800" dirty="0"/>
              <a:t>Reasons for using ISA: </a:t>
            </a:r>
          </a:p>
          <a:p>
            <a:pPr lvl="1">
              <a:lnSpc>
                <a:spcPct val="90000"/>
              </a:lnSpc>
              <a:buSzPct val="75000"/>
              <a:buFont typeface="Wingdings" pitchFamily="2" charset="2"/>
              <a:buChar char="§"/>
            </a:pPr>
            <a:r>
              <a:rPr lang="en-US" sz="2600" dirty="0"/>
              <a:t>To add descriptive attributes specific to a subclass</a:t>
            </a:r>
          </a:p>
          <a:p>
            <a:pPr lvl="1">
              <a:lnSpc>
                <a:spcPct val="90000"/>
              </a:lnSpc>
              <a:buSzPct val="75000"/>
              <a:buFont typeface="Wingdings" pitchFamily="2" charset="2"/>
              <a:buChar char="§"/>
            </a:pPr>
            <a:r>
              <a:rPr lang="en-US" sz="2600" dirty="0"/>
              <a:t>To identify entities that participate in a relationship</a:t>
            </a:r>
          </a:p>
          <a:p>
            <a:pPr>
              <a:buFont typeface="Wingdings" pitchFamily="2" charset="2"/>
              <a:buChar char="§"/>
            </a:pPr>
            <a:endParaRPr lang="en-US" sz="2000" dirty="0">
              <a:latin typeface="Book Antiqua" pitchFamily="18" charset="0"/>
            </a:endParaRPr>
          </a:p>
          <a:p>
            <a:pPr>
              <a:buFont typeface="Wingdings" pitchFamily="2" charset="2"/>
              <a:buChar char="§"/>
            </a:pPr>
            <a:endParaRPr lang="en-US" sz="2000" dirty="0"/>
          </a:p>
        </p:txBody>
      </p:sp>
    </p:spTree>
    <p:extLst>
      <p:ext uri="{BB962C8B-B14F-4D97-AF65-F5344CB8AC3E}">
        <p14:creationId xmlns:p14="http://schemas.microsoft.com/office/powerpoint/2010/main" val="94055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kumimoji="1" lang="en-US" sz="3200" b="1" dirty="0">
                <a:effectLst>
                  <a:outerShdw blurRad="38100" dist="38100" dir="2700000" algn="tl">
                    <a:srgbClr val="DDDDDD"/>
                  </a:outerShdw>
                </a:effectLst>
                <a:cs typeface="+mn-cs"/>
              </a:rPr>
              <a:t>E/R Data Model</a:t>
            </a:r>
            <a:br>
              <a:rPr kumimoji="1" lang="en-US" sz="3200" b="1" dirty="0">
                <a:effectLst>
                  <a:outerShdw blurRad="38100" dist="38100" dir="2700000" algn="tl">
                    <a:srgbClr val="DDDDDD"/>
                  </a:outerShdw>
                </a:effectLst>
                <a:cs typeface="+mn-cs"/>
              </a:rPr>
            </a:br>
            <a:r>
              <a:rPr kumimoji="1" lang="en-US" sz="2400" b="1" i="1" dirty="0">
                <a:effectLst>
                  <a:outerShdw blurRad="38100" dist="38100" dir="2700000" algn="tl">
                    <a:srgbClr val="DDDDDD"/>
                  </a:outerShdw>
                </a:effectLst>
                <a:cs typeface="+mn-cs"/>
              </a:rPr>
              <a:t>Extensions to the Model:  Aggregation</a:t>
            </a:r>
            <a:endParaRPr kumimoji="1" lang="en-US" sz="2400" b="1" dirty="0">
              <a:effectLst>
                <a:outerShdw blurRad="38100" dist="38100" dir="2700000" algn="tl">
                  <a:srgbClr val="DDDDDD"/>
                </a:outerShdw>
              </a:effectLst>
              <a:cs typeface="+mn-cs"/>
            </a:endParaRPr>
          </a:p>
        </p:txBody>
      </p:sp>
      <p:sp>
        <p:nvSpPr>
          <p:cNvPr id="151555" name="Rectangle 3"/>
          <p:cNvSpPr>
            <a:spLocks noChangeArrowheads="1"/>
          </p:cNvSpPr>
          <p:nvPr/>
        </p:nvSpPr>
        <p:spPr bwMode="auto">
          <a:xfrm>
            <a:off x="700088" y="1370013"/>
            <a:ext cx="81470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E/R:  No relationships between relationships</a:t>
            </a:r>
          </a:p>
          <a:p>
            <a:pPr marL="742950" lvl="1" indent="-285750">
              <a:lnSpc>
                <a:spcPct val="130000"/>
              </a:lnSpc>
              <a:spcBef>
                <a:spcPct val="35000"/>
              </a:spcBef>
              <a:buClr>
                <a:srgbClr val="CC6600"/>
              </a:buClr>
              <a:buFont typeface="Monotype Sorts" charset="0"/>
              <a:buChar char="ù"/>
              <a:defRPr/>
            </a:pPr>
            <a:r>
              <a:rPr kumimoji="1" lang="en-US" sz="1800">
                <a:cs typeface="+mn-cs"/>
              </a:rPr>
              <a:t>E.g.:  Associate loan officers with Borrows relationship set</a:t>
            </a:r>
          </a:p>
        </p:txBody>
      </p:sp>
      <p:sp>
        <p:nvSpPr>
          <p:cNvPr id="151556" name="Rectangle 4"/>
          <p:cNvSpPr>
            <a:spLocks noChangeArrowheads="1"/>
          </p:cNvSpPr>
          <p:nvPr/>
        </p:nvSpPr>
        <p:spPr bwMode="auto">
          <a:xfrm>
            <a:off x="1603375" y="2781300"/>
            <a:ext cx="101600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Customers</a:t>
            </a:r>
            <a:endParaRPr lang="en-US" baseline="-25000" dirty="0">
              <a:latin typeface="Times New Roman" charset="0"/>
              <a:cs typeface="+mn-cs"/>
            </a:endParaRPr>
          </a:p>
        </p:txBody>
      </p:sp>
      <p:grpSp>
        <p:nvGrpSpPr>
          <p:cNvPr id="72708" name="Group 5"/>
          <p:cNvGrpSpPr>
            <a:grpSpLocks/>
          </p:cNvGrpSpPr>
          <p:nvPr/>
        </p:nvGrpSpPr>
        <p:grpSpPr bwMode="auto">
          <a:xfrm>
            <a:off x="5872163" y="2751138"/>
            <a:ext cx="828675" cy="374650"/>
            <a:chOff x="2273" y="2273"/>
            <a:chExt cx="307" cy="236"/>
          </a:xfrm>
        </p:grpSpPr>
        <p:sp>
          <p:nvSpPr>
            <p:cNvPr id="151558" name="Rectangle 6"/>
            <p:cNvSpPr>
              <a:spLocks noChangeArrowheads="1"/>
            </p:cNvSpPr>
            <p:nvPr/>
          </p:nvSpPr>
          <p:spPr bwMode="auto">
            <a:xfrm>
              <a:off x="2273" y="2292"/>
              <a:ext cx="307" cy="2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l-GR" sz="2400">
                <a:latin typeface="Times New Roman" charset="0"/>
                <a:cs typeface="+mn-cs"/>
              </a:endParaRPr>
            </a:p>
          </p:txBody>
        </p:sp>
        <p:sp>
          <p:nvSpPr>
            <p:cNvPr id="151559" name="Text Box 7"/>
            <p:cNvSpPr txBox="1">
              <a:spLocks noChangeArrowheads="1"/>
            </p:cNvSpPr>
            <p:nvPr/>
          </p:nvSpPr>
          <p:spPr bwMode="auto">
            <a:xfrm>
              <a:off x="2302" y="2273"/>
              <a:ext cx="2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latin typeface="Times New Roman" charset="0"/>
                  <a:cs typeface="+mn-cs"/>
                </a:rPr>
                <a:t>Loans</a:t>
              </a:r>
              <a:endParaRPr lang="en-US" baseline="-25000" dirty="0">
                <a:latin typeface="Times New Roman" charset="0"/>
                <a:cs typeface="+mn-cs"/>
              </a:endParaRPr>
            </a:p>
          </p:txBody>
        </p:sp>
      </p:grpSp>
      <p:sp>
        <p:nvSpPr>
          <p:cNvPr id="151560" name="AutoShape 8"/>
          <p:cNvSpPr>
            <a:spLocks noChangeArrowheads="1"/>
          </p:cNvSpPr>
          <p:nvPr/>
        </p:nvSpPr>
        <p:spPr bwMode="auto">
          <a:xfrm>
            <a:off x="3752850" y="2673350"/>
            <a:ext cx="1077913" cy="5778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Borrows</a:t>
            </a:r>
          </a:p>
        </p:txBody>
      </p:sp>
      <p:sp>
        <p:nvSpPr>
          <p:cNvPr id="151561" name="Rectangle 9"/>
          <p:cNvSpPr>
            <a:spLocks noChangeArrowheads="1"/>
          </p:cNvSpPr>
          <p:nvPr/>
        </p:nvSpPr>
        <p:spPr bwMode="auto">
          <a:xfrm>
            <a:off x="3790950" y="4545013"/>
            <a:ext cx="1016000" cy="344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Employees</a:t>
            </a:r>
            <a:endParaRPr lang="en-US" baseline="-25000" dirty="0">
              <a:latin typeface="Times New Roman" charset="0"/>
              <a:cs typeface="+mn-cs"/>
            </a:endParaRPr>
          </a:p>
        </p:txBody>
      </p:sp>
      <p:sp>
        <p:nvSpPr>
          <p:cNvPr id="151562" name="AutoShape 10"/>
          <p:cNvSpPr>
            <a:spLocks noChangeArrowheads="1"/>
          </p:cNvSpPr>
          <p:nvPr/>
        </p:nvSpPr>
        <p:spPr bwMode="auto">
          <a:xfrm>
            <a:off x="3497263" y="3559175"/>
            <a:ext cx="1606550" cy="693738"/>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Loan_Officer</a:t>
            </a:r>
          </a:p>
        </p:txBody>
      </p:sp>
      <p:cxnSp>
        <p:nvCxnSpPr>
          <p:cNvPr id="151563" name="AutoShape 11"/>
          <p:cNvCxnSpPr>
            <a:cxnSpLocks noChangeShapeType="1"/>
            <a:stCxn id="151556" idx="3"/>
            <a:endCxn id="151560" idx="1"/>
          </p:cNvCxnSpPr>
          <p:nvPr/>
        </p:nvCxnSpPr>
        <p:spPr bwMode="auto">
          <a:xfrm>
            <a:off x="2619375" y="2954338"/>
            <a:ext cx="1133475" cy="79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1564" name="AutoShape 12"/>
          <p:cNvCxnSpPr>
            <a:cxnSpLocks noChangeShapeType="1"/>
            <a:stCxn id="151560" idx="3"/>
            <a:endCxn id="151558" idx="1"/>
          </p:cNvCxnSpPr>
          <p:nvPr/>
        </p:nvCxnSpPr>
        <p:spPr bwMode="auto">
          <a:xfrm flipV="1">
            <a:off x="4830763" y="2954338"/>
            <a:ext cx="1041400" cy="79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1565" name="AutoShape 13"/>
          <p:cNvCxnSpPr>
            <a:cxnSpLocks noChangeShapeType="1"/>
            <a:stCxn id="151561" idx="0"/>
            <a:endCxn id="151562" idx="2"/>
          </p:cNvCxnSpPr>
          <p:nvPr/>
        </p:nvCxnSpPr>
        <p:spPr bwMode="auto">
          <a:xfrm flipV="1">
            <a:off x="4298950" y="4252913"/>
            <a:ext cx="1588" cy="292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1566" name="Text Box 14"/>
          <p:cNvSpPr txBox="1">
            <a:spLocks noChangeArrowheads="1"/>
          </p:cNvSpPr>
          <p:nvPr/>
        </p:nvSpPr>
        <p:spPr bwMode="auto">
          <a:xfrm>
            <a:off x="4427538" y="316071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Times New Roman" charset="0"/>
                <a:cs typeface="+mn-cs"/>
              </a:rPr>
              <a:t>?</a:t>
            </a:r>
          </a:p>
        </p:txBody>
      </p:sp>
      <p:sp>
        <p:nvSpPr>
          <p:cNvPr id="151567" name="Rectangle 15"/>
          <p:cNvSpPr>
            <a:spLocks noChangeArrowheads="1"/>
          </p:cNvSpPr>
          <p:nvPr/>
        </p:nvSpPr>
        <p:spPr bwMode="auto">
          <a:xfrm>
            <a:off x="573088" y="5138738"/>
            <a:ext cx="848201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dirty="0">
                <a:cs typeface="+mn-cs"/>
              </a:rPr>
              <a:t>Associate Loan Officer with </a:t>
            </a:r>
            <a:r>
              <a:rPr kumimoji="1" lang="en-US" sz="2000" dirty="0">
                <a:solidFill>
                  <a:srgbClr val="0000FF"/>
                </a:solidFill>
                <a:cs typeface="+mn-cs"/>
              </a:rPr>
              <a:t>Loan</a:t>
            </a:r>
            <a:r>
              <a:rPr kumimoji="1" lang="en-US" sz="2000" dirty="0">
                <a:cs typeface="+mn-cs"/>
              </a:rPr>
              <a:t>?</a:t>
            </a:r>
          </a:p>
          <a:p>
            <a:pPr marL="742950" lvl="1" indent="-285750">
              <a:lnSpc>
                <a:spcPct val="130000"/>
              </a:lnSpc>
              <a:spcBef>
                <a:spcPct val="35000"/>
              </a:spcBef>
              <a:buClr>
                <a:srgbClr val="CC6600"/>
              </a:buClr>
              <a:buFont typeface="Monotype Sorts" charset="0"/>
              <a:buChar char="ù"/>
              <a:defRPr/>
            </a:pPr>
            <a:r>
              <a:rPr kumimoji="1" lang="en-US" sz="1800" dirty="0">
                <a:cs typeface="+mn-cs"/>
              </a:rPr>
              <a:t>What if we want a loan officer for every (customer, loan) pair?</a:t>
            </a:r>
          </a:p>
        </p:txBody>
      </p:sp>
    </p:spTree>
    <p:extLst>
      <p:ext uri="{BB962C8B-B14F-4D97-AF65-F5344CB8AC3E}">
        <p14:creationId xmlns:p14="http://schemas.microsoft.com/office/powerpoint/2010/main" val="1662860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kumimoji="1" lang="en-US" sz="3200" b="1" dirty="0">
                <a:solidFill>
                  <a:srgbClr val="000000"/>
                </a:solidFill>
                <a:effectLst>
                  <a:outerShdw blurRad="38100" dist="38100" dir="2700000" algn="tl">
                    <a:srgbClr val="DDDDDD"/>
                  </a:outerShdw>
                </a:effectLst>
                <a:cs typeface="+mn-cs"/>
              </a:rPr>
              <a:t>E/R Data Model</a:t>
            </a:r>
            <a:br>
              <a:rPr kumimoji="1" lang="en-US" sz="3200" b="1" dirty="0">
                <a:solidFill>
                  <a:srgbClr val="000000"/>
                </a:solidFill>
                <a:effectLst>
                  <a:outerShdw blurRad="38100" dist="38100" dir="2700000" algn="tl">
                    <a:srgbClr val="DDDDDD"/>
                  </a:outerShdw>
                </a:effectLst>
                <a:cs typeface="+mn-cs"/>
              </a:rPr>
            </a:br>
            <a:r>
              <a:rPr kumimoji="1" lang="en-US" sz="2400" b="1" i="1" dirty="0">
                <a:solidFill>
                  <a:srgbClr val="000000"/>
                </a:solidFill>
                <a:effectLst>
                  <a:outerShdw blurRad="38100" dist="38100" dir="2700000" algn="tl">
                    <a:srgbClr val="DDDDDD"/>
                  </a:outerShdw>
                </a:effectLst>
                <a:cs typeface="+mn-cs"/>
              </a:rPr>
              <a:t>Extensions to the Model:  Aggregation</a:t>
            </a:r>
            <a:endParaRPr kumimoji="1" lang="en-US" sz="2400" b="1" dirty="0">
              <a:solidFill>
                <a:srgbClr val="000000"/>
              </a:solidFill>
              <a:effectLst>
                <a:outerShdw blurRad="38100" dist="38100" dir="2700000" algn="tl">
                  <a:srgbClr val="DDDDDD"/>
                </a:outerShdw>
              </a:effectLst>
              <a:cs typeface="+mn-cs"/>
            </a:endParaRPr>
          </a:p>
        </p:txBody>
      </p:sp>
      <p:sp>
        <p:nvSpPr>
          <p:cNvPr id="152579" name="Rectangle 3"/>
          <p:cNvSpPr>
            <a:spLocks noChangeArrowheads="1"/>
          </p:cNvSpPr>
          <p:nvPr/>
        </p:nvSpPr>
        <p:spPr bwMode="auto">
          <a:xfrm>
            <a:off x="700088" y="1370013"/>
            <a:ext cx="81470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E/R:  No relationships between relationships</a:t>
            </a:r>
          </a:p>
          <a:p>
            <a:pPr marL="742950" lvl="1" indent="-285750">
              <a:lnSpc>
                <a:spcPct val="130000"/>
              </a:lnSpc>
              <a:spcBef>
                <a:spcPct val="35000"/>
              </a:spcBef>
              <a:buClr>
                <a:srgbClr val="CC6600"/>
              </a:buClr>
              <a:buFont typeface="Monotype Sorts" charset="0"/>
              <a:buChar char="ù"/>
              <a:defRPr/>
            </a:pPr>
            <a:r>
              <a:rPr kumimoji="1" lang="en-US" sz="1800">
                <a:cs typeface="+mn-cs"/>
              </a:rPr>
              <a:t>E.g.:  Associate loan officers with Borrows relationship set</a:t>
            </a:r>
          </a:p>
        </p:txBody>
      </p:sp>
      <p:sp>
        <p:nvSpPr>
          <p:cNvPr id="152580" name="Rectangle 4"/>
          <p:cNvSpPr>
            <a:spLocks noChangeArrowheads="1"/>
          </p:cNvSpPr>
          <p:nvPr/>
        </p:nvSpPr>
        <p:spPr bwMode="auto">
          <a:xfrm>
            <a:off x="1603375" y="2781300"/>
            <a:ext cx="101600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Customers</a:t>
            </a:r>
            <a:endParaRPr lang="en-US" baseline="-25000" dirty="0">
              <a:latin typeface="Times New Roman" charset="0"/>
              <a:cs typeface="+mn-cs"/>
            </a:endParaRPr>
          </a:p>
        </p:txBody>
      </p:sp>
      <p:grpSp>
        <p:nvGrpSpPr>
          <p:cNvPr id="74756" name="Group 5"/>
          <p:cNvGrpSpPr>
            <a:grpSpLocks/>
          </p:cNvGrpSpPr>
          <p:nvPr/>
        </p:nvGrpSpPr>
        <p:grpSpPr bwMode="auto">
          <a:xfrm>
            <a:off x="5872163" y="2751138"/>
            <a:ext cx="828675" cy="374650"/>
            <a:chOff x="2273" y="2273"/>
            <a:chExt cx="307" cy="236"/>
          </a:xfrm>
        </p:grpSpPr>
        <p:sp>
          <p:nvSpPr>
            <p:cNvPr id="152582" name="Rectangle 6"/>
            <p:cNvSpPr>
              <a:spLocks noChangeArrowheads="1"/>
            </p:cNvSpPr>
            <p:nvPr/>
          </p:nvSpPr>
          <p:spPr bwMode="auto">
            <a:xfrm>
              <a:off x="2273" y="2292"/>
              <a:ext cx="307" cy="2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l-GR" sz="2400">
                <a:latin typeface="Times New Roman" charset="0"/>
                <a:cs typeface="+mn-cs"/>
              </a:endParaRPr>
            </a:p>
          </p:txBody>
        </p:sp>
        <p:sp>
          <p:nvSpPr>
            <p:cNvPr id="152583" name="Text Box 7"/>
            <p:cNvSpPr txBox="1">
              <a:spLocks noChangeArrowheads="1"/>
            </p:cNvSpPr>
            <p:nvPr/>
          </p:nvSpPr>
          <p:spPr bwMode="auto">
            <a:xfrm>
              <a:off x="2302" y="2273"/>
              <a:ext cx="2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latin typeface="Times New Roman" charset="0"/>
                  <a:cs typeface="+mn-cs"/>
                </a:rPr>
                <a:t>Loans</a:t>
              </a:r>
              <a:endParaRPr lang="en-US" baseline="-25000" dirty="0">
                <a:latin typeface="Times New Roman" charset="0"/>
                <a:cs typeface="+mn-cs"/>
              </a:endParaRPr>
            </a:p>
          </p:txBody>
        </p:sp>
      </p:grpSp>
      <p:sp>
        <p:nvSpPr>
          <p:cNvPr id="152584" name="AutoShape 8"/>
          <p:cNvSpPr>
            <a:spLocks noChangeArrowheads="1"/>
          </p:cNvSpPr>
          <p:nvPr/>
        </p:nvSpPr>
        <p:spPr bwMode="auto">
          <a:xfrm>
            <a:off x="3752850" y="2673350"/>
            <a:ext cx="1077913" cy="5778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Borrows</a:t>
            </a:r>
          </a:p>
        </p:txBody>
      </p:sp>
      <p:sp>
        <p:nvSpPr>
          <p:cNvPr id="152585" name="Rectangle 9"/>
          <p:cNvSpPr>
            <a:spLocks noChangeArrowheads="1"/>
          </p:cNvSpPr>
          <p:nvPr/>
        </p:nvSpPr>
        <p:spPr bwMode="auto">
          <a:xfrm>
            <a:off x="3651250" y="4545013"/>
            <a:ext cx="1016000" cy="344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Employees</a:t>
            </a:r>
            <a:endParaRPr lang="en-US" baseline="-25000" dirty="0">
              <a:latin typeface="Times New Roman" charset="0"/>
              <a:cs typeface="+mn-cs"/>
            </a:endParaRPr>
          </a:p>
        </p:txBody>
      </p:sp>
      <p:sp>
        <p:nvSpPr>
          <p:cNvPr id="152586" name="AutoShape 10"/>
          <p:cNvSpPr>
            <a:spLocks noChangeArrowheads="1"/>
          </p:cNvSpPr>
          <p:nvPr/>
        </p:nvSpPr>
        <p:spPr bwMode="auto">
          <a:xfrm>
            <a:off x="3357563" y="3559175"/>
            <a:ext cx="1606550" cy="693738"/>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Loan_Officer</a:t>
            </a:r>
          </a:p>
        </p:txBody>
      </p:sp>
      <p:cxnSp>
        <p:nvCxnSpPr>
          <p:cNvPr id="152587" name="AutoShape 11"/>
          <p:cNvCxnSpPr>
            <a:cxnSpLocks noChangeShapeType="1"/>
            <a:stCxn id="152580" idx="3"/>
            <a:endCxn id="152584" idx="1"/>
          </p:cNvCxnSpPr>
          <p:nvPr/>
        </p:nvCxnSpPr>
        <p:spPr bwMode="auto">
          <a:xfrm>
            <a:off x="2619375" y="2954338"/>
            <a:ext cx="1133475" cy="79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2588" name="AutoShape 12"/>
          <p:cNvCxnSpPr>
            <a:cxnSpLocks noChangeShapeType="1"/>
            <a:stCxn id="152584" idx="3"/>
            <a:endCxn id="152582" idx="1"/>
          </p:cNvCxnSpPr>
          <p:nvPr/>
        </p:nvCxnSpPr>
        <p:spPr bwMode="auto">
          <a:xfrm flipV="1">
            <a:off x="4830763" y="2954338"/>
            <a:ext cx="1041400" cy="79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2589" name="AutoShape 13"/>
          <p:cNvCxnSpPr>
            <a:cxnSpLocks noChangeShapeType="1"/>
            <a:stCxn id="152585" idx="0"/>
            <a:endCxn id="152586" idx="2"/>
          </p:cNvCxnSpPr>
          <p:nvPr/>
        </p:nvCxnSpPr>
        <p:spPr bwMode="auto">
          <a:xfrm flipV="1">
            <a:off x="4159250" y="4252913"/>
            <a:ext cx="1588" cy="292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2590" name="Rectangle 14"/>
          <p:cNvSpPr>
            <a:spLocks noChangeArrowheads="1"/>
          </p:cNvSpPr>
          <p:nvPr/>
        </p:nvSpPr>
        <p:spPr bwMode="auto">
          <a:xfrm>
            <a:off x="573088" y="5138738"/>
            <a:ext cx="848201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dirty="0">
                <a:cs typeface="+mn-cs"/>
              </a:rPr>
              <a:t>Associate Loan Officer with </a:t>
            </a:r>
            <a:r>
              <a:rPr kumimoji="1" lang="en-US" sz="2000" dirty="0">
                <a:solidFill>
                  <a:srgbClr val="000000"/>
                </a:solidFill>
                <a:cs typeface="+mn-cs"/>
              </a:rPr>
              <a:t>Borrows</a:t>
            </a:r>
            <a:r>
              <a:rPr kumimoji="1" lang="en-US" sz="2000" dirty="0">
                <a:cs typeface="+mn-cs"/>
              </a:rPr>
              <a:t>?</a:t>
            </a:r>
          </a:p>
          <a:p>
            <a:pPr marL="742950" lvl="1" indent="-285750">
              <a:lnSpc>
                <a:spcPct val="130000"/>
              </a:lnSpc>
              <a:spcBef>
                <a:spcPct val="35000"/>
              </a:spcBef>
              <a:buClr>
                <a:srgbClr val="CC6600"/>
              </a:buClr>
              <a:buFont typeface="Monotype Sorts" charset="0"/>
              <a:buChar char="ù"/>
              <a:defRPr/>
            </a:pPr>
            <a:r>
              <a:rPr kumimoji="1" lang="en-US" sz="1800" dirty="0">
                <a:cs typeface="+mn-cs"/>
              </a:rPr>
              <a:t>Must First Aggregate</a:t>
            </a:r>
          </a:p>
        </p:txBody>
      </p:sp>
      <p:sp>
        <p:nvSpPr>
          <p:cNvPr id="152591" name="Rectangle 15"/>
          <p:cNvSpPr>
            <a:spLocks noChangeArrowheads="1"/>
          </p:cNvSpPr>
          <p:nvPr/>
        </p:nvSpPr>
        <p:spPr bwMode="auto">
          <a:xfrm>
            <a:off x="1377950" y="2574925"/>
            <a:ext cx="5561013" cy="796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2592" name="AutoShape 16"/>
          <p:cNvCxnSpPr>
            <a:cxnSpLocks noChangeShapeType="1"/>
            <a:stCxn id="152586" idx="0"/>
            <a:endCxn id="152591" idx="2"/>
          </p:cNvCxnSpPr>
          <p:nvPr/>
        </p:nvCxnSpPr>
        <p:spPr bwMode="auto">
          <a:xfrm flipH="1" flipV="1">
            <a:off x="4159250" y="3371850"/>
            <a:ext cx="1588" cy="187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044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Aggregation</a:t>
            </a:r>
          </a:p>
        </p:txBody>
      </p:sp>
      <p:sp>
        <p:nvSpPr>
          <p:cNvPr id="3" name="Content Placeholder 2"/>
          <p:cNvSpPr>
            <a:spLocks noGrp="1"/>
          </p:cNvSpPr>
          <p:nvPr>
            <p:ph idx="1"/>
          </p:nvPr>
        </p:nvSpPr>
        <p:spPr>
          <a:xfrm>
            <a:off x="457200" y="1524000"/>
            <a:ext cx="8686800" cy="4953000"/>
          </a:xfrm>
        </p:spPr>
        <p:txBody>
          <a:bodyPr>
            <a:normAutofit/>
          </a:bodyPr>
          <a:lstStyle/>
          <a:p>
            <a:pPr>
              <a:buFont typeface="Wingdings" pitchFamily="2" charset="2"/>
              <a:buChar char="§"/>
            </a:pPr>
            <a:r>
              <a:rPr lang="en-US" sz="2200" dirty="0"/>
              <a:t>Aggregation allows indicating that a relationship set (identified through a </a:t>
            </a:r>
            <a:r>
              <a:rPr lang="en-US" sz="2200" i="1" dirty="0"/>
              <a:t>dashed box</a:t>
            </a:r>
            <a:r>
              <a:rPr lang="en-US" sz="2200" dirty="0"/>
              <a:t>) participates in another relationship set</a:t>
            </a:r>
          </a:p>
          <a:p>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
        <p:nvSpPr>
          <p:cNvPr id="5" name="Freeform 7"/>
          <p:cNvSpPr>
            <a:spLocks/>
          </p:cNvSpPr>
          <p:nvPr/>
        </p:nvSpPr>
        <p:spPr bwMode="auto">
          <a:xfrm>
            <a:off x="4722812" y="5489575"/>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8"/>
          <p:cNvSpPr>
            <a:spLocks/>
          </p:cNvSpPr>
          <p:nvPr/>
        </p:nvSpPr>
        <p:spPr bwMode="auto">
          <a:xfrm>
            <a:off x="6369050" y="5489575"/>
            <a:ext cx="896937" cy="381000"/>
          </a:xfrm>
          <a:custGeom>
            <a:avLst/>
            <a:gdLst>
              <a:gd name="T0" fmla="*/ 1 w 565"/>
              <a:gd name="T1" fmla="*/ 129 h 240"/>
              <a:gd name="T2" fmla="*/ 9 w 565"/>
              <a:gd name="T3" fmla="*/ 150 h 240"/>
              <a:gd name="T4" fmla="*/ 27 w 565"/>
              <a:gd name="T5" fmla="*/ 170 h 240"/>
              <a:gd name="T6" fmla="*/ 51 w 565"/>
              <a:gd name="T7" fmla="*/ 188 h 240"/>
              <a:gd name="T8" fmla="*/ 83 w 565"/>
              <a:gd name="T9" fmla="*/ 204 h 240"/>
              <a:gd name="T10" fmla="*/ 120 w 565"/>
              <a:gd name="T11" fmla="*/ 217 h 240"/>
              <a:gd name="T12" fmla="*/ 163 w 565"/>
              <a:gd name="T13" fmla="*/ 227 h 240"/>
              <a:gd name="T14" fmla="*/ 209 w 565"/>
              <a:gd name="T15" fmla="*/ 235 h 240"/>
              <a:gd name="T16" fmla="*/ 257 w 565"/>
              <a:gd name="T17" fmla="*/ 239 h 240"/>
              <a:gd name="T18" fmla="*/ 306 w 565"/>
              <a:gd name="T19" fmla="*/ 239 h 240"/>
              <a:gd name="T20" fmla="*/ 355 w 565"/>
              <a:gd name="T21" fmla="*/ 235 h 240"/>
              <a:gd name="T22" fmla="*/ 401 w 565"/>
              <a:gd name="T23" fmla="*/ 227 h 240"/>
              <a:gd name="T24" fmla="*/ 443 w 565"/>
              <a:gd name="T25" fmla="*/ 217 h 240"/>
              <a:gd name="T26" fmla="*/ 481 w 565"/>
              <a:gd name="T27" fmla="*/ 204 h 240"/>
              <a:gd name="T28" fmla="*/ 513 w 565"/>
              <a:gd name="T29" fmla="*/ 188 h 240"/>
              <a:gd name="T30" fmla="*/ 537 w 565"/>
              <a:gd name="T31" fmla="*/ 169 h 240"/>
              <a:gd name="T32" fmla="*/ 554 w 565"/>
              <a:gd name="T33" fmla="*/ 150 h 240"/>
              <a:gd name="T34" fmla="*/ 563 w 565"/>
              <a:gd name="T35" fmla="*/ 129 h 240"/>
              <a:gd name="T36" fmla="*/ 563 w 565"/>
              <a:gd name="T37" fmla="*/ 108 h 240"/>
              <a:gd name="T38" fmla="*/ 554 w 565"/>
              <a:gd name="T39" fmla="*/ 88 h 240"/>
              <a:gd name="T40" fmla="*/ 537 w 565"/>
              <a:gd name="T41" fmla="*/ 68 h 240"/>
              <a:gd name="T42" fmla="*/ 513 w 565"/>
              <a:gd name="T43" fmla="*/ 50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8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7" y="239"/>
                </a:lnTo>
                <a:lnTo>
                  <a:pt x="282" y="239"/>
                </a:lnTo>
                <a:lnTo>
                  <a:pt x="306" y="239"/>
                </a:lnTo>
                <a:lnTo>
                  <a:pt x="331" y="237"/>
                </a:lnTo>
                <a:lnTo>
                  <a:pt x="355" y="235"/>
                </a:lnTo>
                <a:lnTo>
                  <a:pt x="378" y="231"/>
                </a:lnTo>
                <a:lnTo>
                  <a:pt x="401" y="227"/>
                </a:lnTo>
                <a:lnTo>
                  <a:pt x="423" y="223"/>
                </a:lnTo>
                <a:lnTo>
                  <a:pt x="443" y="217"/>
                </a:lnTo>
                <a:lnTo>
                  <a:pt x="463" y="211"/>
                </a:lnTo>
                <a:lnTo>
                  <a:pt x="481" y="204"/>
                </a:lnTo>
                <a:lnTo>
                  <a:pt x="498" y="196"/>
                </a:lnTo>
                <a:lnTo>
                  <a:pt x="513" y="188"/>
                </a:lnTo>
                <a:lnTo>
                  <a:pt x="526" y="179"/>
                </a:lnTo>
                <a:lnTo>
                  <a:pt x="537" y="169"/>
                </a:lnTo>
                <a:lnTo>
                  <a:pt x="547" y="160"/>
                </a:lnTo>
                <a:lnTo>
                  <a:pt x="554" y="150"/>
                </a:lnTo>
                <a:lnTo>
                  <a:pt x="559" y="140"/>
                </a:lnTo>
                <a:lnTo>
                  <a:pt x="563" y="129"/>
                </a:lnTo>
                <a:lnTo>
                  <a:pt x="564" y="119"/>
                </a:lnTo>
                <a:lnTo>
                  <a:pt x="563" y="108"/>
                </a:lnTo>
                <a:lnTo>
                  <a:pt x="559" y="98"/>
                </a:lnTo>
                <a:lnTo>
                  <a:pt x="554" y="88"/>
                </a:lnTo>
                <a:lnTo>
                  <a:pt x="547" y="78"/>
                </a:lnTo>
                <a:lnTo>
                  <a:pt x="537" y="68"/>
                </a:lnTo>
                <a:lnTo>
                  <a:pt x="526" y="59"/>
                </a:lnTo>
                <a:lnTo>
                  <a:pt x="513" y="50"/>
                </a:lnTo>
                <a:lnTo>
                  <a:pt x="498" y="42"/>
                </a:lnTo>
                <a:lnTo>
                  <a:pt x="481" y="35"/>
                </a:lnTo>
                <a:lnTo>
                  <a:pt x="463" y="27"/>
                </a:lnTo>
                <a:lnTo>
                  <a:pt x="443" y="21"/>
                </a:lnTo>
                <a:lnTo>
                  <a:pt x="423" y="15"/>
                </a:lnTo>
                <a:lnTo>
                  <a:pt x="401" y="11"/>
                </a:lnTo>
                <a:lnTo>
                  <a:pt x="378" y="6"/>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8"/>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9"/>
          <p:cNvSpPr>
            <a:spLocks/>
          </p:cNvSpPr>
          <p:nvPr/>
        </p:nvSpPr>
        <p:spPr bwMode="auto">
          <a:xfrm>
            <a:off x="2403475" y="5116512"/>
            <a:ext cx="1169987" cy="366713"/>
          </a:xfrm>
          <a:custGeom>
            <a:avLst/>
            <a:gdLst>
              <a:gd name="T0" fmla="*/ 736 w 737"/>
              <a:gd name="T1" fmla="*/ 105 h 231"/>
              <a:gd name="T2" fmla="*/ 724 w 737"/>
              <a:gd name="T3" fmla="*/ 85 h 231"/>
              <a:gd name="T4" fmla="*/ 702 w 737"/>
              <a:gd name="T5" fmla="*/ 67 h 231"/>
              <a:gd name="T6" fmla="*/ 670 w 737"/>
              <a:gd name="T7" fmla="*/ 48 h 231"/>
              <a:gd name="T8" fmla="*/ 628 w 737"/>
              <a:gd name="T9" fmla="*/ 33 h 231"/>
              <a:gd name="T10" fmla="*/ 579 w 737"/>
              <a:gd name="T11" fmla="*/ 21 h 231"/>
              <a:gd name="T12" fmla="*/ 524 w 737"/>
              <a:gd name="T13" fmla="*/ 10 h 231"/>
              <a:gd name="T14" fmla="*/ 464 w 737"/>
              <a:gd name="T15" fmla="*/ 3 h 231"/>
              <a:gd name="T16" fmla="*/ 400 w 737"/>
              <a:gd name="T17" fmla="*/ 0 h 231"/>
              <a:gd name="T18" fmla="*/ 336 w 737"/>
              <a:gd name="T19" fmla="*/ 0 h 231"/>
              <a:gd name="T20" fmla="*/ 274 w 737"/>
              <a:gd name="T21" fmla="*/ 3 h 231"/>
              <a:gd name="T22" fmla="*/ 214 w 737"/>
              <a:gd name="T23" fmla="*/ 10 h 231"/>
              <a:gd name="T24" fmla="*/ 157 w 737"/>
              <a:gd name="T25" fmla="*/ 21 h 231"/>
              <a:gd name="T26" fmla="*/ 108 w 737"/>
              <a:gd name="T27" fmla="*/ 33 h 231"/>
              <a:gd name="T28" fmla="*/ 66 w 737"/>
              <a:gd name="T29" fmla="*/ 48 h 231"/>
              <a:gd name="T30" fmla="*/ 35 w 737"/>
              <a:gd name="T31" fmla="*/ 67 h 231"/>
              <a:gd name="T32" fmla="*/ 13 w 737"/>
              <a:gd name="T33" fmla="*/ 85 h 231"/>
              <a:gd name="T34" fmla="*/ 1 w 737"/>
              <a:gd name="T35" fmla="*/ 105 h 231"/>
              <a:gd name="T36" fmla="*/ 1 w 737"/>
              <a:gd name="T37" fmla="*/ 125 h 231"/>
              <a:gd name="T38" fmla="*/ 13 w 737"/>
              <a:gd name="T39" fmla="*/ 144 h 231"/>
              <a:gd name="T40" fmla="*/ 35 w 737"/>
              <a:gd name="T41" fmla="*/ 163 h 231"/>
              <a:gd name="T42" fmla="*/ 66 w 737"/>
              <a:gd name="T43" fmla="*/ 181 h 231"/>
              <a:gd name="T44" fmla="*/ 108 w 737"/>
              <a:gd name="T45" fmla="*/ 196 h 231"/>
              <a:gd name="T46" fmla="*/ 157 w 737"/>
              <a:gd name="T47" fmla="*/ 208 h 231"/>
              <a:gd name="T48" fmla="*/ 214 w 737"/>
              <a:gd name="T49" fmla="*/ 219 h 231"/>
              <a:gd name="T50" fmla="*/ 274 w 737"/>
              <a:gd name="T51" fmla="*/ 226 h 231"/>
              <a:gd name="T52" fmla="*/ 336 w 737"/>
              <a:gd name="T53" fmla="*/ 229 h 231"/>
              <a:gd name="T54" fmla="*/ 400 w 737"/>
              <a:gd name="T55" fmla="*/ 229 h 231"/>
              <a:gd name="T56" fmla="*/ 464 w 737"/>
              <a:gd name="T57" fmla="*/ 226 h 231"/>
              <a:gd name="T58" fmla="*/ 524 w 737"/>
              <a:gd name="T59" fmla="*/ 219 h 231"/>
              <a:gd name="T60" fmla="*/ 579 w 737"/>
              <a:gd name="T61" fmla="*/ 208 h 231"/>
              <a:gd name="T62" fmla="*/ 628 w 737"/>
              <a:gd name="T63" fmla="*/ 196 h 231"/>
              <a:gd name="T64" fmla="*/ 670 w 737"/>
              <a:gd name="T65" fmla="*/ 181 h 231"/>
              <a:gd name="T66" fmla="*/ 702 w 737"/>
              <a:gd name="T67" fmla="*/ 163 h 231"/>
              <a:gd name="T68" fmla="*/ 724 w 737"/>
              <a:gd name="T69" fmla="*/ 144 h 231"/>
              <a:gd name="T70" fmla="*/ 736 w 737"/>
              <a:gd name="T71" fmla="*/ 12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7" h="231">
                <a:moveTo>
                  <a:pt x="736" y="115"/>
                </a:moveTo>
                <a:lnTo>
                  <a:pt x="736" y="105"/>
                </a:lnTo>
                <a:lnTo>
                  <a:pt x="730" y="94"/>
                </a:lnTo>
                <a:lnTo>
                  <a:pt x="724" y="85"/>
                </a:lnTo>
                <a:lnTo>
                  <a:pt x="715" y="75"/>
                </a:lnTo>
                <a:lnTo>
                  <a:pt x="702" y="67"/>
                </a:lnTo>
                <a:lnTo>
                  <a:pt x="687" y="57"/>
                </a:lnTo>
                <a:lnTo>
                  <a:pt x="670" y="48"/>
                </a:lnTo>
                <a:lnTo>
                  <a:pt x="651" y="41"/>
                </a:lnTo>
                <a:lnTo>
                  <a:pt x="628" y="33"/>
                </a:lnTo>
                <a:lnTo>
                  <a:pt x="605" y="27"/>
                </a:lnTo>
                <a:lnTo>
                  <a:pt x="579" y="21"/>
                </a:lnTo>
                <a:lnTo>
                  <a:pt x="552" y="15"/>
                </a:lnTo>
                <a:lnTo>
                  <a:pt x="524" y="10"/>
                </a:lnTo>
                <a:lnTo>
                  <a:pt x="494" y="7"/>
                </a:lnTo>
                <a:lnTo>
                  <a:pt x="464" y="3"/>
                </a:lnTo>
                <a:lnTo>
                  <a:pt x="433" y="1"/>
                </a:lnTo>
                <a:lnTo>
                  <a:pt x="400" y="0"/>
                </a:lnTo>
                <a:lnTo>
                  <a:pt x="368" y="0"/>
                </a:lnTo>
                <a:lnTo>
                  <a:pt x="336" y="0"/>
                </a:lnTo>
                <a:lnTo>
                  <a:pt x="305" y="1"/>
                </a:lnTo>
                <a:lnTo>
                  <a:pt x="274" y="3"/>
                </a:lnTo>
                <a:lnTo>
                  <a:pt x="242" y="7"/>
                </a:lnTo>
                <a:lnTo>
                  <a:pt x="214" y="10"/>
                </a:lnTo>
                <a:lnTo>
                  <a:pt x="184" y="15"/>
                </a:lnTo>
                <a:lnTo>
                  <a:pt x="157" y="21"/>
                </a:lnTo>
                <a:lnTo>
                  <a:pt x="131" y="27"/>
                </a:lnTo>
                <a:lnTo>
                  <a:pt x="108" y="33"/>
                </a:lnTo>
                <a:lnTo>
                  <a:pt x="86" y="41"/>
                </a:lnTo>
                <a:lnTo>
                  <a:pt x="66" y="48"/>
                </a:lnTo>
                <a:lnTo>
                  <a:pt x="50" y="57"/>
                </a:lnTo>
                <a:lnTo>
                  <a:pt x="35" y="67"/>
                </a:lnTo>
                <a:lnTo>
                  <a:pt x="23" y="75"/>
                </a:lnTo>
                <a:lnTo>
                  <a:pt x="13" y="85"/>
                </a:lnTo>
                <a:lnTo>
                  <a:pt x="6" y="94"/>
                </a:lnTo>
                <a:lnTo>
                  <a:pt x="1" y="105"/>
                </a:lnTo>
                <a:lnTo>
                  <a:pt x="0" y="115"/>
                </a:lnTo>
                <a:lnTo>
                  <a:pt x="1" y="125"/>
                </a:lnTo>
                <a:lnTo>
                  <a:pt x="6" y="135"/>
                </a:lnTo>
                <a:lnTo>
                  <a:pt x="13" y="144"/>
                </a:lnTo>
                <a:lnTo>
                  <a:pt x="23" y="154"/>
                </a:lnTo>
                <a:lnTo>
                  <a:pt x="35" y="163"/>
                </a:lnTo>
                <a:lnTo>
                  <a:pt x="50" y="172"/>
                </a:lnTo>
                <a:lnTo>
                  <a:pt x="66" y="181"/>
                </a:lnTo>
                <a:lnTo>
                  <a:pt x="86" y="188"/>
                </a:lnTo>
                <a:lnTo>
                  <a:pt x="108" y="196"/>
                </a:lnTo>
                <a:lnTo>
                  <a:pt x="131" y="203"/>
                </a:lnTo>
                <a:lnTo>
                  <a:pt x="157" y="208"/>
                </a:lnTo>
                <a:lnTo>
                  <a:pt x="184" y="214"/>
                </a:lnTo>
                <a:lnTo>
                  <a:pt x="214" y="219"/>
                </a:lnTo>
                <a:lnTo>
                  <a:pt x="242" y="223"/>
                </a:lnTo>
                <a:lnTo>
                  <a:pt x="274" y="226"/>
                </a:lnTo>
                <a:lnTo>
                  <a:pt x="305" y="228"/>
                </a:lnTo>
                <a:lnTo>
                  <a:pt x="336" y="229"/>
                </a:lnTo>
                <a:lnTo>
                  <a:pt x="368" y="230"/>
                </a:lnTo>
                <a:lnTo>
                  <a:pt x="400" y="229"/>
                </a:lnTo>
                <a:lnTo>
                  <a:pt x="433" y="228"/>
                </a:lnTo>
                <a:lnTo>
                  <a:pt x="464" y="226"/>
                </a:lnTo>
                <a:lnTo>
                  <a:pt x="494" y="223"/>
                </a:lnTo>
                <a:lnTo>
                  <a:pt x="524" y="219"/>
                </a:lnTo>
                <a:lnTo>
                  <a:pt x="552" y="214"/>
                </a:lnTo>
                <a:lnTo>
                  <a:pt x="579" y="208"/>
                </a:lnTo>
                <a:lnTo>
                  <a:pt x="605" y="203"/>
                </a:lnTo>
                <a:lnTo>
                  <a:pt x="628" y="196"/>
                </a:lnTo>
                <a:lnTo>
                  <a:pt x="651" y="188"/>
                </a:lnTo>
                <a:lnTo>
                  <a:pt x="670" y="181"/>
                </a:lnTo>
                <a:lnTo>
                  <a:pt x="687" y="172"/>
                </a:lnTo>
                <a:lnTo>
                  <a:pt x="702" y="163"/>
                </a:lnTo>
                <a:lnTo>
                  <a:pt x="715" y="154"/>
                </a:lnTo>
                <a:lnTo>
                  <a:pt x="724" y="144"/>
                </a:lnTo>
                <a:lnTo>
                  <a:pt x="730" y="135"/>
                </a:lnTo>
                <a:lnTo>
                  <a:pt x="736" y="125"/>
                </a:lnTo>
                <a:lnTo>
                  <a:pt x="736" y="11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0"/>
          <p:cNvSpPr>
            <a:spLocks/>
          </p:cNvSpPr>
          <p:nvPr/>
        </p:nvSpPr>
        <p:spPr bwMode="auto">
          <a:xfrm>
            <a:off x="1590675" y="5489575"/>
            <a:ext cx="896937"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29 h 240"/>
              <a:gd name="T38" fmla="*/ 9 w 565"/>
              <a:gd name="T39" fmla="*/ 150 h 240"/>
              <a:gd name="T40" fmla="*/ 27 w 565"/>
              <a:gd name="T41" fmla="*/ 170 h 240"/>
              <a:gd name="T42" fmla="*/ 51 w 565"/>
              <a:gd name="T43" fmla="*/ 188 h 240"/>
              <a:gd name="T44" fmla="*/ 83 w 565"/>
              <a:gd name="T45" fmla="*/ 204 h 240"/>
              <a:gd name="T46" fmla="*/ 120 w 565"/>
              <a:gd name="T47" fmla="*/ 217 h 240"/>
              <a:gd name="T48" fmla="*/ 163 w 565"/>
              <a:gd name="T49" fmla="*/ 227 h 240"/>
              <a:gd name="T50" fmla="*/ 209 w 565"/>
              <a:gd name="T51" fmla="*/ 235 h 240"/>
              <a:gd name="T52" fmla="*/ 258 w 565"/>
              <a:gd name="T53" fmla="*/ 239 h 240"/>
              <a:gd name="T54" fmla="*/ 306 w 565"/>
              <a:gd name="T55" fmla="*/ 239 h 240"/>
              <a:gd name="T56" fmla="*/ 355 w 565"/>
              <a:gd name="T57" fmla="*/ 235 h 240"/>
              <a:gd name="T58" fmla="*/ 401 w 565"/>
              <a:gd name="T59" fmla="*/ 227 h 240"/>
              <a:gd name="T60" fmla="*/ 444 w 565"/>
              <a:gd name="T61" fmla="*/ 217 h 240"/>
              <a:gd name="T62" fmla="*/ 481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5"/>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5"/>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8" y="239"/>
                </a:lnTo>
                <a:lnTo>
                  <a:pt x="282" y="239"/>
                </a:lnTo>
                <a:lnTo>
                  <a:pt x="306" y="239"/>
                </a:lnTo>
                <a:lnTo>
                  <a:pt x="331" y="237"/>
                </a:lnTo>
                <a:lnTo>
                  <a:pt x="355" y="235"/>
                </a:lnTo>
                <a:lnTo>
                  <a:pt x="379" y="231"/>
                </a:lnTo>
                <a:lnTo>
                  <a:pt x="401" y="227"/>
                </a:lnTo>
                <a:lnTo>
                  <a:pt x="423" y="223"/>
                </a:lnTo>
                <a:lnTo>
                  <a:pt x="444" y="217"/>
                </a:lnTo>
                <a:lnTo>
                  <a:pt x="464" y="211"/>
                </a:lnTo>
                <a:lnTo>
                  <a:pt x="481" y="204"/>
                </a:lnTo>
                <a:lnTo>
                  <a:pt x="498" y="196"/>
                </a:lnTo>
                <a:lnTo>
                  <a:pt x="513" y="188"/>
                </a:lnTo>
                <a:lnTo>
                  <a:pt x="526"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1"/>
          <p:cNvSpPr>
            <a:spLocks/>
          </p:cNvSpPr>
          <p:nvPr/>
        </p:nvSpPr>
        <p:spPr bwMode="auto">
          <a:xfrm>
            <a:off x="3235325" y="5489575"/>
            <a:ext cx="1133475" cy="381000"/>
          </a:xfrm>
          <a:custGeom>
            <a:avLst/>
            <a:gdLst>
              <a:gd name="T0" fmla="*/ 2 w 714"/>
              <a:gd name="T1" fmla="*/ 129 h 240"/>
              <a:gd name="T2" fmla="*/ 12 w 714"/>
              <a:gd name="T3" fmla="*/ 150 h 240"/>
              <a:gd name="T4" fmla="*/ 34 w 714"/>
              <a:gd name="T5" fmla="*/ 170 h 240"/>
              <a:gd name="T6" fmla="*/ 64 w 714"/>
              <a:gd name="T7" fmla="*/ 188 h 240"/>
              <a:gd name="T8" fmla="*/ 104 w 714"/>
              <a:gd name="T9" fmla="*/ 204 h 240"/>
              <a:gd name="T10" fmla="*/ 152 w 714"/>
              <a:gd name="T11" fmla="*/ 217 h 240"/>
              <a:gd name="T12" fmla="*/ 206 w 714"/>
              <a:gd name="T13" fmla="*/ 227 h 240"/>
              <a:gd name="T14" fmla="*/ 265 w 714"/>
              <a:gd name="T15" fmla="*/ 235 h 240"/>
              <a:gd name="T16" fmla="*/ 326 w 714"/>
              <a:gd name="T17" fmla="*/ 239 h 240"/>
              <a:gd name="T18" fmla="*/ 388 w 714"/>
              <a:gd name="T19" fmla="*/ 239 h 240"/>
              <a:gd name="T20" fmla="*/ 450 w 714"/>
              <a:gd name="T21" fmla="*/ 235 h 240"/>
              <a:gd name="T22" fmla="*/ 508 w 714"/>
              <a:gd name="T23" fmla="*/ 227 h 240"/>
              <a:gd name="T24" fmla="*/ 561 w 714"/>
              <a:gd name="T25" fmla="*/ 217 h 240"/>
              <a:gd name="T26" fmla="*/ 609 w 714"/>
              <a:gd name="T27" fmla="*/ 204 h 240"/>
              <a:gd name="T28" fmla="*/ 648 w 714"/>
              <a:gd name="T29" fmla="*/ 188 h 240"/>
              <a:gd name="T30" fmla="*/ 680 w 714"/>
              <a:gd name="T31" fmla="*/ 169 h 240"/>
              <a:gd name="T32" fmla="*/ 701 w 714"/>
              <a:gd name="T33" fmla="*/ 150 h 240"/>
              <a:gd name="T34" fmla="*/ 711 w 714"/>
              <a:gd name="T35" fmla="*/ 129 h 240"/>
              <a:gd name="T36" fmla="*/ 711 w 714"/>
              <a:gd name="T37" fmla="*/ 108 h 240"/>
              <a:gd name="T38" fmla="*/ 701 w 714"/>
              <a:gd name="T39" fmla="*/ 88 h 240"/>
              <a:gd name="T40" fmla="*/ 680 w 714"/>
              <a:gd name="T41" fmla="*/ 68 h 240"/>
              <a:gd name="T42" fmla="*/ 648 w 714"/>
              <a:gd name="T43" fmla="*/ 50 h 240"/>
              <a:gd name="T44" fmla="*/ 609 w 714"/>
              <a:gd name="T45" fmla="*/ 35 h 240"/>
              <a:gd name="T46" fmla="*/ 561 w 714"/>
              <a:gd name="T47" fmla="*/ 21 h 240"/>
              <a:gd name="T48" fmla="*/ 508 w 714"/>
              <a:gd name="T49" fmla="*/ 11 h 240"/>
              <a:gd name="T50" fmla="*/ 448 w 714"/>
              <a:gd name="T51" fmla="*/ 4 h 240"/>
              <a:gd name="T52" fmla="*/ 388 w 714"/>
              <a:gd name="T53" fmla="*/ 0 h 240"/>
              <a:gd name="T54" fmla="*/ 326 w 714"/>
              <a:gd name="T55" fmla="*/ 0 h 240"/>
              <a:gd name="T56" fmla="*/ 264 w 714"/>
              <a:gd name="T57" fmla="*/ 4 h 240"/>
              <a:gd name="T58" fmla="*/ 206 w 714"/>
              <a:gd name="T59" fmla="*/ 11 h 240"/>
              <a:gd name="T60" fmla="*/ 152 w 714"/>
              <a:gd name="T61" fmla="*/ 21 h 240"/>
              <a:gd name="T62" fmla="*/ 104 w 714"/>
              <a:gd name="T63" fmla="*/ 35 h 240"/>
              <a:gd name="T64" fmla="*/ 64 w 714"/>
              <a:gd name="T65" fmla="*/ 51 h 240"/>
              <a:gd name="T66" fmla="*/ 34 w 714"/>
              <a:gd name="T67" fmla="*/ 68 h 240"/>
              <a:gd name="T68" fmla="*/ 12 w 714"/>
              <a:gd name="T69" fmla="*/ 88 h 240"/>
              <a:gd name="T70" fmla="*/ 2 w 714"/>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4" h="240">
                <a:moveTo>
                  <a:pt x="0" y="119"/>
                </a:moveTo>
                <a:lnTo>
                  <a:pt x="2" y="129"/>
                </a:lnTo>
                <a:lnTo>
                  <a:pt x="6" y="140"/>
                </a:lnTo>
                <a:lnTo>
                  <a:pt x="12" y="150"/>
                </a:lnTo>
                <a:lnTo>
                  <a:pt x="22" y="160"/>
                </a:lnTo>
                <a:lnTo>
                  <a:pt x="34" y="170"/>
                </a:lnTo>
                <a:lnTo>
                  <a:pt x="48" y="179"/>
                </a:lnTo>
                <a:lnTo>
                  <a:pt x="64" y="188"/>
                </a:lnTo>
                <a:lnTo>
                  <a:pt x="83" y="196"/>
                </a:lnTo>
                <a:lnTo>
                  <a:pt x="104" y="204"/>
                </a:lnTo>
                <a:lnTo>
                  <a:pt x="127" y="211"/>
                </a:lnTo>
                <a:lnTo>
                  <a:pt x="152" y="217"/>
                </a:lnTo>
                <a:lnTo>
                  <a:pt x="178" y="223"/>
                </a:lnTo>
                <a:lnTo>
                  <a:pt x="206" y="227"/>
                </a:lnTo>
                <a:lnTo>
                  <a:pt x="235" y="231"/>
                </a:lnTo>
                <a:lnTo>
                  <a:pt x="265" y="235"/>
                </a:lnTo>
                <a:lnTo>
                  <a:pt x="295" y="237"/>
                </a:lnTo>
                <a:lnTo>
                  <a:pt x="326" y="239"/>
                </a:lnTo>
                <a:lnTo>
                  <a:pt x="356" y="239"/>
                </a:lnTo>
                <a:lnTo>
                  <a:pt x="388" y="239"/>
                </a:lnTo>
                <a:lnTo>
                  <a:pt x="418" y="237"/>
                </a:lnTo>
                <a:lnTo>
                  <a:pt x="450" y="235"/>
                </a:lnTo>
                <a:lnTo>
                  <a:pt x="479" y="231"/>
                </a:lnTo>
                <a:lnTo>
                  <a:pt x="508" y="227"/>
                </a:lnTo>
                <a:lnTo>
                  <a:pt x="534" y="223"/>
                </a:lnTo>
                <a:lnTo>
                  <a:pt x="561" y="217"/>
                </a:lnTo>
                <a:lnTo>
                  <a:pt x="586" y="211"/>
                </a:lnTo>
                <a:lnTo>
                  <a:pt x="609" y="204"/>
                </a:lnTo>
                <a:lnTo>
                  <a:pt x="629" y="196"/>
                </a:lnTo>
                <a:lnTo>
                  <a:pt x="648" y="188"/>
                </a:lnTo>
                <a:lnTo>
                  <a:pt x="666" y="179"/>
                </a:lnTo>
                <a:lnTo>
                  <a:pt x="680" y="169"/>
                </a:lnTo>
                <a:lnTo>
                  <a:pt x="691" y="160"/>
                </a:lnTo>
                <a:lnTo>
                  <a:pt x="701" y="150"/>
                </a:lnTo>
                <a:lnTo>
                  <a:pt x="707" y="140"/>
                </a:lnTo>
                <a:lnTo>
                  <a:pt x="711" y="129"/>
                </a:lnTo>
                <a:lnTo>
                  <a:pt x="713" y="119"/>
                </a:lnTo>
                <a:lnTo>
                  <a:pt x="711" y="108"/>
                </a:lnTo>
                <a:lnTo>
                  <a:pt x="707" y="98"/>
                </a:lnTo>
                <a:lnTo>
                  <a:pt x="701" y="88"/>
                </a:lnTo>
                <a:lnTo>
                  <a:pt x="691" y="78"/>
                </a:lnTo>
                <a:lnTo>
                  <a:pt x="680" y="68"/>
                </a:lnTo>
                <a:lnTo>
                  <a:pt x="666" y="59"/>
                </a:lnTo>
                <a:lnTo>
                  <a:pt x="648" y="50"/>
                </a:lnTo>
                <a:lnTo>
                  <a:pt x="629" y="42"/>
                </a:lnTo>
                <a:lnTo>
                  <a:pt x="609" y="35"/>
                </a:lnTo>
                <a:lnTo>
                  <a:pt x="585" y="27"/>
                </a:lnTo>
                <a:lnTo>
                  <a:pt x="561" y="21"/>
                </a:lnTo>
                <a:lnTo>
                  <a:pt x="534" y="15"/>
                </a:lnTo>
                <a:lnTo>
                  <a:pt x="508" y="11"/>
                </a:lnTo>
                <a:lnTo>
                  <a:pt x="479" y="6"/>
                </a:lnTo>
                <a:lnTo>
                  <a:pt x="448" y="4"/>
                </a:lnTo>
                <a:lnTo>
                  <a:pt x="418" y="1"/>
                </a:lnTo>
                <a:lnTo>
                  <a:pt x="388" y="0"/>
                </a:lnTo>
                <a:lnTo>
                  <a:pt x="356" y="0"/>
                </a:lnTo>
                <a:lnTo>
                  <a:pt x="326" y="0"/>
                </a:lnTo>
                <a:lnTo>
                  <a:pt x="295" y="1"/>
                </a:lnTo>
                <a:lnTo>
                  <a:pt x="264" y="4"/>
                </a:lnTo>
                <a:lnTo>
                  <a:pt x="235" y="7"/>
                </a:lnTo>
                <a:lnTo>
                  <a:pt x="206" y="11"/>
                </a:lnTo>
                <a:lnTo>
                  <a:pt x="178" y="16"/>
                </a:lnTo>
                <a:lnTo>
                  <a:pt x="152" y="21"/>
                </a:lnTo>
                <a:lnTo>
                  <a:pt x="127" y="27"/>
                </a:lnTo>
                <a:lnTo>
                  <a:pt x="104" y="35"/>
                </a:lnTo>
                <a:lnTo>
                  <a:pt x="83" y="42"/>
                </a:lnTo>
                <a:lnTo>
                  <a:pt x="64" y="51"/>
                </a:lnTo>
                <a:lnTo>
                  <a:pt x="48" y="60"/>
                </a:lnTo>
                <a:lnTo>
                  <a:pt x="34" y="68"/>
                </a:lnTo>
                <a:lnTo>
                  <a:pt x="22" y="78"/>
                </a:lnTo>
                <a:lnTo>
                  <a:pt x="12" y="88"/>
                </a:lnTo>
                <a:lnTo>
                  <a:pt x="6" y="98"/>
                </a:lnTo>
                <a:lnTo>
                  <a:pt x="2"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2"/>
          <p:cNvSpPr>
            <a:spLocks/>
          </p:cNvSpPr>
          <p:nvPr/>
        </p:nvSpPr>
        <p:spPr bwMode="auto">
          <a:xfrm>
            <a:off x="5529262" y="5208587"/>
            <a:ext cx="896938"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1 h 241"/>
              <a:gd name="T14" fmla="*/ 355 w 565"/>
              <a:gd name="T15" fmla="*/ 4 h 241"/>
              <a:gd name="T16" fmla="*/ 307 w 565"/>
              <a:gd name="T17" fmla="*/ 1 h 241"/>
              <a:gd name="T18" fmla="*/ 257 w 565"/>
              <a:gd name="T19" fmla="*/ 1 h 241"/>
              <a:gd name="T20" fmla="*/ 209 w 565"/>
              <a:gd name="T21" fmla="*/ 4 h 241"/>
              <a:gd name="T22" fmla="*/ 163 w 565"/>
              <a:gd name="T23" fmla="*/ 11 h 241"/>
              <a:gd name="T24" fmla="*/ 120 w 565"/>
              <a:gd name="T25" fmla="*/ 22 h 241"/>
              <a:gd name="T26" fmla="*/ 83 w 565"/>
              <a:gd name="T27" fmla="*/ 35 h 241"/>
              <a:gd name="T28" fmla="*/ 51 w 565"/>
              <a:gd name="T29" fmla="*/ 51 h 241"/>
              <a:gd name="T30" fmla="*/ 26 w 565"/>
              <a:gd name="T31" fmla="*/ 70 h 241"/>
              <a:gd name="T32" fmla="*/ 10 w 565"/>
              <a:gd name="T33" fmla="*/ 89 h 241"/>
              <a:gd name="T34" fmla="*/ 1 w 565"/>
              <a:gd name="T35" fmla="*/ 110 h 241"/>
              <a:gd name="T36" fmla="*/ 1 w 565"/>
              <a:gd name="T37" fmla="*/ 131 h 241"/>
              <a:gd name="T38" fmla="*/ 10 w 565"/>
              <a:gd name="T39" fmla="*/ 151 h 241"/>
              <a:gd name="T40" fmla="*/ 26 w 565"/>
              <a:gd name="T41" fmla="*/ 171 h 241"/>
              <a:gd name="T42" fmla="*/ 51 w 565"/>
              <a:gd name="T43" fmla="*/ 189 h 241"/>
              <a:gd name="T44" fmla="*/ 83 w 565"/>
              <a:gd name="T45" fmla="*/ 205 h 241"/>
              <a:gd name="T46" fmla="*/ 120 w 565"/>
              <a:gd name="T47" fmla="*/ 218 h 241"/>
              <a:gd name="T48" fmla="*/ 163 w 565"/>
              <a:gd name="T49" fmla="*/ 229 h 241"/>
              <a:gd name="T50" fmla="*/ 209 w 565"/>
              <a:gd name="T51" fmla="*/ 236 h 241"/>
              <a:gd name="T52" fmla="*/ 257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99"/>
                </a:lnTo>
                <a:lnTo>
                  <a:pt x="554" y="89"/>
                </a:lnTo>
                <a:lnTo>
                  <a:pt x="547" y="79"/>
                </a:lnTo>
                <a:lnTo>
                  <a:pt x="538" y="70"/>
                </a:lnTo>
                <a:lnTo>
                  <a:pt x="526" y="60"/>
                </a:lnTo>
                <a:lnTo>
                  <a:pt x="513" y="51"/>
                </a:lnTo>
                <a:lnTo>
                  <a:pt x="498" y="43"/>
                </a:lnTo>
                <a:lnTo>
                  <a:pt x="482" y="35"/>
                </a:lnTo>
                <a:lnTo>
                  <a:pt x="463" y="29"/>
                </a:lnTo>
                <a:lnTo>
                  <a:pt x="444" y="22"/>
                </a:lnTo>
                <a:lnTo>
                  <a:pt x="423" y="16"/>
                </a:lnTo>
                <a:lnTo>
                  <a:pt x="401" y="11"/>
                </a:lnTo>
                <a:lnTo>
                  <a:pt x="378" y="8"/>
                </a:lnTo>
                <a:lnTo>
                  <a:pt x="355" y="4"/>
                </a:lnTo>
                <a:lnTo>
                  <a:pt x="331" y="2"/>
                </a:lnTo>
                <a:lnTo>
                  <a:pt x="307" y="1"/>
                </a:lnTo>
                <a:lnTo>
                  <a:pt x="282" y="0"/>
                </a:lnTo>
                <a:lnTo>
                  <a:pt x="257" y="1"/>
                </a:lnTo>
                <a:lnTo>
                  <a:pt x="233" y="2"/>
                </a:lnTo>
                <a:lnTo>
                  <a:pt x="209" y="4"/>
                </a:lnTo>
                <a:lnTo>
                  <a:pt x="186" y="8"/>
                </a:lnTo>
                <a:lnTo>
                  <a:pt x="163" y="11"/>
                </a:lnTo>
                <a:lnTo>
                  <a:pt x="141" y="16"/>
                </a:lnTo>
                <a:lnTo>
                  <a:pt x="120" y="22"/>
                </a:lnTo>
                <a:lnTo>
                  <a:pt x="101" y="29"/>
                </a:lnTo>
                <a:lnTo>
                  <a:pt x="83" y="35"/>
                </a:lnTo>
                <a:lnTo>
                  <a:pt x="66" y="43"/>
                </a:lnTo>
                <a:lnTo>
                  <a:pt x="51" y="51"/>
                </a:lnTo>
                <a:lnTo>
                  <a:pt x="38" y="60"/>
                </a:lnTo>
                <a:lnTo>
                  <a:pt x="26" y="70"/>
                </a:lnTo>
                <a:lnTo>
                  <a:pt x="17" y="79"/>
                </a:lnTo>
                <a:lnTo>
                  <a:pt x="10" y="89"/>
                </a:lnTo>
                <a:lnTo>
                  <a:pt x="4" y="99"/>
                </a:lnTo>
                <a:lnTo>
                  <a:pt x="1" y="110"/>
                </a:lnTo>
                <a:lnTo>
                  <a:pt x="0" y="120"/>
                </a:lnTo>
                <a:lnTo>
                  <a:pt x="1" y="131"/>
                </a:lnTo>
                <a:lnTo>
                  <a:pt x="4" y="141"/>
                </a:lnTo>
                <a:lnTo>
                  <a:pt x="10" y="151"/>
                </a:lnTo>
                <a:lnTo>
                  <a:pt x="17" y="161"/>
                </a:lnTo>
                <a:lnTo>
                  <a:pt x="26" y="171"/>
                </a:lnTo>
                <a:lnTo>
                  <a:pt x="38" y="180"/>
                </a:lnTo>
                <a:lnTo>
                  <a:pt x="51" y="189"/>
                </a:lnTo>
                <a:lnTo>
                  <a:pt x="66" y="197"/>
                </a:lnTo>
                <a:lnTo>
                  <a:pt x="83" y="205"/>
                </a:lnTo>
                <a:lnTo>
                  <a:pt x="101" y="212"/>
                </a:lnTo>
                <a:lnTo>
                  <a:pt x="120" y="218"/>
                </a:lnTo>
                <a:lnTo>
                  <a:pt x="141" y="224"/>
                </a:lnTo>
                <a:lnTo>
                  <a:pt x="163" y="229"/>
                </a:lnTo>
                <a:lnTo>
                  <a:pt x="186" y="233"/>
                </a:lnTo>
                <a:lnTo>
                  <a:pt x="209" y="236"/>
                </a:lnTo>
                <a:lnTo>
                  <a:pt x="233" y="238"/>
                </a:lnTo>
                <a:lnTo>
                  <a:pt x="257" y="239"/>
                </a:lnTo>
                <a:lnTo>
                  <a:pt x="282" y="240"/>
                </a:lnTo>
                <a:lnTo>
                  <a:pt x="307" y="239"/>
                </a:lnTo>
                <a:lnTo>
                  <a:pt x="331"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3"/>
          <p:cNvSpPr>
            <a:spLocks/>
          </p:cNvSpPr>
          <p:nvPr/>
        </p:nvSpPr>
        <p:spPr bwMode="auto">
          <a:xfrm>
            <a:off x="5114925" y="4079875"/>
            <a:ext cx="898525" cy="382587"/>
          </a:xfrm>
          <a:custGeom>
            <a:avLst/>
            <a:gdLst>
              <a:gd name="T0" fmla="*/ 563 w 566"/>
              <a:gd name="T1" fmla="*/ 109 h 241"/>
              <a:gd name="T2" fmla="*/ 555 w 566"/>
              <a:gd name="T3" fmla="*/ 89 h 241"/>
              <a:gd name="T4" fmla="*/ 538 w 566"/>
              <a:gd name="T5" fmla="*/ 69 h 241"/>
              <a:gd name="T6" fmla="*/ 513 w 566"/>
              <a:gd name="T7" fmla="*/ 51 h 241"/>
              <a:gd name="T8" fmla="*/ 482 w 566"/>
              <a:gd name="T9" fmla="*/ 35 h 241"/>
              <a:gd name="T10" fmla="*/ 444 w 566"/>
              <a:gd name="T11" fmla="*/ 22 h 241"/>
              <a:gd name="T12" fmla="*/ 401 w 566"/>
              <a:gd name="T13" fmla="*/ 12 h 241"/>
              <a:gd name="T14" fmla="*/ 355 w 566"/>
              <a:gd name="T15" fmla="*/ 4 h 241"/>
              <a:gd name="T16" fmla="*/ 307 w 566"/>
              <a:gd name="T17" fmla="*/ 1 h 241"/>
              <a:gd name="T18" fmla="*/ 258 w 566"/>
              <a:gd name="T19" fmla="*/ 1 h 241"/>
              <a:gd name="T20" fmla="*/ 209 w 566"/>
              <a:gd name="T21" fmla="*/ 4 h 241"/>
              <a:gd name="T22" fmla="*/ 163 w 566"/>
              <a:gd name="T23" fmla="*/ 12 h 241"/>
              <a:gd name="T24" fmla="*/ 120 w 566"/>
              <a:gd name="T25" fmla="*/ 22 h 241"/>
              <a:gd name="T26" fmla="*/ 83 w 566"/>
              <a:gd name="T27" fmla="*/ 35 h 241"/>
              <a:gd name="T28" fmla="*/ 51 w 566"/>
              <a:gd name="T29" fmla="*/ 51 h 241"/>
              <a:gd name="T30" fmla="*/ 27 w 566"/>
              <a:gd name="T31" fmla="*/ 69 h 241"/>
              <a:gd name="T32" fmla="*/ 10 w 566"/>
              <a:gd name="T33" fmla="*/ 89 h 241"/>
              <a:gd name="T34" fmla="*/ 2 w 566"/>
              <a:gd name="T35" fmla="*/ 109 h 241"/>
              <a:gd name="T36" fmla="*/ 2 w 566"/>
              <a:gd name="T37" fmla="*/ 130 h 241"/>
              <a:gd name="T38" fmla="*/ 10 w 566"/>
              <a:gd name="T39" fmla="*/ 151 h 241"/>
              <a:gd name="T40" fmla="*/ 27 w 566"/>
              <a:gd name="T41" fmla="*/ 170 h 241"/>
              <a:gd name="T42" fmla="*/ 51 w 566"/>
              <a:gd name="T43" fmla="*/ 188 h 241"/>
              <a:gd name="T44" fmla="*/ 83 w 566"/>
              <a:gd name="T45" fmla="*/ 205 h 241"/>
              <a:gd name="T46" fmla="*/ 120 w 566"/>
              <a:gd name="T47" fmla="*/ 218 h 241"/>
              <a:gd name="T48" fmla="*/ 163 w 566"/>
              <a:gd name="T49" fmla="*/ 228 h 241"/>
              <a:gd name="T50" fmla="*/ 209 w 566"/>
              <a:gd name="T51" fmla="*/ 236 h 241"/>
              <a:gd name="T52" fmla="*/ 258 w 566"/>
              <a:gd name="T53" fmla="*/ 239 h 241"/>
              <a:gd name="T54" fmla="*/ 307 w 566"/>
              <a:gd name="T55" fmla="*/ 239 h 241"/>
              <a:gd name="T56" fmla="*/ 355 w 566"/>
              <a:gd name="T57" fmla="*/ 236 h 241"/>
              <a:gd name="T58" fmla="*/ 401 w 566"/>
              <a:gd name="T59" fmla="*/ 228 h 241"/>
              <a:gd name="T60" fmla="*/ 444 w 566"/>
              <a:gd name="T61" fmla="*/ 218 h 241"/>
              <a:gd name="T62" fmla="*/ 482 w 566"/>
              <a:gd name="T63" fmla="*/ 205 h 241"/>
              <a:gd name="T64" fmla="*/ 513 w 566"/>
              <a:gd name="T65" fmla="*/ 188 h 241"/>
              <a:gd name="T66" fmla="*/ 538 w 566"/>
              <a:gd name="T67" fmla="*/ 170 h 241"/>
              <a:gd name="T68" fmla="*/ 555 w 566"/>
              <a:gd name="T69" fmla="*/ 151 h 241"/>
              <a:gd name="T70" fmla="*/ 563 w 566"/>
              <a:gd name="T71" fmla="*/ 13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6" h="241">
                <a:moveTo>
                  <a:pt x="565" y="120"/>
                </a:moveTo>
                <a:lnTo>
                  <a:pt x="563" y="109"/>
                </a:lnTo>
                <a:lnTo>
                  <a:pt x="560" y="99"/>
                </a:lnTo>
                <a:lnTo>
                  <a:pt x="555" y="89"/>
                </a:lnTo>
                <a:lnTo>
                  <a:pt x="547" y="79"/>
                </a:lnTo>
                <a:lnTo>
                  <a:pt x="538" y="69"/>
                </a:lnTo>
                <a:lnTo>
                  <a:pt x="527" y="60"/>
                </a:lnTo>
                <a:lnTo>
                  <a:pt x="513" y="51"/>
                </a:lnTo>
                <a:lnTo>
                  <a:pt x="498" y="43"/>
                </a:lnTo>
                <a:lnTo>
                  <a:pt x="482" y="35"/>
                </a:lnTo>
                <a:lnTo>
                  <a:pt x="463" y="28"/>
                </a:lnTo>
                <a:lnTo>
                  <a:pt x="444" y="22"/>
                </a:lnTo>
                <a:lnTo>
                  <a:pt x="424" y="16"/>
                </a:lnTo>
                <a:lnTo>
                  <a:pt x="401" y="12"/>
                </a:lnTo>
                <a:lnTo>
                  <a:pt x="379" y="7"/>
                </a:lnTo>
                <a:lnTo>
                  <a:pt x="355" y="4"/>
                </a:lnTo>
                <a:lnTo>
                  <a:pt x="331" y="2"/>
                </a:lnTo>
                <a:lnTo>
                  <a:pt x="307" y="1"/>
                </a:lnTo>
                <a:lnTo>
                  <a:pt x="282" y="0"/>
                </a:lnTo>
                <a:lnTo>
                  <a:pt x="258" y="1"/>
                </a:lnTo>
                <a:lnTo>
                  <a:pt x="233" y="2"/>
                </a:lnTo>
                <a:lnTo>
                  <a:pt x="209" y="4"/>
                </a:lnTo>
                <a:lnTo>
                  <a:pt x="186" y="7"/>
                </a:lnTo>
                <a:lnTo>
                  <a:pt x="163" y="12"/>
                </a:lnTo>
                <a:lnTo>
                  <a:pt x="141" y="16"/>
                </a:lnTo>
                <a:lnTo>
                  <a:pt x="120" y="22"/>
                </a:lnTo>
                <a:lnTo>
                  <a:pt x="101" y="28"/>
                </a:lnTo>
                <a:lnTo>
                  <a:pt x="83" y="35"/>
                </a:lnTo>
                <a:lnTo>
                  <a:pt x="66" y="43"/>
                </a:lnTo>
                <a:lnTo>
                  <a:pt x="51" y="51"/>
                </a:lnTo>
                <a:lnTo>
                  <a:pt x="38" y="60"/>
                </a:lnTo>
                <a:lnTo>
                  <a:pt x="27" y="69"/>
                </a:lnTo>
                <a:lnTo>
                  <a:pt x="17" y="79"/>
                </a:lnTo>
                <a:lnTo>
                  <a:pt x="10" y="89"/>
                </a:lnTo>
                <a:lnTo>
                  <a:pt x="4" y="99"/>
                </a:lnTo>
                <a:lnTo>
                  <a:pt x="2" y="109"/>
                </a:lnTo>
                <a:lnTo>
                  <a:pt x="0" y="120"/>
                </a:lnTo>
                <a:lnTo>
                  <a:pt x="2" y="130"/>
                </a:lnTo>
                <a:lnTo>
                  <a:pt x="4" y="141"/>
                </a:lnTo>
                <a:lnTo>
                  <a:pt x="10" y="151"/>
                </a:lnTo>
                <a:lnTo>
                  <a:pt x="17" y="161"/>
                </a:lnTo>
                <a:lnTo>
                  <a:pt x="27" y="170"/>
                </a:lnTo>
                <a:lnTo>
                  <a:pt x="38" y="180"/>
                </a:lnTo>
                <a:lnTo>
                  <a:pt x="51" y="188"/>
                </a:lnTo>
                <a:lnTo>
                  <a:pt x="66" y="197"/>
                </a:lnTo>
                <a:lnTo>
                  <a:pt x="83" y="205"/>
                </a:lnTo>
                <a:lnTo>
                  <a:pt x="101" y="212"/>
                </a:lnTo>
                <a:lnTo>
                  <a:pt x="120" y="218"/>
                </a:lnTo>
                <a:lnTo>
                  <a:pt x="141" y="223"/>
                </a:lnTo>
                <a:lnTo>
                  <a:pt x="163" y="228"/>
                </a:lnTo>
                <a:lnTo>
                  <a:pt x="186" y="232"/>
                </a:lnTo>
                <a:lnTo>
                  <a:pt x="209" y="236"/>
                </a:lnTo>
                <a:lnTo>
                  <a:pt x="233" y="238"/>
                </a:lnTo>
                <a:lnTo>
                  <a:pt x="258" y="239"/>
                </a:lnTo>
                <a:lnTo>
                  <a:pt x="282" y="240"/>
                </a:lnTo>
                <a:lnTo>
                  <a:pt x="307" y="239"/>
                </a:lnTo>
                <a:lnTo>
                  <a:pt x="331" y="238"/>
                </a:lnTo>
                <a:lnTo>
                  <a:pt x="355" y="236"/>
                </a:lnTo>
                <a:lnTo>
                  <a:pt x="379" y="232"/>
                </a:lnTo>
                <a:lnTo>
                  <a:pt x="401" y="228"/>
                </a:lnTo>
                <a:lnTo>
                  <a:pt x="424" y="223"/>
                </a:lnTo>
                <a:lnTo>
                  <a:pt x="444" y="218"/>
                </a:lnTo>
                <a:lnTo>
                  <a:pt x="463" y="212"/>
                </a:lnTo>
                <a:lnTo>
                  <a:pt x="482" y="205"/>
                </a:lnTo>
                <a:lnTo>
                  <a:pt x="498" y="197"/>
                </a:lnTo>
                <a:lnTo>
                  <a:pt x="513" y="188"/>
                </a:lnTo>
                <a:lnTo>
                  <a:pt x="527" y="180"/>
                </a:lnTo>
                <a:lnTo>
                  <a:pt x="538" y="170"/>
                </a:lnTo>
                <a:lnTo>
                  <a:pt x="547" y="161"/>
                </a:lnTo>
                <a:lnTo>
                  <a:pt x="555" y="151"/>
                </a:lnTo>
                <a:lnTo>
                  <a:pt x="560" y="141"/>
                </a:lnTo>
                <a:lnTo>
                  <a:pt x="563" y="130"/>
                </a:lnTo>
                <a:lnTo>
                  <a:pt x="565"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4"/>
          <p:cNvSpPr>
            <a:spLocks/>
          </p:cNvSpPr>
          <p:nvPr/>
        </p:nvSpPr>
        <p:spPr bwMode="auto">
          <a:xfrm>
            <a:off x="5529262" y="6103937"/>
            <a:ext cx="1355725" cy="387350"/>
          </a:xfrm>
          <a:custGeom>
            <a:avLst/>
            <a:gdLst>
              <a:gd name="T0" fmla="*/ 853 w 854"/>
              <a:gd name="T1" fmla="*/ 243 h 244"/>
              <a:gd name="T2" fmla="*/ 853 w 854"/>
              <a:gd name="T3" fmla="*/ 0 h 244"/>
              <a:gd name="T4" fmla="*/ 0 w 854"/>
              <a:gd name="T5" fmla="*/ 0 h 244"/>
              <a:gd name="T6" fmla="*/ 0 w 854"/>
              <a:gd name="T7" fmla="*/ 243 h 244"/>
              <a:gd name="T8" fmla="*/ 853 w 854"/>
              <a:gd name="T9" fmla="*/ 243 h 244"/>
            </a:gdLst>
            <a:ahLst/>
            <a:cxnLst>
              <a:cxn ang="0">
                <a:pos x="T0" y="T1"/>
              </a:cxn>
              <a:cxn ang="0">
                <a:pos x="T2" y="T3"/>
              </a:cxn>
              <a:cxn ang="0">
                <a:pos x="T4" y="T5"/>
              </a:cxn>
              <a:cxn ang="0">
                <a:pos x="T6" y="T7"/>
              </a:cxn>
              <a:cxn ang="0">
                <a:pos x="T8" y="T9"/>
              </a:cxn>
            </a:cxnLst>
            <a:rect l="0" t="0" r="r" b="b"/>
            <a:pathLst>
              <a:path w="854" h="244">
                <a:moveTo>
                  <a:pt x="853" y="243"/>
                </a:moveTo>
                <a:lnTo>
                  <a:pt x="853" y="0"/>
                </a:lnTo>
                <a:lnTo>
                  <a:pt x="0" y="0"/>
                </a:lnTo>
                <a:lnTo>
                  <a:pt x="0" y="243"/>
                </a:lnTo>
                <a:lnTo>
                  <a:pt x="853" y="24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5"/>
          <p:cNvSpPr>
            <a:spLocks/>
          </p:cNvSpPr>
          <p:nvPr/>
        </p:nvSpPr>
        <p:spPr bwMode="auto">
          <a:xfrm>
            <a:off x="2395537" y="6103937"/>
            <a:ext cx="896938" cy="392113"/>
          </a:xfrm>
          <a:custGeom>
            <a:avLst/>
            <a:gdLst>
              <a:gd name="T0" fmla="*/ 564 w 565"/>
              <a:gd name="T1" fmla="*/ 246 h 247"/>
              <a:gd name="T2" fmla="*/ 564 w 565"/>
              <a:gd name="T3" fmla="*/ 0 h 247"/>
              <a:gd name="T4" fmla="*/ 0 w 565"/>
              <a:gd name="T5" fmla="*/ 0 h 247"/>
              <a:gd name="T6" fmla="*/ 0 w 565"/>
              <a:gd name="T7" fmla="*/ 246 h 247"/>
              <a:gd name="T8" fmla="*/ 564 w 565"/>
              <a:gd name="T9" fmla="*/ 246 h 247"/>
            </a:gdLst>
            <a:ahLst/>
            <a:cxnLst>
              <a:cxn ang="0">
                <a:pos x="T0" y="T1"/>
              </a:cxn>
              <a:cxn ang="0">
                <a:pos x="T2" y="T3"/>
              </a:cxn>
              <a:cxn ang="0">
                <a:pos x="T4" y="T5"/>
              </a:cxn>
              <a:cxn ang="0">
                <a:pos x="T6" y="T7"/>
              </a:cxn>
              <a:cxn ang="0">
                <a:pos x="T8" y="T9"/>
              </a:cxn>
            </a:cxnLst>
            <a:rect l="0" t="0" r="r" b="b"/>
            <a:pathLst>
              <a:path w="565" h="247">
                <a:moveTo>
                  <a:pt x="564" y="246"/>
                </a:moveTo>
                <a:lnTo>
                  <a:pt x="564" y="0"/>
                </a:lnTo>
                <a:lnTo>
                  <a:pt x="0" y="0"/>
                </a:lnTo>
                <a:lnTo>
                  <a:pt x="0" y="246"/>
                </a:lnTo>
                <a:lnTo>
                  <a:pt x="564"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6"/>
          <p:cNvSpPr>
            <a:spLocks/>
          </p:cNvSpPr>
          <p:nvPr/>
        </p:nvSpPr>
        <p:spPr bwMode="auto">
          <a:xfrm>
            <a:off x="3638550" y="3946525"/>
            <a:ext cx="1276350" cy="627062"/>
          </a:xfrm>
          <a:custGeom>
            <a:avLst/>
            <a:gdLst>
              <a:gd name="T0" fmla="*/ 0 w 804"/>
              <a:gd name="T1" fmla="*/ 197 h 395"/>
              <a:gd name="T2" fmla="*/ 396 w 804"/>
              <a:gd name="T3" fmla="*/ 0 h 395"/>
              <a:gd name="T4" fmla="*/ 803 w 804"/>
              <a:gd name="T5" fmla="*/ 204 h 395"/>
              <a:gd name="T6" fmla="*/ 396 w 804"/>
              <a:gd name="T7" fmla="*/ 394 h 395"/>
              <a:gd name="T8" fmla="*/ 0 w 804"/>
              <a:gd name="T9" fmla="*/ 197 h 395"/>
            </a:gdLst>
            <a:ahLst/>
            <a:cxnLst>
              <a:cxn ang="0">
                <a:pos x="T0" y="T1"/>
              </a:cxn>
              <a:cxn ang="0">
                <a:pos x="T2" y="T3"/>
              </a:cxn>
              <a:cxn ang="0">
                <a:pos x="T4" y="T5"/>
              </a:cxn>
              <a:cxn ang="0">
                <a:pos x="T6" y="T7"/>
              </a:cxn>
              <a:cxn ang="0">
                <a:pos x="T8" y="T9"/>
              </a:cxn>
            </a:cxnLst>
            <a:rect l="0" t="0" r="r" b="b"/>
            <a:pathLst>
              <a:path w="804" h="395">
                <a:moveTo>
                  <a:pt x="0" y="197"/>
                </a:moveTo>
                <a:lnTo>
                  <a:pt x="396" y="0"/>
                </a:lnTo>
                <a:lnTo>
                  <a:pt x="803" y="204"/>
                </a:lnTo>
                <a:lnTo>
                  <a:pt x="396" y="394"/>
                </a:lnTo>
                <a:lnTo>
                  <a:pt x="0" y="19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7"/>
          <p:cNvSpPr>
            <a:spLocks/>
          </p:cNvSpPr>
          <p:nvPr/>
        </p:nvSpPr>
        <p:spPr bwMode="auto">
          <a:xfrm>
            <a:off x="3919537" y="5926137"/>
            <a:ext cx="1371600" cy="658813"/>
          </a:xfrm>
          <a:custGeom>
            <a:avLst/>
            <a:gdLst>
              <a:gd name="T0" fmla="*/ 0 w 864"/>
              <a:gd name="T1" fmla="*/ 208 h 415"/>
              <a:gd name="T2" fmla="*/ 426 w 864"/>
              <a:gd name="T3" fmla="*/ 0 h 415"/>
              <a:gd name="T4" fmla="*/ 863 w 864"/>
              <a:gd name="T5" fmla="*/ 214 h 415"/>
              <a:gd name="T6" fmla="*/ 426 w 864"/>
              <a:gd name="T7" fmla="*/ 414 h 415"/>
              <a:gd name="T8" fmla="*/ 0 w 864"/>
              <a:gd name="T9" fmla="*/ 208 h 415"/>
            </a:gdLst>
            <a:ahLst/>
            <a:cxnLst>
              <a:cxn ang="0">
                <a:pos x="T0" y="T1"/>
              </a:cxn>
              <a:cxn ang="0">
                <a:pos x="T2" y="T3"/>
              </a:cxn>
              <a:cxn ang="0">
                <a:pos x="T4" y="T5"/>
              </a:cxn>
              <a:cxn ang="0">
                <a:pos x="T6" y="T7"/>
              </a:cxn>
              <a:cxn ang="0">
                <a:pos x="T8" y="T9"/>
              </a:cxn>
            </a:cxnLst>
            <a:rect l="0" t="0" r="r" b="b"/>
            <a:pathLst>
              <a:path w="864" h="415">
                <a:moveTo>
                  <a:pt x="0" y="208"/>
                </a:moveTo>
                <a:lnTo>
                  <a:pt x="426" y="0"/>
                </a:lnTo>
                <a:lnTo>
                  <a:pt x="863" y="214"/>
                </a:lnTo>
                <a:lnTo>
                  <a:pt x="426" y="414"/>
                </a:lnTo>
                <a:lnTo>
                  <a:pt x="0" y="20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8"/>
          <p:cNvSpPr>
            <a:spLocks noChangeArrowheads="1"/>
          </p:cNvSpPr>
          <p:nvPr/>
        </p:nvSpPr>
        <p:spPr bwMode="auto">
          <a:xfrm>
            <a:off x="6388100" y="5516562"/>
            <a:ext cx="858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8" name="Rectangle 19"/>
          <p:cNvSpPr>
            <a:spLocks noChangeArrowheads="1"/>
          </p:cNvSpPr>
          <p:nvPr/>
        </p:nvSpPr>
        <p:spPr bwMode="auto">
          <a:xfrm>
            <a:off x="4872037" y="5499100"/>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sp>
        <p:nvSpPr>
          <p:cNvPr id="19" name="Rectangle 20"/>
          <p:cNvSpPr>
            <a:spLocks noChangeArrowheads="1"/>
          </p:cNvSpPr>
          <p:nvPr/>
        </p:nvSpPr>
        <p:spPr bwMode="auto">
          <a:xfrm>
            <a:off x="1838325" y="5478462"/>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pid</a:t>
            </a:r>
          </a:p>
        </p:txBody>
      </p:sp>
      <p:sp>
        <p:nvSpPr>
          <p:cNvPr id="20" name="Rectangle 21"/>
          <p:cNvSpPr>
            <a:spLocks noChangeArrowheads="1"/>
          </p:cNvSpPr>
          <p:nvPr/>
        </p:nvSpPr>
        <p:spPr bwMode="auto">
          <a:xfrm>
            <a:off x="2376487" y="5114925"/>
            <a:ext cx="1219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started_on</a:t>
            </a:r>
          </a:p>
        </p:txBody>
      </p:sp>
      <p:sp>
        <p:nvSpPr>
          <p:cNvPr id="21" name="Rectangle 22"/>
          <p:cNvSpPr>
            <a:spLocks noChangeArrowheads="1"/>
          </p:cNvSpPr>
          <p:nvPr/>
        </p:nvSpPr>
        <p:spPr bwMode="auto">
          <a:xfrm>
            <a:off x="3362325" y="5487987"/>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pbudget</a:t>
            </a:r>
          </a:p>
        </p:txBody>
      </p:sp>
      <p:sp>
        <p:nvSpPr>
          <p:cNvPr id="22" name="Rectangle 23"/>
          <p:cNvSpPr>
            <a:spLocks noChangeArrowheads="1"/>
          </p:cNvSpPr>
          <p:nvPr/>
        </p:nvSpPr>
        <p:spPr bwMode="auto">
          <a:xfrm>
            <a:off x="5564187" y="5233987"/>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23" name="Rectangle 24"/>
          <p:cNvSpPr>
            <a:spLocks noChangeArrowheads="1"/>
          </p:cNvSpPr>
          <p:nvPr/>
        </p:nvSpPr>
        <p:spPr bwMode="auto">
          <a:xfrm>
            <a:off x="5246687" y="4100512"/>
            <a:ext cx="609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until</a:t>
            </a:r>
          </a:p>
        </p:txBody>
      </p:sp>
      <p:sp>
        <p:nvSpPr>
          <p:cNvPr id="24" name="Rectangle 25"/>
          <p:cNvSpPr>
            <a:spLocks noChangeArrowheads="1"/>
          </p:cNvSpPr>
          <p:nvPr/>
        </p:nvSpPr>
        <p:spPr bwMode="auto">
          <a:xfrm>
            <a:off x="5443537" y="6116637"/>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25" name="Rectangle 26"/>
          <p:cNvSpPr>
            <a:spLocks noChangeArrowheads="1"/>
          </p:cNvSpPr>
          <p:nvPr/>
        </p:nvSpPr>
        <p:spPr bwMode="auto">
          <a:xfrm>
            <a:off x="2343150" y="6134100"/>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Projects</a:t>
            </a:r>
          </a:p>
        </p:txBody>
      </p:sp>
      <p:sp>
        <p:nvSpPr>
          <p:cNvPr id="26" name="Rectangle 27"/>
          <p:cNvSpPr>
            <a:spLocks noChangeArrowheads="1"/>
          </p:cNvSpPr>
          <p:nvPr/>
        </p:nvSpPr>
        <p:spPr bwMode="auto">
          <a:xfrm>
            <a:off x="4014787" y="6092825"/>
            <a:ext cx="1117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Sponsors</a:t>
            </a:r>
          </a:p>
        </p:txBody>
      </p:sp>
      <p:grpSp>
        <p:nvGrpSpPr>
          <p:cNvPr id="27" name="Group 30"/>
          <p:cNvGrpSpPr>
            <a:grpSpLocks/>
          </p:cNvGrpSpPr>
          <p:nvPr/>
        </p:nvGrpSpPr>
        <p:grpSpPr bwMode="auto">
          <a:xfrm>
            <a:off x="3657600" y="3175000"/>
            <a:ext cx="1333500" cy="403225"/>
            <a:chOff x="3435" y="619"/>
            <a:chExt cx="840" cy="254"/>
          </a:xfrm>
        </p:grpSpPr>
        <p:sp>
          <p:nvSpPr>
            <p:cNvPr id="28" name="Freeform 28"/>
            <p:cNvSpPr>
              <a:spLocks/>
            </p:cNvSpPr>
            <p:nvPr/>
          </p:nvSpPr>
          <p:spPr bwMode="auto">
            <a:xfrm>
              <a:off x="3435" y="626"/>
              <a:ext cx="840" cy="247"/>
            </a:xfrm>
            <a:custGeom>
              <a:avLst/>
              <a:gdLst>
                <a:gd name="T0" fmla="*/ 839 w 840"/>
                <a:gd name="T1" fmla="*/ 246 h 247"/>
                <a:gd name="T2" fmla="*/ 839 w 840"/>
                <a:gd name="T3" fmla="*/ 0 h 247"/>
                <a:gd name="T4" fmla="*/ 0 w 840"/>
                <a:gd name="T5" fmla="*/ 0 h 247"/>
                <a:gd name="T6" fmla="*/ 0 w 840"/>
                <a:gd name="T7" fmla="*/ 246 h 247"/>
                <a:gd name="T8" fmla="*/ 839 w 840"/>
                <a:gd name="T9" fmla="*/ 246 h 247"/>
              </a:gdLst>
              <a:ahLst/>
              <a:cxnLst>
                <a:cxn ang="0">
                  <a:pos x="T0" y="T1"/>
                </a:cxn>
                <a:cxn ang="0">
                  <a:pos x="T2" y="T3"/>
                </a:cxn>
                <a:cxn ang="0">
                  <a:pos x="T4" y="T5"/>
                </a:cxn>
                <a:cxn ang="0">
                  <a:pos x="T6" y="T7"/>
                </a:cxn>
                <a:cxn ang="0">
                  <a:pos x="T8" y="T9"/>
                </a:cxn>
              </a:cxnLst>
              <a:rect l="0" t="0" r="r" b="b"/>
              <a:pathLst>
                <a:path w="840" h="247">
                  <a:moveTo>
                    <a:pt x="839" y="246"/>
                  </a:moveTo>
                  <a:lnTo>
                    <a:pt x="839" y="0"/>
                  </a:lnTo>
                  <a:lnTo>
                    <a:pt x="0" y="0"/>
                  </a:lnTo>
                  <a:lnTo>
                    <a:pt x="0" y="246"/>
                  </a:lnTo>
                  <a:lnTo>
                    <a:pt x="839"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9"/>
            <p:cNvSpPr>
              <a:spLocks noChangeArrowheads="1"/>
            </p:cNvSpPr>
            <p:nvPr/>
          </p:nvSpPr>
          <p:spPr bwMode="auto">
            <a:xfrm>
              <a:off x="3471" y="619"/>
              <a:ext cx="79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grpSp>
      <p:sp>
        <p:nvSpPr>
          <p:cNvPr id="30" name="Rectangle 31"/>
          <p:cNvSpPr>
            <a:spLocks noChangeArrowheads="1"/>
          </p:cNvSpPr>
          <p:nvPr/>
        </p:nvSpPr>
        <p:spPr bwMode="auto">
          <a:xfrm>
            <a:off x="3751262" y="4067175"/>
            <a:ext cx="1038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Monitors</a:t>
            </a:r>
          </a:p>
        </p:txBody>
      </p:sp>
      <p:sp>
        <p:nvSpPr>
          <p:cNvPr id="31" name="Rectangle 32"/>
          <p:cNvSpPr>
            <a:spLocks noChangeArrowheads="1"/>
          </p:cNvSpPr>
          <p:nvPr/>
        </p:nvSpPr>
        <p:spPr bwMode="auto">
          <a:xfrm>
            <a:off x="1524000" y="4964112"/>
            <a:ext cx="5781675" cy="1741488"/>
          </a:xfrm>
          <a:prstGeom prst="rect">
            <a:avLst/>
          </a:prstGeom>
          <a:noFill/>
          <a:ln w="25400">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3"/>
          <p:cNvSpPr>
            <a:spLocks noChangeShapeType="1"/>
          </p:cNvSpPr>
          <p:nvPr/>
        </p:nvSpPr>
        <p:spPr bwMode="auto">
          <a:xfrm>
            <a:off x="2036762" y="5886450"/>
            <a:ext cx="611188"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4"/>
          <p:cNvSpPr>
            <a:spLocks noChangeShapeType="1"/>
          </p:cNvSpPr>
          <p:nvPr/>
        </p:nvSpPr>
        <p:spPr bwMode="auto">
          <a:xfrm>
            <a:off x="2925762" y="5486400"/>
            <a:ext cx="9525" cy="5937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5"/>
          <p:cNvSpPr>
            <a:spLocks noChangeShapeType="1"/>
          </p:cNvSpPr>
          <p:nvPr/>
        </p:nvSpPr>
        <p:spPr bwMode="auto">
          <a:xfrm flipH="1">
            <a:off x="3151187" y="5886450"/>
            <a:ext cx="6064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6"/>
          <p:cNvSpPr>
            <a:spLocks noChangeShapeType="1"/>
          </p:cNvSpPr>
          <p:nvPr/>
        </p:nvSpPr>
        <p:spPr bwMode="auto">
          <a:xfrm>
            <a:off x="5175250" y="5872162"/>
            <a:ext cx="490537" cy="2301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7"/>
          <p:cNvSpPr>
            <a:spLocks noChangeShapeType="1"/>
          </p:cNvSpPr>
          <p:nvPr/>
        </p:nvSpPr>
        <p:spPr bwMode="auto">
          <a:xfrm>
            <a:off x="5961062" y="5597525"/>
            <a:ext cx="0" cy="5207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8"/>
          <p:cNvSpPr>
            <a:spLocks noChangeShapeType="1"/>
          </p:cNvSpPr>
          <p:nvPr/>
        </p:nvSpPr>
        <p:spPr bwMode="auto">
          <a:xfrm flipH="1">
            <a:off x="6351587" y="5886450"/>
            <a:ext cx="347663" cy="231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9"/>
          <p:cNvSpPr>
            <a:spLocks noChangeShapeType="1"/>
          </p:cNvSpPr>
          <p:nvPr/>
        </p:nvSpPr>
        <p:spPr bwMode="auto">
          <a:xfrm>
            <a:off x="4268787" y="4591050"/>
            <a:ext cx="0" cy="3540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0"/>
          <p:cNvSpPr>
            <a:spLocks noChangeShapeType="1"/>
          </p:cNvSpPr>
          <p:nvPr/>
        </p:nvSpPr>
        <p:spPr bwMode="auto">
          <a:xfrm>
            <a:off x="4916487" y="4265612"/>
            <a:ext cx="200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1"/>
          <p:cNvSpPr>
            <a:spLocks noChangeShapeType="1"/>
          </p:cNvSpPr>
          <p:nvPr/>
        </p:nvSpPr>
        <p:spPr bwMode="auto">
          <a:xfrm flipV="1">
            <a:off x="4267200" y="3573462"/>
            <a:ext cx="0" cy="361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42"/>
          <p:cNvSpPr>
            <a:spLocks/>
          </p:cNvSpPr>
          <p:nvPr/>
        </p:nvSpPr>
        <p:spPr bwMode="auto">
          <a:xfrm>
            <a:off x="4649787" y="2571750"/>
            <a:ext cx="896938" cy="381000"/>
          </a:xfrm>
          <a:custGeom>
            <a:avLst/>
            <a:gdLst>
              <a:gd name="T0" fmla="*/ 1 w 565"/>
              <a:gd name="T1" fmla="*/ 130 h 240"/>
              <a:gd name="T2" fmla="*/ 9 w 565"/>
              <a:gd name="T3" fmla="*/ 151 h 240"/>
              <a:gd name="T4" fmla="*/ 27 w 565"/>
              <a:gd name="T5" fmla="*/ 170 h 240"/>
              <a:gd name="T6" fmla="*/ 51 w 565"/>
              <a:gd name="T7" fmla="*/ 188 h 240"/>
              <a:gd name="T8" fmla="*/ 83 w 565"/>
              <a:gd name="T9" fmla="*/ 204 h 240"/>
              <a:gd name="T10" fmla="*/ 120 w 565"/>
              <a:gd name="T11" fmla="*/ 218 h 240"/>
              <a:gd name="T12" fmla="*/ 163 w 565"/>
              <a:gd name="T13" fmla="*/ 228 h 240"/>
              <a:gd name="T14" fmla="*/ 209 w 565"/>
              <a:gd name="T15" fmla="*/ 235 h 240"/>
              <a:gd name="T16" fmla="*/ 257 w 565"/>
              <a:gd name="T17" fmla="*/ 239 h 240"/>
              <a:gd name="T18" fmla="*/ 306 w 565"/>
              <a:gd name="T19" fmla="*/ 239 h 240"/>
              <a:gd name="T20" fmla="*/ 355 w 565"/>
              <a:gd name="T21" fmla="*/ 235 h 240"/>
              <a:gd name="T22" fmla="*/ 401 w 565"/>
              <a:gd name="T23" fmla="*/ 228 h 240"/>
              <a:gd name="T24" fmla="*/ 443 w 565"/>
              <a:gd name="T25" fmla="*/ 217 h 240"/>
              <a:gd name="T26" fmla="*/ 481 w 565"/>
              <a:gd name="T27" fmla="*/ 204 h 240"/>
              <a:gd name="T28" fmla="*/ 513 w 565"/>
              <a:gd name="T29" fmla="*/ 188 h 240"/>
              <a:gd name="T30" fmla="*/ 537 w 565"/>
              <a:gd name="T31" fmla="*/ 170 h 240"/>
              <a:gd name="T32" fmla="*/ 554 w 565"/>
              <a:gd name="T33" fmla="*/ 150 h 240"/>
              <a:gd name="T34" fmla="*/ 563 w 565"/>
              <a:gd name="T35" fmla="*/ 129 h 240"/>
              <a:gd name="T36" fmla="*/ 563 w 565"/>
              <a:gd name="T37" fmla="*/ 109 h 240"/>
              <a:gd name="T38" fmla="*/ 554 w 565"/>
              <a:gd name="T39" fmla="*/ 88 h 240"/>
              <a:gd name="T40" fmla="*/ 537 w 565"/>
              <a:gd name="T41" fmla="*/ 68 h 240"/>
              <a:gd name="T42" fmla="*/ 513 w 565"/>
              <a:gd name="T43" fmla="*/ 51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9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30"/>
                </a:lnTo>
                <a:lnTo>
                  <a:pt x="4" y="140"/>
                </a:lnTo>
                <a:lnTo>
                  <a:pt x="9" y="151"/>
                </a:lnTo>
                <a:lnTo>
                  <a:pt x="17" y="160"/>
                </a:lnTo>
                <a:lnTo>
                  <a:pt x="27" y="170"/>
                </a:lnTo>
                <a:lnTo>
                  <a:pt x="38" y="179"/>
                </a:lnTo>
                <a:lnTo>
                  <a:pt x="51" y="188"/>
                </a:lnTo>
                <a:lnTo>
                  <a:pt x="66" y="197"/>
                </a:lnTo>
                <a:lnTo>
                  <a:pt x="83" y="204"/>
                </a:lnTo>
                <a:lnTo>
                  <a:pt x="101" y="211"/>
                </a:lnTo>
                <a:lnTo>
                  <a:pt x="120" y="218"/>
                </a:lnTo>
                <a:lnTo>
                  <a:pt x="141" y="223"/>
                </a:lnTo>
                <a:lnTo>
                  <a:pt x="163" y="228"/>
                </a:lnTo>
                <a:lnTo>
                  <a:pt x="185" y="232"/>
                </a:lnTo>
                <a:lnTo>
                  <a:pt x="209" y="235"/>
                </a:lnTo>
                <a:lnTo>
                  <a:pt x="233" y="237"/>
                </a:lnTo>
                <a:lnTo>
                  <a:pt x="257" y="239"/>
                </a:lnTo>
                <a:lnTo>
                  <a:pt x="282" y="239"/>
                </a:lnTo>
                <a:lnTo>
                  <a:pt x="306" y="239"/>
                </a:lnTo>
                <a:lnTo>
                  <a:pt x="331" y="237"/>
                </a:lnTo>
                <a:lnTo>
                  <a:pt x="355" y="235"/>
                </a:lnTo>
                <a:lnTo>
                  <a:pt x="378" y="231"/>
                </a:lnTo>
                <a:lnTo>
                  <a:pt x="401" y="228"/>
                </a:lnTo>
                <a:lnTo>
                  <a:pt x="423" y="223"/>
                </a:lnTo>
                <a:lnTo>
                  <a:pt x="443" y="217"/>
                </a:lnTo>
                <a:lnTo>
                  <a:pt x="463" y="211"/>
                </a:lnTo>
                <a:lnTo>
                  <a:pt x="481" y="204"/>
                </a:lnTo>
                <a:lnTo>
                  <a:pt x="498" y="196"/>
                </a:lnTo>
                <a:lnTo>
                  <a:pt x="513" y="188"/>
                </a:lnTo>
                <a:lnTo>
                  <a:pt x="526" y="179"/>
                </a:lnTo>
                <a:lnTo>
                  <a:pt x="537" y="170"/>
                </a:lnTo>
                <a:lnTo>
                  <a:pt x="547" y="160"/>
                </a:lnTo>
                <a:lnTo>
                  <a:pt x="554" y="150"/>
                </a:lnTo>
                <a:lnTo>
                  <a:pt x="559" y="140"/>
                </a:lnTo>
                <a:lnTo>
                  <a:pt x="563" y="129"/>
                </a:lnTo>
                <a:lnTo>
                  <a:pt x="564" y="119"/>
                </a:lnTo>
                <a:lnTo>
                  <a:pt x="563" y="109"/>
                </a:lnTo>
                <a:lnTo>
                  <a:pt x="559" y="98"/>
                </a:lnTo>
                <a:lnTo>
                  <a:pt x="554" y="88"/>
                </a:lnTo>
                <a:lnTo>
                  <a:pt x="547" y="78"/>
                </a:lnTo>
                <a:lnTo>
                  <a:pt x="537" y="68"/>
                </a:lnTo>
                <a:lnTo>
                  <a:pt x="526" y="60"/>
                </a:lnTo>
                <a:lnTo>
                  <a:pt x="513" y="51"/>
                </a:lnTo>
                <a:lnTo>
                  <a:pt x="498" y="42"/>
                </a:lnTo>
                <a:lnTo>
                  <a:pt x="481" y="35"/>
                </a:lnTo>
                <a:lnTo>
                  <a:pt x="463" y="27"/>
                </a:lnTo>
                <a:lnTo>
                  <a:pt x="443" y="21"/>
                </a:lnTo>
                <a:lnTo>
                  <a:pt x="423" y="16"/>
                </a:lnTo>
                <a:lnTo>
                  <a:pt x="401" y="11"/>
                </a:lnTo>
                <a:lnTo>
                  <a:pt x="378" y="7"/>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9"/>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43"/>
          <p:cNvSpPr>
            <a:spLocks/>
          </p:cNvSpPr>
          <p:nvPr/>
        </p:nvSpPr>
        <p:spPr bwMode="auto">
          <a:xfrm>
            <a:off x="3005137" y="2571750"/>
            <a:ext cx="896938"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30 h 240"/>
              <a:gd name="T38" fmla="*/ 9 w 565"/>
              <a:gd name="T39" fmla="*/ 151 h 240"/>
              <a:gd name="T40" fmla="*/ 27 w 565"/>
              <a:gd name="T41" fmla="*/ 170 h 240"/>
              <a:gd name="T42" fmla="*/ 51 w 565"/>
              <a:gd name="T43" fmla="*/ 188 h 240"/>
              <a:gd name="T44" fmla="*/ 83 w 565"/>
              <a:gd name="T45" fmla="*/ 204 h 240"/>
              <a:gd name="T46" fmla="*/ 120 w 565"/>
              <a:gd name="T47" fmla="*/ 218 h 240"/>
              <a:gd name="T48" fmla="*/ 163 w 565"/>
              <a:gd name="T49" fmla="*/ 228 h 240"/>
              <a:gd name="T50" fmla="*/ 209 w 565"/>
              <a:gd name="T51" fmla="*/ 235 h 240"/>
              <a:gd name="T52" fmla="*/ 258 w 565"/>
              <a:gd name="T53" fmla="*/ 239 h 240"/>
              <a:gd name="T54" fmla="*/ 306 w 565"/>
              <a:gd name="T55" fmla="*/ 239 h 240"/>
              <a:gd name="T56" fmla="*/ 355 w 565"/>
              <a:gd name="T57" fmla="*/ 235 h 240"/>
              <a:gd name="T58" fmla="*/ 401 w 565"/>
              <a:gd name="T59" fmla="*/ 228 h 240"/>
              <a:gd name="T60" fmla="*/ 444 w 565"/>
              <a:gd name="T61" fmla="*/ 218 h 240"/>
              <a:gd name="T62" fmla="*/ 481 w 565"/>
              <a:gd name="T63" fmla="*/ 204 h 240"/>
              <a:gd name="T64" fmla="*/ 513 w 565"/>
              <a:gd name="T65" fmla="*/ 188 h 240"/>
              <a:gd name="T66" fmla="*/ 538 w 565"/>
              <a:gd name="T67" fmla="*/ 170 h 240"/>
              <a:gd name="T68" fmla="*/ 555 w 565"/>
              <a:gd name="T69" fmla="*/ 151 h 240"/>
              <a:gd name="T70" fmla="*/ 563 w 565"/>
              <a:gd name="T71" fmla="*/ 1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6"/>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6"/>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30"/>
                </a:lnTo>
                <a:lnTo>
                  <a:pt x="4" y="140"/>
                </a:lnTo>
                <a:lnTo>
                  <a:pt x="9" y="151"/>
                </a:lnTo>
                <a:lnTo>
                  <a:pt x="17" y="160"/>
                </a:lnTo>
                <a:lnTo>
                  <a:pt x="27" y="170"/>
                </a:lnTo>
                <a:lnTo>
                  <a:pt x="38" y="179"/>
                </a:lnTo>
                <a:lnTo>
                  <a:pt x="51" y="188"/>
                </a:lnTo>
                <a:lnTo>
                  <a:pt x="66" y="196"/>
                </a:lnTo>
                <a:lnTo>
                  <a:pt x="83" y="204"/>
                </a:lnTo>
                <a:lnTo>
                  <a:pt x="101" y="211"/>
                </a:lnTo>
                <a:lnTo>
                  <a:pt x="120" y="218"/>
                </a:lnTo>
                <a:lnTo>
                  <a:pt x="141" y="223"/>
                </a:lnTo>
                <a:lnTo>
                  <a:pt x="163" y="228"/>
                </a:lnTo>
                <a:lnTo>
                  <a:pt x="185" y="232"/>
                </a:lnTo>
                <a:lnTo>
                  <a:pt x="209" y="235"/>
                </a:lnTo>
                <a:lnTo>
                  <a:pt x="233" y="237"/>
                </a:lnTo>
                <a:lnTo>
                  <a:pt x="258" y="239"/>
                </a:lnTo>
                <a:lnTo>
                  <a:pt x="282" y="239"/>
                </a:lnTo>
                <a:lnTo>
                  <a:pt x="306" y="239"/>
                </a:lnTo>
                <a:lnTo>
                  <a:pt x="331" y="237"/>
                </a:lnTo>
                <a:lnTo>
                  <a:pt x="355" y="235"/>
                </a:lnTo>
                <a:lnTo>
                  <a:pt x="379" y="232"/>
                </a:lnTo>
                <a:lnTo>
                  <a:pt x="401" y="228"/>
                </a:lnTo>
                <a:lnTo>
                  <a:pt x="423" y="223"/>
                </a:lnTo>
                <a:lnTo>
                  <a:pt x="444" y="218"/>
                </a:lnTo>
                <a:lnTo>
                  <a:pt x="464" y="211"/>
                </a:lnTo>
                <a:lnTo>
                  <a:pt x="481" y="204"/>
                </a:lnTo>
                <a:lnTo>
                  <a:pt x="498" y="196"/>
                </a:lnTo>
                <a:lnTo>
                  <a:pt x="513" y="188"/>
                </a:lnTo>
                <a:lnTo>
                  <a:pt x="526" y="179"/>
                </a:lnTo>
                <a:lnTo>
                  <a:pt x="538" y="170"/>
                </a:lnTo>
                <a:lnTo>
                  <a:pt x="547" y="160"/>
                </a:lnTo>
                <a:lnTo>
                  <a:pt x="555" y="151"/>
                </a:lnTo>
                <a:lnTo>
                  <a:pt x="560" y="140"/>
                </a:lnTo>
                <a:lnTo>
                  <a:pt x="563" y="130"/>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44"/>
          <p:cNvSpPr>
            <a:spLocks/>
          </p:cNvSpPr>
          <p:nvPr/>
        </p:nvSpPr>
        <p:spPr bwMode="auto">
          <a:xfrm>
            <a:off x="3810000" y="2290762"/>
            <a:ext cx="896937"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2 h 241"/>
              <a:gd name="T14" fmla="*/ 355 w 565"/>
              <a:gd name="T15" fmla="*/ 5 h 241"/>
              <a:gd name="T16" fmla="*/ 307 w 565"/>
              <a:gd name="T17" fmla="*/ 1 h 241"/>
              <a:gd name="T18" fmla="*/ 258 w 565"/>
              <a:gd name="T19" fmla="*/ 1 h 241"/>
              <a:gd name="T20" fmla="*/ 210 w 565"/>
              <a:gd name="T21" fmla="*/ 5 h 241"/>
              <a:gd name="T22" fmla="*/ 164 w 565"/>
              <a:gd name="T23" fmla="*/ 12 h 241"/>
              <a:gd name="T24" fmla="*/ 121 w 565"/>
              <a:gd name="T25" fmla="*/ 22 h 241"/>
              <a:gd name="T26" fmla="*/ 83 w 565"/>
              <a:gd name="T27" fmla="*/ 35 h 241"/>
              <a:gd name="T28" fmla="*/ 51 w 565"/>
              <a:gd name="T29" fmla="*/ 51 h 241"/>
              <a:gd name="T30" fmla="*/ 27 w 565"/>
              <a:gd name="T31" fmla="*/ 70 h 241"/>
              <a:gd name="T32" fmla="*/ 10 w 565"/>
              <a:gd name="T33" fmla="*/ 89 h 241"/>
              <a:gd name="T34" fmla="*/ 1 w 565"/>
              <a:gd name="T35" fmla="*/ 110 h 241"/>
              <a:gd name="T36" fmla="*/ 1 w 565"/>
              <a:gd name="T37" fmla="*/ 131 h 241"/>
              <a:gd name="T38" fmla="*/ 10 w 565"/>
              <a:gd name="T39" fmla="*/ 151 h 241"/>
              <a:gd name="T40" fmla="*/ 27 w 565"/>
              <a:gd name="T41" fmla="*/ 171 h 241"/>
              <a:gd name="T42" fmla="*/ 51 w 565"/>
              <a:gd name="T43" fmla="*/ 189 h 241"/>
              <a:gd name="T44" fmla="*/ 83 w 565"/>
              <a:gd name="T45" fmla="*/ 205 h 241"/>
              <a:gd name="T46" fmla="*/ 121 w 565"/>
              <a:gd name="T47" fmla="*/ 218 h 241"/>
              <a:gd name="T48" fmla="*/ 164 w 565"/>
              <a:gd name="T49" fmla="*/ 229 h 241"/>
              <a:gd name="T50" fmla="*/ 210 w 565"/>
              <a:gd name="T51" fmla="*/ 236 h 241"/>
              <a:gd name="T52" fmla="*/ 258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100"/>
                </a:lnTo>
                <a:lnTo>
                  <a:pt x="554" y="89"/>
                </a:lnTo>
                <a:lnTo>
                  <a:pt x="547" y="79"/>
                </a:lnTo>
                <a:lnTo>
                  <a:pt x="538" y="70"/>
                </a:lnTo>
                <a:lnTo>
                  <a:pt x="526" y="60"/>
                </a:lnTo>
                <a:lnTo>
                  <a:pt x="513" y="51"/>
                </a:lnTo>
                <a:lnTo>
                  <a:pt x="498" y="43"/>
                </a:lnTo>
                <a:lnTo>
                  <a:pt x="482" y="35"/>
                </a:lnTo>
                <a:lnTo>
                  <a:pt x="463" y="29"/>
                </a:lnTo>
                <a:lnTo>
                  <a:pt x="444" y="22"/>
                </a:lnTo>
                <a:lnTo>
                  <a:pt x="423" y="16"/>
                </a:lnTo>
                <a:lnTo>
                  <a:pt x="401" y="12"/>
                </a:lnTo>
                <a:lnTo>
                  <a:pt x="378" y="8"/>
                </a:lnTo>
                <a:lnTo>
                  <a:pt x="355" y="5"/>
                </a:lnTo>
                <a:lnTo>
                  <a:pt x="332" y="3"/>
                </a:lnTo>
                <a:lnTo>
                  <a:pt x="307" y="1"/>
                </a:lnTo>
                <a:lnTo>
                  <a:pt x="282" y="0"/>
                </a:lnTo>
                <a:lnTo>
                  <a:pt x="258" y="1"/>
                </a:lnTo>
                <a:lnTo>
                  <a:pt x="234" y="3"/>
                </a:lnTo>
                <a:lnTo>
                  <a:pt x="210" y="5"/>
                </a:lnTo>
                <a:lnTo>
                  <a:pt x="186" y="8"/>
                </a:lnTo>
                <a:lnTo>
                  <a:pt x="164" y="12"/>
                </a:lnTo>
                <a:lnTo>
                  <a:pt x="141" y="16"/>
                </a:lnTo>
                <a:lnTo>
                  <a:pt x="121" y="22"/>
                </a:lnTo>
                <a:lnTo>
                  <a:pt x="101" y="29"/>
                </a:lnTo>
                <a:lnTo>
                  <a:pt x="83" y="35"/>
                </a:lnTo>
                <a:lnTo>
                  <a:pt x="66" y="43"/>
                </a:lnTo>
                <a:lnTo>
                  <a:pt x="51" y="51"/>
                </a:lnTo>
                <a:lnTo>
                  <a:pt x="39" y="60"/>
                </a:lnTo>
                <a:lnTo>
                  <a:pt x="27" y="70"/>
                </a:lnTo>
                <a:lnTo>
                  <a:pt x="18" y="79"/>
                </a:lnTo>
                <a:lnTo>
                  <a:pt x="10" y="89"/>
                </a:lnTo>
                <a:lnTo>
                  <a:pt x="5" y="100"/>
                </a:lnTo>
                <a:lnTo>
                  <a:pt x="1" y="110"/>
                </a:lnTo>
                <a:lnTo>
                  <a:pt x="0" y="120"/>
                </a:lnTo>
                <a:lnTo>
                  <a:pt x="1" y="131"/>
                </a:lnTo>
                <a:lnTo>
                  <a:pt x="5" y="141"/>
                </a:lnTo>
                <a:lnTo>
                  <a:pt x="10" y="151"/>
                </a:lnTo>
                <a:lnTo>
                  <a:pt x="18" y="161"/>
                </a:lnTo>
                <a:lnTo>
                  <a:pt x="27" y="171"/>
                </a:lnTo>
                <a:lnTo>
                  <a:pt x="39" y="180"/>
                </a:lnTo>
                <a:lnTo>
                  <a:pt x="51" y="189"/>
                </a:lnTo>
                <a:lnTo>
                  <a:pt x="66" y="197"/>
                </a:lnTo>
                <a:lnTo>
                  <a:pt x="83" y="205"/>
                </a:lnTo>
                <a:lnTo>
                  <a:pt x="101" y="212"/>
                </a:lnTo>
                <a:lnTo>
                  <a:pt x="121" y="218"/>
                </a:lnTo>
                <a:lnTo>
                  <a:pt x="141" y="224"/>
                </a:lnTo>
                <a:lnTo>
                  <a:pt x="164" y="229"/>
                </a:lnTo>
                <a:lnTo>
                  <a:pt x="186" y="233"/>
                </a:lnTo>
                <a:lnTo>
                  <a:pt x="210" y="236"/>
                </a:lnTo>
                <a:lnTo>
                  <a:pt x="234" y="238"/>
                </a:lnTo>
                <a:lnTo>
                  <a:pt x="258" y="239"/>
                </a:lnTo>
                <a:lnTo>
                  <a:pt x="282" y="240"/>
                </a:lnTo>
                <a:lnTo>
                  <a:pt x="307" y="239"/>
                </a:lnTo>
                <a:lnTo>
                  <a:pt x="332"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45"/>
          <p:cNvSpPr>
            <a:spLocks noChangeArrowheads="1"/>
          </p:cNvSpPr>
          <p:nvPr/>
        </p:nvSpPr>
        <p:spPr bwMode="auto">
          <a:xfrm>
            <a:off x="4843462" y="2570162"/>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45" name="Rectangle 46"/>
          <p:cNvSpPr>
            <a:spLocks noChangeArrowheads="1"/>
          </p:cNvSpPr>
          <p:nvPr/>
        </p:nvSpPr>
        <p:spPr bwMode="auto">
          <a:xfrm>
            <a:off x="3937000" y="2344737"/>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46" name="Rectangle 47"/>
          <p:cNvSpPr>
            <a:spLocks noChangeArrowheads="1"/>
          </p:cNvSpPr>
          <p:nvPr/>
        </p:nvSpPr>
        <p:spPr bwMode="auto">
          <a:xfrm>
            <a:off x="3154362" y="2560637"/>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47" name="Line 48"/>
          <p:cNvSpPr>
            <a:spLocks noChangeShapeType="1"/>
          </p:cNvSpPr>
          <p:nvPr/>
        </p:nvSpPr>
        <p:spPr bwMode="auto">
          <a:xfrm>
            <a:off x="3452812" y="2976562"/>
            <a:ext cx="552450" cy="2000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270375" y="2671762"/>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flipH="1">
            <a:off x="4568825" y="2960687"/>
            <a:ext cx="5302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flipH="1">
            <a:off x="5291136" y="6262286"/>
            <a:ext cx="25558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53"/>
          <p:cNvSpPr>
            <a:spLocks/>
          </p:cNvSpPr>
          <p:nvPr/>
        </p:nvSpPr>
        <p:spPr bwMode="auto">
          <a:xfrm>
            <a:off x="4148137" y="5087937"/>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Rectangle 54"/>
          <p:cNvSpPr>
            <a:spLocks noChangeArrowheads="1"/>
          </p:cNvSpPr>
          <p:nvPr/>
        </p:nvSpPr>
        <p:spPr bwMode="auto">
          <a:xfrm>
            <a:off x="4224337" y="5087937"/>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54" name="Line 55"/>
          <p:cNvSpPr>
            <a:spLocks noChangeShapeType="1"/>
          </p:cNvSpPr>
          <p:nvPr/>
        </p:nvSpPr>
        <p:spPr bwMode="auto">
          <a:xfrm flipV="1">
            <a:off x="4605337" y="5468937"/>
            <a:ext cx="0" cy="457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3292475" y="6262286"/>
            <a:ext cx="644525"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TextBox 54">
            <a:extLst>
              <a:ext uri="{FF2B5EF4-FFF2-40B4-BE49-F238E27FC236}">
                <a16:creationId xmlns:a16="http://schemas.microsoft.com/office/drawing/2014/main" id="{4FFD064E-E17F-461A-9230-735375B09F18}"/>
              </a:ext>
            </a:extLst>
          </p:cNvPr>
          <p:cNvSpPr txBox="1"/>
          <p:nvPr/>
        </p:nvSpPr>
        <p:spPr>
          <a:xfrm>
            <a:off x="222249" y="2962009"/>
            <a:ext cx="2746376" cy="1754326"/>
          </a:xfrm>
          <a:prstGeom prst="rect">
            <a:avLst/>
          </a:prstGeom>
          <a:noFill/>
        </p:spPr>
        <p:txBody>
          <a:bodyPr wrap="square">
            <a:spAutoFit/>
          </a:bodyPr>
          <a:lstStyle/>
          <a:p>
            <a:pPr lvl="1">
              <a:spcBef>
                <a:spcPct val="20000"/>
              </a:spcBef>
              <a:buClr>
                <a:schemeClr val="tx1"/>
              </a:buClr>
              <a:buSzPct val="75000"/>
              <a:buFont typeface="Wingdings" panose="05000000000000000000" pitchFamily="2" charset="2"/>
              <a:buNone/>
            </a:pPr>
            <a:r>
              <a:rPr lang="en-US" altLang="en-US" i="1" u="sng" dirty="0">
                <a:solidFill>
                  <a:schemeClr val="accent2"/>
                </a:solidFill>
              </a:rPr>
              <a:t>Aggregation</a:t>
            </a:r>
            <a:r>
              <a:rPr lang="en-US" altLang="en-US" dirty="0"/>
              <a:t> allows us to treat a relationship set as an entity set   for purposes of participation in (other) relationships.</a:t>
            </a:r>
          </a:p>
        </p:txBody>
      </p:sp>
    </p:spTree>
    <p:extLst>
      <p:ext uri="{BB962C8B-B14F-4D97-AF65-F5344CB8AC3E}">
        <p14:creationId xmlns:p14="http://schemas.microsoft.com/office/powerpoint/2010/main" val="31199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animBg="1"/>
      <p:bldP spid="48" grpId="0" animBg="1"/>
      <p:bldP spid="49" grpId="0" animBg="1"/>
      <p:bldP spid="50" grpId="0" animBg="1"/>
      <p:bldP spid="52" grpId="0" animBg="1"/>
      <p:bldP spid="53" grpId="0"/>
      <p:bldP spid="54" grpId="0" animBg="1"/>
      <p:bldP spid="5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Choices</a:t>
            </a:r>
          </a:p>
        </p:txBody>
      </p:sp>
      <p:sp>
        <p:nvSpPr>
          <p:cNvPr id="4" name="Content Placeholder 3"/>
          <p:cNvSpPr>
            <a:spLocks noGrp="1"/>
          </p:cNvSpPr>
          <p:nvPr>
            <p:ph idx="1"/>
          </p:nvPr>
        </p:nvSpPr>
        <p:spPr>
          <a:xfrm>
            <a:off x="457200" y="1600200"/>
            <a:ext cx="8229600" cy="5105400"/>
          </a:xfrm>
        </p:spPr>
        <p:txBody>
          <a:bodyPr>
            <a:normAutofit/>
          </a:bodyPr>
          <a:lstStyle/>
          <a:p>
            <a:pPr>
              <a:buSzPct val="100000"/>
              <a:buFont typeface="Wingdings" pitchFamily="2" charset="2"/>
              <a:buChar char="§"/>
            </a:pPr>
            <a:r>
              <a:rPr lang="en-US" sz="2400" dirty="0"/>
              <a:t>Should a concept be modeled as an </a:t>
            </a:r>
            <a:r>
              <a:rPr lang="en-US" sz="2400" i="1" dirty="0"/>
              <a:t>entity</a:t>
            </a:r>
            <a:r>
              <a:rPr lang="en-US" sz="2400" dirty="0"/>
              <a:t> or an </a:t>
            </a:r>
            <a:r>
              <a:rPr lang="en-US" sz="2400" i="1" dirty="0"/>
              <a:t>attribute</a:t>
            </a:r>
            <a:r>
              <a:rPr lang="en-US" sz="2400" dirty="0"/>
              <a:t>?</a:t>
            </a:r>
          </a:p>
          <a:p>
            <a:pPr>
              <a:buSzPct val="75000"/>
              <a:buFont typeface="Wingdings" pitchFamily="2" charset="2"/>
              <a:buChar char="§"/>
            </a:pPr>
            <a:endParaRPr lang="en-US" sz="2400" dirty="0"/>
          </a:p>
          <a:p>
            <a:pPr>
              <a:buSzPct val="100000"/>
              <a:buFont typeface="Wingdings" pitchFamily="2" charset="2"/>
              <a:buChar char="§"/>
            </a:pPr>
            <a:r>
              <a:rPr lang="en-US" sz="2400" dirty="0"/>
              <a:t>Should a concept be modeled as an </a:t>
            </a:r>
            <a:r>
              <a:rPr lang="en-US" sz="2400" i="1" dirty="0"/>
              <a:t>entity</a:t>
            </a:r>
            <a:r>
              <a:rPr lang="en-US" sz="2400" dirty="0"/>
              <a:t> or a </a:t>
            </a:r>
            <a:r>
              <a:rPr lang="en-US" sz="2400" i="1" dirty="0"/>
              <a:t>relationship</a:t>
            </a:r>
            <a:r>
              <a:rPr lang="en-US" sz="2400" dirty="0"/>
              <a:t>?</a:t>
            </a:r>
          </a:p>
          <a:p>
            <a:pPr>
              <a:buSzPct val="75000"/>
              <a:buFont typeface="Wingdings" pitchFamily="2" charset="2"/>
              <a:buChar char="§"/>
            </a:pPr>
            <a:endParaRPr lang="en-US" sz="2400" dirty="0"/>
          </a:p>
          <a:p>
            <a:pPr>
              <a:buSzPct val="100000"/>
              <a:buFont typeface="Wingdings" pitchFamily="2" charset="2"/>
              <a:buChar char="§"/>
            </a:pPr>
            <a:r>
              <a:rPr lang="en-US" sz="2400" dirty="0"/>
              <a:t>How should we identify relationships? </a:t>
            </a:r>
          </a:p>
          <a:p>
            <a:pPr lvl="1">
              <a:buSzPct val="75000"/>
              <a:buFont typeface="Wingdings" pitchFamily="2" charset="2"/>
              <a:buChar char="§"/>
            </a:pPr>
            <a:r>
              <a:rPr lang="en-US" sz="2400" i="1" dirty="0"/>
              <a:t>Binary</a:t>
            </a:r>
            <a:r>
              <a:rPr lang="en-US" sz="2400" dirty="0"/>
              <a:t> or </a:t>
            </a:r>
            <a:r>
              <a:rPr lang="en-US" sz="2400" i="1" dirty="0"/>
              <a:t>ternary</a:t>
            </a:r>
            <a:r>
              <a:rPr lang="en-US" sz="2400" dirty="0"/>
              <a:t>? </a:t>
            </a:r>
          </a:p>
          <a:p>
            <a:pPr lvl="1">
              <a:buSzPct val="75000"/>
              <a:buFont typeface="Wingdings" pitchFamily="2" charset="2"/>
              <a:buChar char="§"/>
            </a:pPr>
            <a:r>
              <a:rPr lang="en-US" sz="2400" i="1" dirty="0"/>
              <a:t>Ternary</a:t>
            </a:r>
            <a:r>
              <a:rPr lang="en-US" sz="2400" dirty="0"/>
              <a:t> or </a:t>
            </a:r>
            <a:r>
              <a:rPr lang="en-US" sz="2400" i="1" dirty="0"/>
              <a:t>aggregation</a:t>
            </a:r>
            <a:r>
              <a:rPr lang="en-US" sz="2400" dirty="0"/>
              <a:t>?</a:t>
            </a:r>
          </a:p>
          <a:p>
            <a:pPr>
              <a:buSzPct val="75000"/>
              <a:buFont typeface="Wingdings" pitchFamily="2" charset="2"/>
              <a:buChar char="§"/>
            </a:pPr>
            <a:endParaRPr lang="en-US" sz="2400" dirty="0"/>
          </a:p>
          <a:p>
            <a:pPr>
              <a:buFont typeface="Wingdings" pitchFamily="2" charset="2"/>
              <a:buChar char="§"/>
            </a:pPr>
            <a:r>
              <a:rPr lang="en-US" sz="2400" dirty="0"/>
              <a:t>Constraints in the ER Model:</a:t>
            </a:r>
          </a:p>
          <a:p>
            <a:pPr lvl="1">
              <a:buSzPct val="75000"/>
              <a:buFont typeface="Wingdings" pitchFamily="2" charset="2"/>
              <a:buChar char="§"/>
            </a:pPr>
            <a:r>
              <a:rPr lang="en-US" sz="2400" dirty="0"/>
              <a:t>A lot </a:t>
            </a:r>
            <a:r>
              <a:rPr lang="en-US" sz="2400" dirty="0">
                <a:solidFill>
                  <a:srgbClr val="FF0000"/>
                </a:solidFill>
              </a:rPr>
              <a:t>of data semantics </a:t>
            </a:r>
            <a:r>
              <a:rPr lang="en-US" sz="2400" dirty="0"/>
              <a:t>can (and should) be captured</a:t>
            </a:r>
          </a:p>
          <a:p>
            <a:pPr lvl="1">
              <a:buSzPct val="75000"/>
              <a:buFont typeface="Wingdings" pitchFamily="2" charset="2"/>
              <a:buChar char="§"/>
            </a:pPr>
            <a:r>
              <a:rPr lang="en-US" sz="2400" dirty="0"/>
              <a:t>But some constraints cannot be captured in ER diagrams</a:t>
            </a:r>
          </a:p>
        </p:txBody>
      </p:sp>
    </p:spTree>
    <p:extLst>
      <p:ext uri="{BB962C8B-B14F-4D97-AF65-F5344CB8AC3E}">
        <p14:creationId xmlns:p14="http://schemas.microsoft.com/office/powerpoint/2010/main" val="38558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314325"/>
            <a:ext cx="8228013" cy="1062038"/>
          </a:xfrm>
        </p:spPr>
        <p:txBody>
          <a:bodyPr tIns="35202"/>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t>Entity vs. Attribute</a:t>
            </a:r>
          </a:p>
        </p:txBody>
      </p:sp>
      <p:sp>
        <p:nvSpPr>
          <p:cNvPr id="28675" name="Rectangle 2"/>
          <p:cNvSpPr>
            <a:spLocks noGrp="1" noChangeArrowheads="1"/>
          </p:cNvSpPr>
          <p:nvPr>
            <p:ph type="body" idx="1"/>
          </p:nvPr>
        </p:nvSpPr>
        <p:spPr>
          <a:xfrm>
            <a:off x="228600" y="1604962"/>
            <a:ext cx="8763000" cy="5024437"/>
          </a:xfrm>
        </p:spPr>
        <p:txBody>
          <a:bodyPr>
            <a:normAutofit/>
          </a:bodyPr>
          <a:lstStyle/>
          <a:p>
            <a:pPr>
              <a:buFont typeface="Wingdings" pitchFamily="2" charset="2"/>
              <a:buChar char="§"/>
            </a:pPr>
            <a:r>
              <a:rPr lang="en-US" sz="3000" dirty="0"/>
              <a:t>Should </a:t>
            </a:r>
            <a:r>
              <a:rPr lang="en-US" sz="3000" i="1" dirty="0"/>
              <a:t>address </a:t>
            </a:r>
            <a:r>
              <a:rPr lang="en-US" sz="3000" dirty="0"/>
              <a:t>be an attribute of Employees or an entity (connected to Employees by a relationship)?</a:t>
            </a:r>
          </a:p>
          <a:p>
            <a:pPr>
              <a:buFont typeface="Wingdings" pitchFamily="2" charset="2"/>
              <a:buChar char="§"/>
            </a:pPr>
            <a:endParaRPr lang="en-US" sz="3000" dirty="0"/>
          </a:p>
          <a:p>
            <a:pPr>
              <a:buFont typeface="Wingdings" pitchFamily="2" charset="2"/>
              <a:buChar char="§"/>
            </a:pPr>
            <a:r>
              <a:rPr lang="en-US" sz="3000" dirty="0"/>
              <a:t>This depends upon the use we want to make of address information, and the semantics of the data</a:t>
            </a:r>
          </a:p>
          <a:p>
            <a:pPr lvl="2">
              <a:buFont typeface="Wingdings" pitchFamily="2" charset="2"/>
              <a:buChar char="§"/>
            </a:pPr>
            <a:r>
              <a:rPr lang="en-US" dirty="0"/>
              <a:t>If we have several addresses per an employee, </a:t>
            </a:r>
            <a:r>
              <a:rPr lang="en-US" i="1" dirty="0"/>
              <a:t>address</a:t>
            </a:r>
            <a:r>
              <a:rPr lang="en-US" dirty="0"/>
              <a:t> must be an entity (since attributes cannot be </a:t>
            </a:r>
            <a:r>
              <a:rPr lang="en-US" dirty="0">
                <a:solidFill>
                  <a:srgbClr val="0070C0"/>
                </a:solidFill>
              </a:rPr>
              <a:t>set-valued</a:t>
            </a:r>
            <a:r>
              <a:rPr lang="en-US" dirty="0"/>
              <a:t>)</a:t>
            </a:r>
          </a:p>
          <a:p>
            <a:pPr lvl="2">
              <a:buFont typeface="Wingdings" pitchFamily="2" charset="2"/>
              <a:buChar char="§"/>
            </a:pPr>
            <a:r>
              <a:rPr lang="en-US" dirty="0"/>
              <a:t>If the structure (city, street, etc.) is important (e.g., we want to retrieve employees in a given city), </a:t>
            </a:r>
            <a:r>
              <a:rPr lang="en-US" i="1" dirty="0"/>
              <a:t>address</a:t>
            </a:r>
            <a:r>
              <a:rPr lang="en-US" dirty="0"/>
              <a:t> must be modeled as an entity</a:t>
            </a:r>
          </a:p>
          <a:p>
            <a:pPr>
              <a:buSzPct val="75000"/>
              <a:buFont typeface="Wingdings" pitchFamily="2" charset="2"/>
              <a:buChar char="§"/>
            </a:pPr>
            <a:endParaRPr lang="en-US" sz="2200" dirty="0"/>
          </a:p>
        </p:txBody>
      </p:sp>
    </p:spTree>
    <p:extLst>
      <p:ext uri="{BB962C8B-B14F-4D97-AF65-F5344CB8AC3E}">
        <p14:creationId xmlns:p14="http://schemas.microsoft.com/office/powerpoint/2010/main" val="1424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152400"/>
            <a:ext cx="8228013" cy="1062038"/>
          </a:xfrm>
        </p:spPr>
        <p:txBody>
          <a:bodyPr tIns="35202"/>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t>Entity vs. Attribute (Cont’d)</a:t>
            </a:r>
          </a:p>
        </p:txBody>
      </p:sp>
      <p:sp>
        <p:nvSpPr>
          <p:cNvPr id="28675" name="Rectangle 2"/>
          <p:cNvSpPr>
            <a:spLocks noGrp="1" noChangeArrowheads="1"/>
          </p:cNvSpPr>
          <p:nvPr>
            <p:ph type="body" idx="1"/>
          </p:nvPr>
        </p:nvSpPr>
        <p:spPr>
          <a:xfrm>
            <a:off x="228600" y="1219200"/>
            <a:ext cx="8763000" cy="4525962"/>
          </a:xfrm>
        </p:spPr>
        <p:txBody>
          <a:bodyPr>
            <a:normAutofit/>
          </a:bodyPr>
          <a:lstStyle/>
          <a:p>
            <a:pPr>
              <a:buFont typeface="Wingdings" pitchFamily="2" charset="2"/>
              <a:buChar char="§"/>
            </a:pPr>
            <a:r>
              <a:rPr lang="en-US" sz="2200" dirty="0"/>
              <a:t>Consider the following ER diagram:</a:t>
            </a:r>
          </a:p>
          <a:p>
            <a:endParaRPr lang="en-US" sz="2200" dirty="0"/>
          </a:p>
          <a:p>
            <a:endParaRPr lang="en-US" sz="2200" dirty="0"/>
          </a:p>
          <a:p>
            <a:endParaRPr lang="en-US" sz="2200" dirty="0"/>
          </a:p>
          <a:p>
            <a:pPr marL="0" indent="0">
              <a:buNone/>
            </a:pPr>
            <a:endParaRPr lang="en-US" sz="2200" dirty="0"/>
          </a:p>
          <a:p>
            <a:pPr>
              <a:buFont typeface="Wingdings" pitchFamily="2" charset="2"/>
              <a:buChar char="§"/>
            </a:pPr>
            <a:endParaRPr lang="en-US" sz="2200" dirty="0">
              <a:solidFill>
                <a:srgbClr val="0070C0"/>
              </a:solidFill>
            </a:endParaRPr>
          </a:p>
          <a:p>
            <a:pPr>
              <a:buFont typeface="Wingdings" pitchFamily="2" charset="2"/>
              <a:buChar char="§"/>
            </a:pPr>
            <a:r>
              <a:rPr lang="en-US" sz="2200" dirty="0">
                <a:solidFill>
                  <a:srgbClr val="0070C0"/>
                </a:solidFill>
              </a:rPr>
              <a:t>A problem</a:t>
            </a:r>
            <a:r>
              <a:rPr lang="en-US" sz="2200" dirty="0"/>
              <a:t>: Works_In4 does not allow an employee to work in a department for two or more periods</a:t>
            </a:r>
          </a:p>
          <a:p>
            <a:pPr>
              <a:buFont typeface="Wingdings" pitchFamily="2" charset="2"/>
              <a:buChar char="§"/>
            </a:pPr>
            <a:endParaRPr lang="en-US" sz="2200" dirty="0"/>
          </a:p>
          <a:p>
            <a:pPr>
              <a:buSzPct val="75000"/>
            </a:pPr>
            <a:endParaRPr lang="en-US" sz="2200" dirty="0"/>
          </a:p>
        </p:txBody>
      </p:sp>
      <p:grpSp>
        <p:nvGrpSpPr>
          <p:cNvPr id="5" name="Group 18"/>
          <p:cNvGrpSpPr>
            <a:grpSpLocks/>
          </p:cNvGrpSpPr>
          <p:nvPr/>
        </p:nvGrpSpPr>
        <p:grpSpPr bwMode="auto">
          <a:xfrm>
            <a:off x="1981200" y="1847850"/>
            <a:ext cx="2278063" cy="1190625"/>
            <a:chOff x="2058" y="919"/>
            <a:chExt cx="1435" cy="750"/>
          </a:xfrm>
        </p:grpSpPr>
        <p:sp>
          <p:nvSpPr>
            <p:cNvPr id="6" name="Freeform 6"/>
            <p:cNvSpPr>
              <a:spLocks/>
            </p:cNvSpPr>
            <p:nvPr/>
          </p:nvSpPr>
          <p:spPr bwMode="auto">
            <a:xfrm>
              <a:off x="2512" y="919"/>
              <a:ext cx="626" cy="214"/>
            </a:xfrm>
            <a:custGeom>
              <a:avLst/>
              <a:gdLst>
                <a:gd name="T0" fmla="*/ 623 w 626"/>
                <a:gd name="T1" fmla="*/ 97 h 214"/>
                <a:gd name="T2" fmla="*/ 613 w 626"/>
                <a:gd name="T3" fmla="*/ 79 h 214"/>
                <a:gd name="T4" fmla="*/ 595 w 626"/>
                <a:gd name="T5" fmla="*/ 62 h 214"/>
                <a:gd name="T6" fmla="*/ 568 w 626"/>
                <a:gd name="T7" fmla="*/ 45 h 214"/>
                <a:gd name="T8" fmla="*/ 533 w 626"/>
                <a:gd name="T9" fmla="*/ 32 h 214"/>
                <a:gd name="T10" fmla="*/ 491 w 626"/>
                <a:gd name="T11" fmla="*/ 19 h 214"/>
                <a:gd name="T12" fmla="*/ 444 w 626"/>
                <a:gd name="T13" fmla="*/ 10 h 214"/>
                <a:gd name="T14" fmla="*/ 394 w 626"/>
                <a:gd name="T15" fmla="*/ 4 h 214"/>
                <a:gd name="T16" fmla="*/ 339 w 626"/>
                <a:gd name="T17" fmla="*/ 1 h 214"/>
                <a:gd name="T18" fmla="*/ 285 w 626"/>
                <a:gd name="T19" fmla="*/ 1 h 214"/>
                <a:gd name="T20" fmla="*/ 232 w 626"/>
                <a:gd name="T21" fmla="*/ 4 h 214"/>
                <a:gd name="T22" fmla="*/ 180 w 626"/>
                <a:gd name="T23" fmla="*/ 10 h 214"/>
                <a:gd name="T24" fmla="*/ 133 w 626"/>
                <a:gd name="T25" fmla="*/ 19 h 214"/>
                <a:gd name="T26" fmla="*/ 91 w 626"/>
                <a:gd name="T27" fmla="*/ 32 h 214"/>
                <a:gd name="T28" fmla="*/ 56 w 626"/>
                <a:gd name="T29" fmla="*/ 45 h 214"/>
                <a:gd name="T30" fmla="*/ 29 w 626"/>
                <a:gd name="T31" fmla="*/ 62 h 214"/>
                <a:gd name="T32" fmla="*/ 11 w 626"/>
                <a:gd name="T33" fmla="*/ 79 h 214"/>
                <a:gd name="T34" fmla="*/ 1 w 626"/>
                <a:gd name="T35" fmla="*/ 97 h 214"/>
                <a:gd name="T36" fmla="*/ 1 w 626"/>
                <a:gd name="T37" fmla="*/ 116 h 214"/>
                <a:gd name="T38" fmla="*/ 11 w 626"/>
                <a:gd name="T39" fmla="*/ 134 h 214"/>
                <a:gd name="T40" fmla="*/ 29 w 626"/>
                <a:gd name="T41" fmla="*/ 152 h 214"/>
                <a:gd name="T42" fmla="*/ 56 w 626"/>
                <a:gd name="T43" fmla="*/ 168 h 214"/>
                <a:gd name="T44" fmla="*/ 91 w 626"/>
                <a:gd name="T45" fmla="*/ 182 h 214"/>
                <a:gd name="T46" fmla="*/ 133 w 626"/>
                <a:gd name="T47" fmla="*/ 194 h 214"/>
                <a:gd name="T48" fmla="*/ 180 w 626"/>
                <a:gd name="T49" fmla="*/ 203 h 214"/>
                <a:gd name="T50" fmla="*/ 232 w 626"/>
                <a:gd name="T51" fmla="*/ 210 h 214"/>
                <a:gd name="T52" fmla="*/ 285 w 626"/>
                <a:gd name="T53" fmla="*/ 213 h 214"/>
                <a:gd name="T54" fmla="*/ 339 w 626"/>
                <a:gd name="T55" fmla="*/ 213 h 214"/>
                <a:gd name="T56" fmla="*/ 394 w 626"/>
                <a:gd name="T57" fmla="*/ 210 h 214"/>
                <a:gd name="T58" fmla="*/ 444 w 626"/>
                <a:gd name="T59" fmla="*/ 203 h 214"/>
                <a:gd name="T60" fmla="*/ 491 w 626"/>
                <a:gd name="T61" fmla="*/ 194 h 214"/>
                <a:gd name="T62" fmla="*/ 533 w 626"/>
                <a:gd name="T63" fmla="*/ 182 h 214"/>
                <a:gd name="T64" fmla="*/ 568 w 626"/>
                <a:gd name="T65" fmla="*/ 168 h 214"/>
                <a:gd name="T66" fmla="*/ 595 w 626"/>
                <a:gd name="T67" fmla="*/ 152 h 214"/>
                <a:gd name="T68" fmla="*/ 613 w 626"/>
                <a:gd name="T69" fmla="*/ 134 h 214"/>
                <a:gd name="T70" fmla="*/ 623 w 626"/>
                <a:gd name="T71" fmla="*/ 11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214">
                  <a:moveTo>
                    <a:pt x="625" y="107"/>
                  </a:moveTo>
                  <a:lnTo>
                    <a:pt x="623" y="97"/>
                  </a:lnTo>
                  <a:lnTo>
                    <a:pt x="620" y="88"/>
                  </a:lnTo>
                  <a:lnTo>
                    <a:pt x="613" y="79"/>
                  </a:lnTo>
                  <a:lnTo>
                    <a:pt x="606" y="70"/>
                  </a:lnTo>
                  <a:lnTo>
                    <a:pt x="595" y="62"/>
                  </a:lnTo>
                  <a:lnTo>
                    <a:pt x="583" y="53"/>
                  </a:lnTo>
                  <a:lnTo>
                    <a:pt x="568" y="45"/>
                  </a:lnTo>
                  <a:lnTo>
                    <a:pt x="552" y="38"/>
                  </a:lnTo>
                  <a:lnTo>
                    <a:pt x="533" y="32"/>
                  </a:lnTo>
                  <a:lnTo>
                    <a:pt x="513" y="25"/>
                  </a:lnTo>
                  <a:lnTo>
                    <a:pt x="491" y="19"/>
                  </a:lnTo>
                  <a:lnTo>
                    <a:pt x="468" y="14"/>
                  </a:lnTo>
                  <a:lnTo>
                    <a:pt x="444" y="10"/>
                  </a:lnTo>
                  <a:lnTo>
                    <a:pt x="418" y="6"/>
                  </a:lnTo>
                  <a:lnTo>
                    <a:pt x="394" y="4"/>
                  </a:lnTo>
                  <a:lnTo>
                    <a:pt x="366" y="2"/>
                  </a:lnTo>
                  <a:lnTo>
                    <a:pt x="339" y="1"/>
                  </a:lnTo>
                  <a:lnTo>
                    <a:pt x="312" y="0"/>
                  </a:lnTo>
                  <a:lnTo>
                    <a:pt x="285" y="1"/>
                  </a:lnTo>
                  <a:lnTo>
                    <a:pt x="258" y="2"/>
                  </a:lnTo>
                  <a:lnTo>
                    <a:pt x="232" y="4"/>
                  </a:lnTo>
                  <a:lnTo>
                    <a:pt x="206" y="6"/>
                  </a:lnTo>
                  <a:lnTo>
                    <a:pt x="180" y="10"/>
                  </a:lnTo>
                  <a:lnTo>
                    <a:pt x="156" y="14"/>
                  </a:lnTo>
                  <a:lnTo>
                    <a:pt x="133" y="19"/>
                  </a:lnTo>
                  <a:lnTo>
                    <a:pt x="112" y="25"/>
                  </a:lnTo>
                  <a:lnTo>
                    <a:pt x="91" y="32"/>
                  </a:lnTo>
                  <a:lnTo>
                    <a:pt x="72" y="38"/>
                  </a:lnTo>
                  <a:lnTo>
                    <a:pt x="56" y="45"/>
                  </a:lnTo>
                  <a:lnTo>
                    <a:pt x="43" y="53"/>
                  </a:lnTo>
                  <a:lnTo>
                    <a:pt x="29" y="62"/>
                  </a:lnTo>
                  <a:lnTo>
                    <a:pt x="19" y="70"/>
                  </a:lnTo>
                  <a:lnTo>
                    <a:pt x="11" y="79"/>
                  </a:lnTo>
                  <a:lnTo>
                    <a:pt x="4" y="88"/>
                  </a:lnTo>
                  <a:lnTo>
                    <a:pt x="1" y="97"/>
                  </a:lnTo>
                  <a:lnTo>
                    <a:pt x="0" y="107"/>
                  </a:lnTo>
                  <a:lnTo>
                    <a:pt x="1" y="116"/>
                  </a:lnTo>
                  <a:lnTo>
                    <a:pt x="4" y="125"/>
                  </a:lnTo>
                  <a:lnTo>
                    <a:pt x="11" y="134"/>
                  </a:lnTo>
                  <a:lnTo>
                    <a:pt x="19" y="143"/>
                  </a:lnTo>
                  <a:lnTo>
                    <a:pt x="29" y="152"/>
                  </a:lnTo>
                  <a:lnTo>
                    <a:pt x="43" y="160"/>
                  </a:lnTo>
                  <a:lnTo>
                    <a:pt x="56" y="168"/>
                  </a:lnTo>
                  <a:lnTo>
                    <a:pt x="72" y="175"/>
                  </a:lnTo>
                  <a:lnTo>
                    <a:pt x="91" y="182"/>
                  </a:lnTo>
                  <a:lnTo>
                    <a:pt x="112" y="189"/>
                  </a:lnTo>
                  <a:lnTo>
                    <a:pt x="133" y="194"/>
                  </a:lnTo>
                  <a:lnTo>
                    <a:pt x="156" y="199"/>
                  </a:lnTo>
                  <a:lnTo>
                    <a:pt x="180" y="203"/>
                  </a:lnTo>
                  <a:lnTo>
                    <a:pt x="206" y="207"/>
                  </a:lnTo>
                  <a:lnTo>
                    <a:pt x="232" y="210"/>
                  </a:lnTo>
                  <a:lnTo>
                    <a:pt x="258" y="212"/>
                  </a:lnTo>
                  <a:lnTo>
                    <a:pt x="285" y="213"/>
                  </a:lnTo>
                  <a:lnTo>
                    <a:pt x="312" y="213"/>
                  </a:lnTo>
                  <a:lnTo>
                    <a:pt x="339" y="213"/>
                  </a:lnTo>
                  <a:lnTo>
                    <a:pt x="366" y="212"/>
                  </a:lnTo>
                  <a:lnTo>
                    <a:pt x="394" y="210"/>
                  </a:lnTo>
                  <a:lnTo>
                    <a:pt x="418" y="207"/>
                  </a:lnTo>
                  <a:lnTo>
                    <a:pt x="444" y="203"/>
                  </a:lnTo>
                  <a:lnTo>
                    <a:pt x="468" y="199"/>
                  </a:lnTo>
                  <a:lnTo>
                    <a:pt x="491" y="194"/>
                  </a:lnTo>
                  <a:lnTo>
                    <a:pt x="513" y="189"/>
                  </a:lnTo>
                  <a:lnTo>
                    <a:pt x="533" y="182"/>
                  </a:lnTo>
                  <a:lnTo>
                    <a:pt x="552" y="175"/>
                  </a:lnTo>
                  <a:lnTo>
                    <a:pt x="568" y="168"/>
                  </a:lnTo>
                  <a:lnTo>
                    <a:pt x="583" y="160"/>
                  </a:lnTo>
                  <a:lnTo>
                    <a:pt x="595" y="152"/>
                  </a:lnTo>
                  <a:lnTo>
                    <a:pt x="606" y="143"/>
                  </a:lnTo>
                  <a:lnTo>
                    <a:pt x="613" y="134"/>
                  </a:lnTo>
                  <a:lnTo>
                    <a:pt x="620" y="125"/>
                  </a:lnTo>
                  <a:lnTo>
                    <a:pt x="623" y="116"/>
                  </a:lnTo>
                  <a:lnTo>
                    <a:pt x="625" y="1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7"/>
            <p:cNvSpPr>
              <a:spLocks/>
            </p:cNvSpPr>
            <p:nvPr/>
          </p:nvSpPr>
          <p:spPr bwMode="auto">
            <a:xfrm>
              <a:off x="2058" y="1117"/>
              <a:ext cx="506" cy="214"/>
            </a:xfrm>
            <a:custGeom>
              <a:avLst/>
              <a:gdLst>
                <a:gd name="T0" fmla="*/ 504 w 506"/>
                <a:gd name="T1" fmla="*/ 97 h 214"/>
                <a:gd name="T2" fmla="*/ 497 w 506"/>
                <a:gd name="T3" fmla="*/ 79 h 214"/>
                <a:gd name="T4" fmla="*/ 482 w 506"/>
                <a:gd name="T5" fmla="*/ 61 h 214"/>
                <a:gd name="T6" fmla="*/ 459 w 506"/>
                <a:gd name="T7" fmla="*/ 45 h 214"/>
                <a:gd name="T8" fmla="*/ 431 w 506"/>
                <a:gd name="T9" fmla="*/ 31 h 214"/>
                <a:gd name="T10" fmla="*/ 397 w 506"/>
                <a:gd name="T11" fmla="*/ 19 h 214"/>
                <a:gd name="T12" fmla="*/ 359 w 506"/>
                <a:gd name="T13" fmla="*/ 10 h 214"/>
                <a:gd name="T14" fmla="*/ 318 w 506"/>
                <a:gd name="T15" fmla="*/ 3 h 214"/>
                <a:gd name="T16" fmla="*/ 274 w 506"/>
                <a:gd name="T17" fmla="*/ 0 h 214"/>
                <a:gd name="T18" fmla="*/ 230 w 506"/>
                <a:gd name="T19" fmla="*/ 0 h 214"/>
                <a:gd name="T20" fmla="*/ 187 w 506"/>
                <a:gd name="T21" fmla="*/ 3 h 214"/>
                <a:gd name="T22" fmla="*/ 145 w 506"/>
                <a:gd name="T23" fmla="*/ 10 h 214"/>
                <a:gd name="T24" fmla="*/ 108 w 506"/>
                <a:gd name="T25" fmla="*/ 19 h 214"/>
                <a:gd name="T26" fmla="*/ 74 w 506"/>
                <a:gd name="T27" fmla="*/ 31 h 214"/>
                <a:gd name="T28" fmla="*/ 45 w 506"/>
                <a:gd name="T29" fmla="*/ 45 h 214"/>
                <a:gd name="T30" fmla="*/ 24 w 506"/>
                <a:gd name="T31" fmla="*/ 61 h 214"/>
                <a:gd name="T32" fmla="*/ 8 w 506"/>
                <a:gd name="T33" fmla="*/ 79 h 214"/>
                <a:gd name="T34" fmla="*/ 1 w 506"/>
                <a:gd name="T35" fmla="*/ 97 h 214"/>
                <a:gd name="T36" fmla="*/ 1 w 506"/>
                <a:gd name="T37" fmla="*/ 116 h 214"/>
                <a:gd name="T38" fmla="*/ 8 w 506"/>
                <a:gd name="T39" fmla="*/ 134 h 214"/>
                <a:gd name="T40" fmla="*/ 24 w 506"/>
                <a:gd name="T41" fmla="*/ 151 h 214"/>
                <a:gd name="T42" fmla="*/ 45 w 506"/>
                <a:gd name="T43" fmla="*/ 168 h 214"/>
                <a:gd name="T44" fmla="*/ 74 w 506"/>
                <a:gd name="T45" fmla="*/ 182 h 214"/>
                <a:gd name="T46" fmla="*/ 108 w 506"/>
                <a:gd name="T47" fmla="*/ 194 h 214"/>
                <a:gd name="T48" fmla="*/ 145 w 506"/>
                <a:gd name="T49" fmla="*/ 203 h 214"/>
                <a:gd name="T50" fmla="*/ 187 w 506"/>
                <a:gd name="T51" fmla="*/ 209 h 214"/>
                <a:gd name="T52" fmla="*/ 230 w 506"/>
                <a:gd name="T53" fmla="*/ 213 h 214"/>
                <a:gd name="T54" fmla="*/ 274 w 506"/>
                <a:gd name="T55" fmla="*/ 213 h 214"/>
                <a:gd name="T56" fmla="*/ 318 w 506"/>
                <a:gd name="T57" fmla="*/ 209 h 214"/>
                <a:gd name="T58" fmla="*/ 359 w 506"/>
                <a:gd name="T59" fmla="*/ 203 h 214"/>
                <a:gd name="T60" fmla="*/ 397 w 506"/>
                <a:gd name="T61" fmla="*/ 194 h 214"/>
                <a:gd name="T62" fmla="*/ 431 w 506"/>
                <a:gd name="T63" fmla="*/ 182 h 214"/>
                <a:gd name="T64" fmla="*/ 459 w 506"/>
                <a:gd name="T65" fmla="*/ 168 h 214"/>
                <a:gd name="T66" fmla="*/ 482 w 506"/>
                <a:gd name="T67" fmla="*/ 151 h 214"/>
                <a:gd name="T68" fmla="*/ 497 w 506"/>
                <a:gd name="T69" fmla="*/ 134 h 214"/>
                <a:gd name="T70" fmla="*/ 504 w 506"/>
                <a:gd name="T71" fmla="*/ 11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214">
                  <a:moveTo>
                    <a:pt x="505" y="107"/>
                  </a:moveTo>
                  <a:lnTo>
                    <a:pt x="504" y="97"/>
                  </a:lnTo>
                  <a:lnTo>
                    <a:pt x="501" y="88"/>
                  </a:lnTo>
                  <a:lnTo>
                    <a:pt x="497" y="79"/>
                  </a:lnTo>
                  <a:lnTo>
                    <a:pt x="490" y="70"/>
                  </a:lnTo>
                  <a:lnTo>
                    <a:pt x="482" y="61"/>
                  </a:lnTo>
                  <a:lnTo>
                    <a:pt x="471" y="53"/>
                  </a:lnTo>
                  <a:lnTo>
                    <a:pt x="459" y="45"/>
                  </a:lnTo>
                  <a:lnTo>
                    <a:pt x="446" y="38"/>
                  </a:lnTo>
                  <a:lnTo>
                    <a:pt x="431" y="31"/>
                  </a:lnTo>
                  <a:lnTo>
                    <a:pt x="415" y="25"/>
                  </a:lnTo>
                  <a:lnTo>
                    <a:pt x="397" y="19"/>
                  </a:lnTo>
                  <a:lnTo>
                    <a:pt x="379" y="14"/>
                  </a:lnTo>
                  <a:lnTo>
                    <a:pt x="359" y="10"/>
                  </a:lnTo>
                  <a:lnTo>
                    <a:pt x="339" y="6"/>
                  </a:lnTo>
                  <a:lnTo>
                    <a:pt x="318" y="3"/>
                  </a:lnTo>
                  <a:lnTo>
                    <a:pt x="296" y="1"/>
                  </a:lnTo>
                  <a:lnTo>
                    <a:pt x="274" y="0"/>
                  </a:lnTo>
                  <a:lnTo>
                    <a:pt x="252" y="0"/>
                  </a:lnTo>
                  <a:lnTo>
                    <a:pt x="230" y="0"/>
                  </a:lnTo>
                  <a:lnTo>
                    <a:pt x="209" y="1"/>
                  </a:lnTo>
                  <a:lnTo>
                    <a:pt x="187" y="3"/>
                  </a:lnTo>
                  <a:lnTo>
                    <a:pt x="166" y="6"/>
                  </a:lnTo>
                  <a:lnTo>
                    <a:pt x="145" y="10"/>
                  </a:lnTo>
                  <a:lnTo>
                    <a:pt x="126" y="14"/>
                  </a:lnTo>
                  <a:lnTo>
                    <a:pt x="108" y="19"/>
                  </a:lnTo>
                  <a:lnTo>
                    <a:pt x="90" y="25"/>
                  </a:lnTo>
                  <a:lnTo>
                    <a:pt x="74" y="31"/>
                  </a:lnTo>
                  <a:lnTo>
                    <a:pt x="59" y="38"/>
                  </a:lnTo>
                  <a:lnTo>
                    <a:pt x="45" y="45"/>
                  </a:lnTo>
                  <a:lnTo>
                    <a:pt x="33" y="53"/>
                  </a:lnTo>
                  <a:lnTo>
                    <a:pt x="24" y="61"/>
                  </a:lnTo>
                  <a:lnTo>
                    <a:pt x="15" y="70"/>
                  </a:lnTo>
                  <a:lnTo>
                    <a:pt x="8" y="79"/>
                  </a:lnTo>
                  <a:lnTo>
                    <a:pt x="4" y="88"/>
                  </a:lnTo>
                  <a:lnTo>
                    <a:pt x="1" y="97"/>
                  </a:lnTo>
                  <a:lnTo>
                    <a:pt x="0" y="107"/>
                  </a:lnTo>
                  <a:lnTo>
                    <a:pt x="1" y="116"/>
                  </a:lnTo>
                  <a:lnTo>
                    <a:pt x="4" y="125"/>
                  </a:lnTo>
                  <a:lnTo>
                    <a:pt x="8" y="134"/>
                  </a:lnTo>
                  <a:lnTo>
                    <a:pt x="15" y="143"/>
                  </a:lnTo>
                  <a:lnTo>
                    <a:pt x="24" y="151"/>
                  </a:lnTo>
                  <a:lnTo>
                    <a:pt x="33" y="160"/>
                  </a:lnTo>
                  <a:lnTo>
                    <a:pt x="45" y="168"/>
                  </a:lnTo>
                  <a:lnTo>
                    <a:pt x="59" y="175"/>
                  </a:lnTo>
                  <a:lnTo>
                    <a:pt x="74" y="182"/>
                  </a:lnTo>
                  <a:lnTo>
                    <a:pt x="90" y="188"/>
                  </a:lnTo>
                  <a:lnTo>
                    <a:pt x="108" y="194"/>
                  </a:lnTo>
                  <a:lnTo>
                    <a:pt x="126" y="199"/>
                  </a:lnTo>
                  <a:lnTo>
                    <a:pt x="145" y="203"/>
                  </a:lnTo>
                  <a:lnTo>
                    <a:pt x="166" y="207"/>
                  </a:lnTo>
                  <a:lnTo>
                    <a:pt x="187" y="209"/>
                  </a:lnTo>
                  <a:lnTo>
                    <a:pt x="209" y="211"/>
                  </a:lnTo>
                  <a:lnTo>
                    <a:pt x="230" y="213"/>
                  </a:lnTo>
                  <a:lnTo>
                    <a:pt x="252" y="213"/>
                  </a:lnTo>
                  <a:lnTo>
                    <a:pt x="274" y="213"/>
                  </a:lnTo>
                  <a:lnTo>
                    <a:pt x="296" y="211"/>
                  </a:lnTo>
                  <a:lnTo>
                    <a:pt x="318" y="209"/>
                  </a:lnTo>
                  <a:lnTo>
                    <a:pt x="339" y="207"/>
                  </a:lnTo>
                  <a:lnTo>
                    <a:pt x="359" y="203"/>
                  </a:lnTo>
                  <a:lnTo>
                    <a:pt x="379" y="199"/>
                  </a:lnTo>
                  <a:lnTo>
                    <a:pt x="397" y="194"/>
                  </a:lnTo>
                  <a:lnTo>
                    <a:pt x="415" y="188"/>
                  </a:lnTo>
                  <a:lnTo>
                    <a:pt x="431" y="182"/>
                  </a:lnTo>
                  <a:lnTo>
                    <a:pt x="446" y="175"/>
                  </a:lnTo>
                  <a:lnTo>
                    <a:pt x="459" y="168"/>
                  </a:lnTo>
                  <a:lnTo>
                    <a:pt x="471" y="160"/>
                  </a:lnTo>
                  <a:lnTo>
                    <a:pt x="482" y="151"/>
                  </a:lnTo>
                  <a:lnTo>
                    <a:pt x="490" y="143"/>
                  </a:lnTo>
                  <a:lnTo>
                    <a:pt x="497" y="134"/>
                  </a:lnTo>
                  <a:lnTo>
                    <a:pt x="501" y="125"/>
                  </a:lnTo>
                  <a:lnTo>
                    <a:pt x="504" y="116"/>
                  </a:lnTo>
                  <a:lnTo>
                    <a:pt x="505" y="1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8"/>
            <p:cNvSpPr>
              <a:spLocks/>
            </p:cNvSpPr>
            <p:nvPr/>
          </p:nvSpPr>
          <p:spPr bwMode="auto">
            <a:xfrm>
              <a:off x="2986" y="1117"/>
              <a:ext cx="507" cy="214"/>
            </a:xfrm>
            <a:custGeom>
              <a:avLst/>
              <a:gdLst>
                <a:gd name="T0" fmla="*/ 1 w 507"/>
                <a:gd name="T1" fmla="*/ 116 h 214"/>
                <a:gd name="T2" fmla="*/ 9 w 507"/>
                <a:gd name="T3" fmla="*/ 134 h 214"/>
                <a:gd name="T4" fmla="*/ 24 w 507"/>
                <a:gd name="T5" fmla="*/ 151 h 214"/>
                <a:gd name="T6" fmla="*/ 46 w 507"/>
                <a:gd name="T7" fmla="*/ 168 h 214"/>
                <a:gd name="T8" fmla="*/ 74 w 507"/>
                <a:gd name="T9" fmla="*/ 182 h 214"/>
                <a:gd name="T10" fmla="*/ 108 w 507"/>
                <a:gd name="T11" fmla="*/ 194 h 214"/>
                <a:gd name="T12" fmla="*/ 146 w 507"/>
                <a:gd name="T13" fmla="*/ 203 h 214"/>
                <a:gd name="T14" fmla="*/ 188 w 507"/>
                <a:gd name="T15" fmla="*/ 209 h 214"/>
                <a:gd name="T16" fmla="*/ 231 w 507"/>
                <a:gd name="T17" fmla="*/ 213 h 214"/>
                <a:gd name="T18" fmla="*/ 275 w 507"/>
                <a:gd name="T19" fmla="*/ 213 h 214"/>
                <a:gd name="T20" fmla="*/ 319 w 507"/>
                <a:gd name="T21" fmla="*/ 209 h 214"/>
                <a:gd name="T22" fmla="*/ 360 w 507"/>
                <a:gd name="T23" fmla="*/ 203 h 214"/>
                <a:gd name="T24" fmla="*/ 398 w 507"/>
                <a:gd name="T25" fmla="*/ 193 h 214"/>
                <a:gd name="T26" fmla="*/ 432 w 507"/>
                <a:gd name="T27" fmla="*/ 182 h 214"/>
                <a:gd name="T28" fmla="*/ 460 w 507"/>
                <a:gd name="T29" fmla="*/ 167 h 214"/>
                <a:gd name="T30" fmla="*/ 482 w 507"/>
                <a:gd name="T31" fmla="*/ 151 h 214"/>
                <a:gd name="T32" fmla="*/ 497 w 507"/>
                <a:gd name="T33" fmla="*/ 134 h 214"/>
                <a:gd name="T34" fmla="*/ 505 w 507"/>
                <a:gd name="T35" fmla="*/ 115 h 214"/>
                <a:gd name="T36" fmla="*/ 505 w 507"/>
                <a:gd name="T37" fmla="*/ 97 h 214"/>
                <a:gd name="T38" fmla="*/ 497 w 507"/>
                <a:gd name="T39" fmla="*/ 79 h 214"/>
                <a:gd name="T40" fmla="*/ 482 w 507"/>
                <a:gd name="T41" fmla="*/ 61 h 214"/>
                <a:gd name="T42" fmla="*/ 460 w 507"/>
                <a:gd name="T43" fmla="*/ 45 h 214"/>
                <a:gd name="T44" fmla="*/ 432 w 507"/>
                <a:gd name="T45" fmla="*/ 31 h 214"/>
                <a:gd name="T46" fmla="*/ 398 w 507"/>
                <a:gd name="T47" fmla="*/ 19 h 214"/>
                <a:gd name="T48" fmla="*/ 360 w 507"/>
                <a:gd name="T49" fmla="*/ 10 h 214"/>
                <a:gd name="T50" fmla="*/ 318 w 507"/>
                <a:gd name="T51" fmla="*/ 3 h 214"/>
                <a:gd name="T52" fmla="*/ 275 w 507"/>
                <a:gd name="T53" fmla="*/ 0 h 214"/>
                <a:gd name="T54" fmla="*/ 231 w 507"/>
                <a:gd name="T55" fmla="*/ 0 h 214"/>
                <a:gd name="T56" fmla="*/ 187 w 507"/>
                <a:gd name="T57" fmla="*/ 3 h 214"/>
                <a:gd name="T58" fmla="*/ 146 w 507"/>
                <a:gd name="T59" fmla="*/ 10 h 214"/>
                <a:gd name="T60" fmla="*/ 108 w 507"/>
                <a:gd name="T61" fmla="*/ 19 h 214"/>
                <a:gd name="T62" fmla="*/ 74 w 507"/>
                <a:gd name="T63" fmla="*/ 31 h 214"/>
                <a:gd name="T64" fmla="*/ 46 w 507"/>
                <a:gd name="T65" fmla="*/ 45 h 214"/>
                <a:gd name="T66" fmla="*/ 24 w 507"/>
                <a:gd name="T67" fmla="*/ 62 h 214"/>
                <a:gd name="T68" fmla="*/ 9 w 507"/>
                <a:gd name="T69" fmla="*/ 79 h 214"/>
                <a:gd name="T70" fmla="*/ 1 w 507"/>
                <a:gd name="T71"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7" h="214">
                  <a:moveTo>
                    <a:pt x="0" y="107"/>
                  </a:moveTo>
                  <a:lnTo>
                    <a:pt x="1" y="116"/>
                  </a:lnTo>
                  <a:lnTo>
                    <a:pt x="4" y="125"/>
                  </a:lnTo>
                  <a:lnTo>
                    <a:pt x="9" y="134"/>
                  </a:lnTo>
                  <a:lnTo>
                    <a:pt x="16" y="143"/>
                  </a:lnTo>
                  <a:lnTo>
                    <a:pt x="24" y="151"/>
                  </a:lnTo>
                  <a:lnTo>
                    <a:pt x="34" y="160"/>
                  </a:lnTo>
                  <a:lnTo>
                    <a:pt x="46" y="168"/>
                  </a:lnTo>
                  <a:lnTo>
                    <a:pt x="59" y="175"/>
                  </a:lnTo>
                  <a:lnTo>
                    <a:pt x="74" y="182"/>
                  </a:lnTo>
                  <a:lnTo>
                    <a:pt x="91" y="188"/>
                  </a:lnTo>
                  <a:lnTo>
                    <a:pt x="108" y="194"/>
                  </a:lnTo>
                  <a:lnTo>
                    <a:pt x="127" y="199"/>
                  </a:lnTo>
                  <a:lnTo>
                    <a:pt x="146" y="203"/>
                  </a:lnTo>
                  <a:lnTo>
                    <a:pt x="166" y="207"/>
                  </a:lnTo>
                  <a:lnTo>
                    <a:pt x="188" y="209"/>
                  </a:lnTo>
                  <a:lnTo>
                    <a:pt x="209" y="211"/>
                  </a:lnTo>
                  <a:lnTo>
                    <a:pt x="231" y="213"/>
                  </a:lnTo>
                  <a:lnTo>
                    <a:pt x="253" y="213"/>
                  </a:lnTo>
                  <a:lnTo>
                    <a:pt x="275" y="213"/>
                  </a:lnTo>
                  <a:lnTo>
                    <a:pt x="297" y="211"/>
                  </a:lnTo>
                  <a:lnTo>
                    <a:pt x="319" y="209"/>
                  </a:lnTo>
                  <a:lnTo>
                    <a:pt x="340" y="207"/>
                  </a:lnTo>
                  <a:lnTo>
                    <a:pt x="360" y="203"/>
                  </a:lnTo>
                  <a:lnTo>
                    <a:pt x="379" y="199"/>
                  </a:lnTo>
                  <a:lnTo>
                    <a:pt x="398" y="193"/>
                  </a:lnTo>
                  <a:lnTo>
                    <a:pt x="416" y="188"/>
                  </a:lnTo>
                  <a:lnTo>
                    <a:pt x="432" y="182"/>
                  </a:lnTo>
                  <a:lnTo>
                    <a:pt x="446" y="175"/>
                  </a:lnTo>
                  <a:lnTo>
                    <a:pt x="460" y="167"/>
                  </a:lnTo>
                  <a:lnTo>
                    <a:pt x="472" y="160"/>
                  </a:lnTo>
                  <a:lnTo>
                    <a:pt x="482" y="151"/>
                  </a:lnTo>
                  <a:lnTo>
                    <a:pt x="490" y="143"/>
                  </a:lnTo>
                  <a:lnTo>
                    <a:pt x="497" y="134"/>
                  </a:lnTo>
                  <a:lnTo>
                    <a:pt x="502" y="125"/>
                  </a:lnTo>
                  <a:lnTo>
                    <a:pt x="505" y="115"/>
                  </a:lnTo>
                  <a:lnTo>
                    <a:pt x="506" y="107"/>
                  </a:lnTo>
                  <a:lnTo>
                    <a:pt x="505" y="97"/>
                  </a:lnTo>
                  <a:lnTo>
                    <a:pt x="502" y="88"/>
                  </a:lnTo>
                  <a:lnTo>
                    <a:pt x="497" y="79"/>
                  </a:lnTo>
                  <a:lnTo>
                    <a:pt x="490" y="70"/>
                  </a:lnTo>
                  <a:lnTo>
                    <a:pt x="482" y="61"/>
                  </a:lnTo>
                  <a:lnTo>
                    <a:pt x="472" y="53"/>
                  </a:lnTo>
                  <a:lnTo>
                    <a:pt x="460" y="45"/>
                  </a:lnTo>
                  <a:lnTo>
                    <a:pt x="446" y="38"/>
                  </a:lnTo>
                  <a:lnTo>
                    <a:pt x="432" y="31"/>
                  </a:lnTo>
                  <a:lnTo>
                    <a:pt x="415" y="25"/>
                  </a:lnTo>
                  <a:lnTo>
                    <a:pt x="398" y="19"/>
                  </a:lnTo>
                  <a:lnTo>
                    <a:pt x="379" y="14"/>
                  </a:lnTo>
                  <a:lnTo>
                    <a:pt x="360" y="10"/>
                  </a:lnTo>
                  <a:lnTo>
                    <a:pt x="340" y="6"/>
                  </a:lnTo>
                  <a:lnTo>
                    <a:pt x="318" y="3"/>
                  </a:lnTo>
                  <a:lnTo>
                    <a:pt x="297" y="1"/>
                  </a:lnTo>
                  <a:lnTo>
                    <a:pt x="275" y="0"/>
                  </a:lnTo>
                  <a:lnTo>
                    <a:pt x="253" y="0"/>
                  </a:lnTo>
                  <a:lnTo>
                    <a:pt x="231" y="0"/>
                  </a:lnTo>
                  <a:lnTo>
                    <a:pt x="209" y="1"/>
                  </a:lnTo>
                  <a:lnTo>
                    <a:pt x="187" y="3"/>
                  </a:lnTo>
                  <a:lnTo>
                    <a:pt x="166" y="6"/>
                  </a:lnTo>
                  <a:lnTo>
                    <a:pt x="146" y="10"/>
                  </a:lnTo>
                  <a:lnTo>
                    <a:pt x="127" y="14"/>
                  </a:lnTo>
                  <a:lnTo>
                    <a:pt x="108" y="19"/>
                  </a:lnTo>
                  <a:lnTo>
                    <a:pt x="90" y="25"/>
                  </a:lnTo>
                  <a:lnTo>
                    <a:pt x="74" y="31"/>
                  </a:lnTo>
                  <a:lnTo>
                    <a:pt x="59" y="38"/>
                  </a:lnTo>
                  <a:lnTo>
                    <a:pt x="46" y="45"/>
                  </a:lnTo>
                  <a:lnTo>
                    <a:pt x="34" y="53"/>
                  </a:lnTo>
                  <a:lnTo>
                    <a:pt x="24" y="62"/>
                  </a:lnTo>
                  <a:lnTo>
                    <a:pt x="16" y="70"/>
                  </a:lnTo>
                  <a:lnTo>
                    <a:pt x="9" y="79"/>
                  </a:lnTo>
                  <a:lnTo>
                    <a:pt x="4" y="88"/>
                  </a:lnTo>
                  <a:lnTo>
                    <a:pt x="1" y="97"/>
                  </a:lnTo>
                  <a:lnTo>
                    <a:pt x="0" y="1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9"/>
            <p:cNvSpPr>
              <a:spLocks/>
            </p:cNvSpPr>
            <p:nvPr/>
          </p:nvSpPr>
          <p:spPr bwMode="auto">
            <a:xfrm>
              <a:off x="2417" y="1461"/>
              <a:ext cx="742" cy="201"/>
            </a:xfrm>
            <a:custGeom>
              <a:avLst/>
              <a:gdLst>
                <a:gd name="T0" fmla="*/ 741 w 742"/>
                <a:gd name="T1" fmla="*/ 200 h 201"/>
                <a:gd name="T2" fmla="*/ 741 w 742"/>
                <a:gd name="T3" fmla="*/ 0 h 201"/>
                <a:gd name="T4" fmla="*/ 0 w 742"/>
                <a:gd name="T5" fmla="*/ 0 h 201"/>
                <a:gd name="T6" fmla="*/ 0 w 742"/>
                <a:gd name="T7" fmla="*/ 200 h 201"/>
                <a:gd name="T8" fmla="*/ 741 w 742"/>
                <a:gd name="T9" fmla="*/ 200 h 201"/>
              </a:gdLst>
              <a:ahLst/>
              <a:cxnLst>
                <a:cxn ang="0">
                  <a:pos x="T0" y="T1"/>
                </a:cxn>
                <a:cxn ang="0">
                  <a:pos x="T2" y="T3"/>
                </a:cxn>
                <a:cxn ang="0">
                  <a:pos x="T4" y="T5"/>
                </a:cxn>
                <a:cxn ang="0">
                  <a:pos x="T6" y="T7"/>
                </a:cxn>
                <a:cxn ang="0">
                  <a:pos x="T8" y="T9"/>
                </a:cxn>
              </a:cxnLst>
              <a:rect l="0" t="0" r="r" b="b"/>
              <a:pathLst>
                <a:path w="742" h="201">
                  <a:moveTo>
                    <a:pt x="741" y="200"/>
                  </a:moveTo>
                  <a:lnTo>
                    <a:pt x="741" y="0"/>
                  </a:lnTo>
                  <a:lnTo>
                    <a:pt x="0" y="0"/>
                  </a:lnTo>
                  <a:lnTo>
                    <a:pt x="0" y="200"/>
                  </a:lnTo>
                  <a:lnTo>
                    <a:pt x="741" y="20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0"/>
            <p:cNvSpPr>
              <a:spLocks noChangeArrowheads="1"/>
            </p:cNvSpPr>
            <p:nvPr/>
          </p:nvSpPr>
          <p:spPr bwMode="auto">
            <a:xfrm>
              <a:off x="2619" y="931"/>
              <a:ext cx="4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12" name="Rectangle 11"/>
            <p:cNvSpPr>
              <a:spLocks noChangeArrowheads="1"/>
            </p:cNvSpPr>
            <p:nvPr/>
          </p:nvSpPr>
          <p:spPr bwMode="auto">
            <a:xfrm>
              <a:off x="2393" y="1459"/>
              <a:ext cx="79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13" name="Rectangle 12"/>
            <p:cNvSpPr>
              <a:spLocks noChangeArrowheads="1"/>
            </p:cNvSpPr>
            <p:nvPr/>
          </p:nvSpPr>
          <p:spPr bwMode="auto">
            <a:xfrm>
              <a:off x="2177" y="1095"/>
              <a:ext cx="33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14" name="Rectangle 13"/>
            <p:cNvSpPr>
              <a:spLocks noChangeArrowheads="1"/>
            </p:cNvSpPr>
            <p:nvPr/>
          </p:nvSpPr>
          <p:spPr bwMode="auto">
            <a:xfrm>
              <a:off x="3131" y="1100"/>
              <a:ext cx="2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15" name="Line 14"/>
            <p:cNvSpPr>
              <a:spLocks noChangeShapeType="1"/>
            </p:cNvSpPr>
            <p:nvPr/>
          </p:nvSpPr>
          <p:spPr bwMode="auto">
            <a:xfrm flipH="1">
              <a:off x="3164" y="1565"/>
              <a:ext cx="243"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2298" y="1338"/>
              <a:ext cx="338" cy="11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flipH="1">
              <a:off x="2780" y="1132"/>
              <a:ext cx="48" cy="30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H="1">
              <a:off x="3010" y="1338"/>
              <a:ext cx="220" cy="11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Freeform 19"/>
          <p:cNvSpPr>
            <a:spLocks/>
          </p:cNvSpPr>
          <p:nvPr/>
        </p:nvSpPr>
        <p:spPr bwMode="auto">
          <a:xfrm>
            <a:off x="4083050" y="2579687"/>
            <a:ext cx="1566863" cy="569913"/>
          </a:xfrm>
          <a:custGeom>
            <a:avLst/>
            <a:gdLst>
              <a:gd name="T0" fmla="*/ 0 w 987"/>
              <a:gd name="T1" fmla="*/ 179 h 359"/>
              <a:gd name="T2" fmla="*/ 487 w 987"/>
              <a:gd name="T3" fmla="*/ 0 h 359"/>
              <a:gd name="T4" fmla="*/ 986 w 987"/>
              <a:gd name="T5" fmla="*/ 185 h 359"/>
              <a:gd name="T6" fmla="*/ 487 w 987"/>
              <a:gd name="T7" fmla="*/ 358 h 359"/>
              <a:gd name="T8" fmla="*/ 0 w 987"/>
              <a:gd name="T9" fmla="*/ 179 h 359"/>
            </a:gdLst>
            <a:ahLst/>
            <a:cxnLst>
              <a:cxn ang="0">
                <a:pos x="T0" y="T1"/>
              </a:cxn>
              <a:cxn ang="0">
                <a:pos x="T2" y="T3"/>
              </a:cxn>
              <a:cxn ang="0">
                <a:pos x="T4" y="T5"/>
              </a:cxn>
              <a:cxn ang="0">
                <a:pos x="T6" y="T7"/>
              </a:cxn>
              <a:cxn ang="0">
                <a:pos x="T8" y="T9"/>
              </a:cxn>
            </a:cxnLst>
            <a:rect l="0" t="0" r="r" b="b"/>
            <a:pathLst>
              <a:path w="987" h="359">
                <a:moveTo>
                  <a:pt x="0" y="179"/>
                </a:moveTo>
                <a:lnTo>
                  <a:pt x="487" y="0"/>
                </a:lnTo>
                <a:lnTo>
                  <a:pt x="986" y="185"/>
                </a:lnTo>
                <a:lnTo>
                  <a:pt x="487" y="358"/>
                </a:lnTo>
                <a:lnTo>
                  <a:pt x="0" y="17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20"/>
          <p:cNvSpPr>
            <a:spLocks noChangeArrowheads="1"/>
          </p:cNvSpPr>
          <p:nvPr/>
        </p:nvSpPr>
        <p:spPr bwMode="auto">
          <a:xfrm>
            <a:off x="4229100" y="2701925"/>
            <a:ext cx="110235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err="1">
                <a:solidFill>
                  <a:srgbClr val="000000"/>
                </a:solidFill>
                <a:latin typeface="Arial" pitchFamily="34" charset="0"/>
              </a:rPr>
              <a:t>Works_In</a:t>
            </a:r>
            <a:endParaRPr lang="en-US" sz="1600" b="1" dirty="0">
              <a:solidFill>
                <a:srgbClr val="000000"/>
              </a:solidFill>
              <a:latin typeface="Arial" pitchFamily="34" charset="0"/>
            </a:endParaRPr>
          </a:p>
        </p:txBody>
      </p:sp>
      <p:sp>
        <p:nvSpPr>
          <p:cNvPr id="21" name="Freeform 21"/>
          <p:cNvSpPr>
            <a:spLocks/>
          </p:cNvSpPr>
          <p:nvPr/>
        </p:nvSpPr>
        <p:spPr bwMode="auto">
          <a:xfrm>
            <a:off x="4008438" y="1725612"/>
            <a:ext cx="804862" cy="339725"/>
          </a:xfrm>
          <a:custGeom>
            <a:avLst/>
            <a:gdLst>
              <a:gd name="T0" fmla="*/ 1 w 507"/>
              <a:gd name="T1" fmla="*/ 116 h 214"/>
              <a:gd name="T2" fmla="*/ 9 w 507"/>
              <a:gd name="T3" fmla="*/ 134 h 214"/>
              <a:gd name="T4" fmla="*/ 24 w 507"/>
              <a:gd name="T5" fmla="*/ 151 h 214"/>
              <a:gd name="T6" fmla="*/ 46 w 507"/>
              <a:gd name="T7" fmla="*/ 167 h 214"/>
              <a:gd name="T8" fmla="*/ 75 w 507"/>
              <a:gd name="T9" fmla="*/ 182 h 214"/>
              <a:gd name="T10" fmla="*/ 108 w 507"/>
              <a:gd name="T11" fmla="*/ 194 h 214"/>
              <a:gd name="T12" fmla="*/ 146 w 507"/>
              <a:gd name="T13" fmla="*/ 203 h 214"/>
              <a:gd name="T14" fmla="*/ 187 w 507"/>
              <a:gd name="T15" fmla="*/ 209 h 214"/>
              <a:gd name="T16" fmla="*/ 231 w 507"/>
              <a:gd name="T17" fmla="*/ 212 h 214"/>
              <a:gd name="T18" fmla="*/ 275 w 507"/>
              <a:gd name="T19" fmla="*/ 212 h 214"/>
              <a:gd name="T20" fmla="*/ 318 w 507"/>
              <a:gd name="T21" fmla="*/ 209 h 214"/>
              <a:gd name="T22" fmla="*/ 360 w 507"/>
              <a:gd name="T23" fmla="*/ 202 h 214"/>
              <a:gd name="T24" fmla="*/ 398 w 507"/>
              <a:gd name="T25" fmla="*/ 194 h 214"/>
              <a:gd name="T26" fmla="*/ 432 w 507"/>
              <a:gd name="T27" fmla="*/ 181 h 214"/>
              <a:gd name="T28" fmla="*/ 460 w 507"/>
              <a:gd name="T29" fmla="*/ 167 h 214"/>
              <a:gd name="T30" fmla="*/ 482 w 507"/>
              <a:gd name="T31" fmla="*/ 151 h 214"/>
              <a:gd name="T32" fmla="*/ 497 w 507"/>
              <a:gd name="T33" fmla="*/ 133 h 214"/>
              <a:gd name="T34" fmla="*/ 505 w 507"/>
              <a:gd name="T35" fmla="*/ 115 h 214"/>
              <a:gd name="T36" fmla="*/ 505 w 507"/>
              <a:gd name="T37" fmla="*/ 97 h 214"/>
              <a:gd name="T38" fmla="*/ 497 w 507"/>
              <a:gd name="T39" fmla="*/ 79 h 214"/>
              <a:gd name="T40" fmla="*/ 482 w 507"/>
              <a:gd name="T41" fmla="*/ 61 h 214"/>
              <a:gd name="T42" fmla="*/ 460 w 507"/>
              <a:gd name="T43" fmla="*/ 45 h 214"/>
              <a:gd name="T44" fmla="*/ 432 w 507"/>
              <a:gd name="T45" fmla="*/ 31 h 214"/>
              <a:gd name="T46" fmla="*/ 398 w 507"/>
              <a:gd name="T47" fmla="*/ 19 h 214"/>
              <a:gd name="T48" fmla="*/ 360 w 507"/>
              <a:gd name="T49" fmla="*/ 10 h 214"/>
              <a:gd name="T50" fmla="*/ 318 w 507"/>
              <a:gd name="T51" fmla="*/ 3 h 214"/>
              <a:gd name="T52" fmla="*/ 275 w 507"/>
              <a:gd name="T53" fmla="*/ 0 h 214"/>
              <a:gd name="T54" fmla="*/ 231 w 507"/>
              <a:gd name="T55" fmla="*/ 0 h 214"/>
              <a:gd name="T56" fmla="*/ 187 w 507"/>
              <a:gd name="T57" fmla="*/ 3 h 214"/>
              <a:gd name="T58" fmla="*/ 146 w 507"/>
              <a:gd name="T59" fmla="*/ 10 h 214"/>
              <a:gd name="T60" fmla="*/ 108 w 507"/>
              <a:gd name="T61" fmla="*/ 19 h 214"/>
              <a:gd name="T62" fmla="*/ 75 w 507"/>
              <a:gd name="T63" fmla="*/ 31 h 214"/>
              <a:gd name="T64" fmla="*/ 46 w 507"/>
              <a:gd name="T65" fmla="*/ 45 h 214"/>
              <a:gd name="T66" fmla="*/ 24 w 507"/>
              <a:gd name="T67" fmla="*/ 61 h 214"/>
              <a:gd name="T68" fmla="*/ 9 w 507"/>
              <a:gd name="T69" fmla="*/ 79 h 214"/>
              <a:gd name="T70" fmla="*/ 1 w 507"/>
              <a:gd name="T71"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7" h="214">
                <a:moveTo>
                  <a:pt x="0" y="106"/>
                </a:moveTo>
                <a:lnTo>
                  <a:pt x="1" y="116"/>
                </a:lnTo>
                <a:lnTo>
                  <a:pt x="4" y="124"/>
                </a:lnTo>
                <a:lnTo>
                  <a:pt x="9" y="134"/>
                </a:lnTo>
                <a:lnTo>
                  <a:pt x="15" y="143"/>
                </a:lnTo>
                <a:lnTo>
                  <a:pt x="24" y="151"/>
                </a:lnTo>
                <a:lnTo>
                  <a:pt x="34" y="160"/>
                </a:lnTo>
                <a:lnTo>
                  <a:pt x="46" y="167"/>
                </a:lnTo>
                <a:lnTo>
                  <a:pt x="60" y="175"/>
                </a:lnTo>
                <a:lnTo>
                  <a:pt x="75" y="182"/>
                </a:lnTo>
                <a:lnTo>
                  <a:pt x="90" y="188"/>
                </a:lnTo>
                <a:lnTo>
                  <a:pt x="108" y="194"/>
                </a:lnTo>
                <a:lnTo>
                  <a:pt x="127" y="199"/>
                </a:lnTo>
                <a:lnTo>
                  <a:pt x="146" y="203"/>
                </a:lnTo>
                <a:lnTo>
                  <a:pt x="167" y="206"/>
                </a:lnTo>
                <a:lnTo>
                  <a:pt x="187" y="209"/>
                </a:lnTo>
                <a:lnTo>
                  <a:pt x="209" y="211"/>
                </a:lnTo>
                <a:lnTo>
                  <a:pt x="231" y="212"/>
                </a:lnTo>
                <a:lnTo>
                  <a:pt x="253" y="213"/>
                </a:lnTo>
                <a:lnTo>
                  <a:pt x="275" y="212"/>
                </a:lnTo>
                <a:lnTo>
                  <a:pt x="297" y="211"/>
                </a:lnTo>
                <a:lnTo>
                  <a:pt x="318" y="209"/>
                </a:lnTo>
                <a:lnTo>
                  <a:pt x="340" y="206"/>
                </a:lnTo>
                <a:lnTo>
                  <a:pt x="360" y="202"/>
                </a:lnTo>
                <a:lnTo>
                  <a:pt x="379" y="199"/>
                </a:lnTo>
                <a:lnTo>
                  <a:pt x="398" y="194"/>
                </a:lnTo>
                <a:lnTo>
                  <a:pt x="415" y="188"/>
                </a:lnTo>
                <a:lnTo>
                  <a:pt x="432" y="181"/>
                </a:lnTo>
                <a:lnTo>
                  <a:pt x="447" y="174"/>
                </a:lnTo>
                <a:lnTo>
                  <a:pt x="460" y="167"/>
                </a:lnTo>
                <a:lnTo>
                  <a:pt x="472" y="160"/>
                </a:lnTo>
                <a:lnTo>
                  <a:pt x="482" y="151"/>
                </a:lnTo>
                <a:lnTo>
                  <a:pt x="490" y="142"/>
                </a:lnTo>
                <a:lnTo>
                  <a:pt x="497" y="133"/>
                </a:lnTo>
                <a:lnTo>
                  <a:pt x="502" y="124"/>
                </a:lnTo>
                <a:lnTo>
                  <a:pt x="505" y="115"/>
                </a:lnTo>
                <a:lnTo>
                  <a:pt x="506" y="106"/>
                </a:lnTo>
                <a:lnTo>
                  <a:pt x="505" y="97"/>
                </a:lnTo>
                <a:lnTo>
                  <a:pt x="502" y="87"/>
                </a:lnTo>
                <a:lnTo>
                  <a:pt x="497" y="79"/>
                </a:lnTo>
                <a:lnTo>
                  <a:pt x="490" y="70"/>
                </a:lnTo>
                <a:lnTo>
                  <a:pt x="482" y="61"/>
                </a:lnTo>
                <a:lnTo>
                  <a:pt x="472" y="53"/>
                </a:lnTo>
                <a:lnTo>
                  <a:pt x="460" y="45"/>
                </a:lnTo>
                <a:lnTo>
                  <a:pt x="447" y="38"/>
                </a:lnTo>
                <a:lnTo>
                  <a:pt x="432" y="31"/>
                </a:lnTo>
                <a:lnTo>
                  <a:pt x="415" y="24"/>
                </a:lnTo>
                <a:lnTo>
                  <a:pt x="398" y="19"/>
                </a:lnTo>
                <a:lnTo>
                  <a:pt x="379" y="14"/>
                </a:lnTo>
                <a:lnTo>
                  <a:pt x="360" y="10"/>
                </a:lnTo>
                <a:lnTo>
                  <a:pt x="340" y="6"/>
                </a:lnTo>
                <a:lnTo>
                  <a:pt x="318" y="3"/>
                </a:lnTo>
                <a:lnTo>
                  <a:pt x="297" y="1"/>
                </a:lnTo>
                <a:lnTo>
                  <a:pt x="275" y="0"/>
                </a:lnTo>
                <a:lnTo>
                  <a:pt x="253" y="0"/>
                </a:lnTo>
                <a:lnTo>
                  <a:pt x="231" y="0"/>
                </a:lnTo>
                <a:lnTo>
                  <a:pt x="209" y="1"/>
                </a:lnTo>
                <a:lnTo>
                  <a:pt x="187" y="3"/>
                </a:lnTo>
                <a:lnTo>
                  <a:pt x="167" y="6"/>
                </a:lnTo>
                <a:lnTo>
                  <a:pt x="146" y="10"/>
                </a:lnTo>
                <a:lnTo>
                  <a:pt x="127" y="14"/>
                </a:lnTo>
                <a:lnTo>
                  <a:pt x="108" y="19"/>
                </a:lnTo>
                <a:lnTo>
                  <a:pt x="90" y="25"/>
                </a:lnTo>
                <a:lnTo>
                  <a:pt x="75" y="31"/>
                </a:lnTo>
                <a:lnTo>
                  <a:pt x="60" y="38"/>
                </a:lnTo>
                <a:lnTo>
                  <a:pt x="46" y="45"/>
                </a:lnTo>
                <a:lnTo>
                  <a:pt x="34" y="53"/>
                </a:lnTo>
                <a:lnTo>
                  <a:pt x="24" y="61"/>
                </a:lnTo>
                <a:lnTo>
                  <a:pt x="15" y="70"/>
                </a:lnTo>
                <a:lnTo>
                  <a:pt x="9" y="79"/>
                </a:lnTo>
                <a:lnTo>
                  <a:pt x="4" y="87"/>
                </a:lnTo>
                <a:lnTo>
                  <a:pt x="1" y="97"/>
                </a:lnTo>
                <a:lnTo>
                  <a:pt x="0" y="10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2"/>
          <p:cNvSpPr>
            <a:spLocks/>
          </p:cNvSpPr>
          <p:nvPr/>
        </p:nvSpPr>
        <p:spPr bwMode="auto">
          <a:xfrm>
            <a:off x="4911725" y="1725612"/>
            <a:ext cx="803275" cy="339725"/>
          </a:xfrm>
          <a:custGeom>
            <a:avLst/>
            <a:gdLst>
              <a:gd name="T0" fmla="*/ 1 w 506"/>
              <a:gd name="T1" fmla="*/ 116 h 214"/>
              <a:gd name="T2" fmla="*/ 8 w 506"/>
              <a:gd name="T3" fmla="*/ 134 h 214"/>
              <a:gd name="T4" fmla="*/ 23 w 506"/>
              <a:gd name="T5" fmla="*/ 151 h 214"/>
              <a:gd name="T6" fmla="*/ 46 w 506"/>
              <a:gd name="T7" fmla="*/ 167 h 214"/>
              <a:gd name="T8" fmla="*/ 74 w 506"/>
              <a:gd name="T9" fmla="*/ 182 h 214"/>
              <a:gd name="T10" fmla="*/ 108 w 506"/>
              <a:gd name="T11" fmla="*/ 194 h 214"/>
              <a:gd name="T12" fmla="*/ 146 w 506"/>
              <a:gd name="T13" fmla="*/ 203 h 214"/>
              <a:gd name="T14" fmla="*/ 187 w 506"/>
              <a:gd name="T15" fmla="*/ 209 h 214"/>
              <a:gd name="T16" fmla="*/ 231 w 506"/>
              <a:gd name="T17" fmla="*/ 212 h 214"/>
              <a:gd name="T18" fmla="*/ 275 w 506"/>
              <a:gd name="T19" fmla="*/ 212 h 214"/>
              <a:gd name="T20" fmla="*/ 318 w 506"/>
              <a:gd name="T21" fmla="*/ 209 h 214"/>
              <a:gd name="T22" fmla="*/ 360 w 506"/>
              <a:gd name="T23" fmla="*/ 202 h 214"/>
              <a:gd name="T24" fmla="*/ 397 w 506"/>
              <a:gd name="T25" fmla="*/ 194 h 214"/>
              <a:gd name="T26" fmla="*/ 431 w 506"/>
              <a:gd name="T27" fmla="*/ 181 h 214"/>
              <a:gd name="T28" fmla="*/ 460 w 506"/>
              <a:gd name="T29" fmla="*/ 167 h 214"/>
              <a:gd name="T30" fmla="*/ 481 w 506"/>
              <a:gd name="T31" fmla="*/ 151 h 214"/>
              <a:gd name="T32" fmla="*/ 497 w 506"/>
              <a:gd name="T33" fmla="*/ 133 h 214"/>
              <a:gd name="T34" fmla="*/ 504 w 506"/>
              <a:gd name="T35" fmla="*/ 115 h 214"/>
              <a:gd name="T36" fmla="*/ 504 w 506"/>
              <a:gd name="T37" fmla="*/ 97 h 214"/>
              <a:gd name="T38" fmla="*/ 497 w 506"/>
              <a:gd name="T39" fmla="*/ 79 h 214"/>
              <a:gd name="T40" fmla="*/ 481 w 506"/>
              <a:gd name="T41" fmla="*/ 61 h 214"/>
              <a:gd name="T42" fmla="*/ 460 w 506"/>
              <a:gd name="T43" fmla="*/ 45 h 214"/>
              <a:gd name="T44" fmla="*/ 431 w 506"/>
              <a:gd name="T45" fmla="*/ 31 h 214"/>
              <a:gd name="T46" fmla="*/ 397 w 506"/>
              <a:gd name="T47" fmla="*/ 19 h 214"/>
              <a:gd name="T48" fmla="*/ 359 w 506"/>
              <a:gd name="T49" fmla="*/ 10 h 214"/>
              <a:gd name="T50" fmla="*/ 318 w 506"/>
              <a:gd name="T51" fmla="*/ 3 h 214"/>
              <a:gd name="T52" fmla="*/ 275 w 506"/>
              <a:gd name="T53" fmla="*/ 0 h 214"/>
              <a:gd name="T54" fmla="*/ 231 w 506"/>
              <a:gd name="T55" fmla="*/ 0 h 214"/>
              <a:gd name="T56" fmla="*/ 187 w 506"/>
              <a:gd name="T57" fmla="*/ 3 h 214"/>
              <a:gd name="T58" fmla="*/ 146 w 506"/>
              <a:gd name="T59" fmla="*/ 10 h 214"/>
              <a:gd name="T60" fmla="*/ 107 w 506"/>
              <a:gd name="T61" fmla="*/ 19 h 214"/>
              <a:gd name="T62" fmla="*/ 74 w 506"/>
              <a:gd name="T63" fmla="*/ 31 h 214"/>
              <a:gd name="T64" fmla="*/ 46 w 506"/>
              <a:gd name="T65" fmla="*/ 45 h 214"/>
              <a:gd name="T66" fmla="*/ 23 w 506"/>
              <a:gd name="T67" fmla="*/ 61 h 214"/>
              <a:gd name="T68" fmla="*/ 8 w 506"/>
              <a:gd name="T69" fmla="*/ 79 h 214"/>
              <a:gd name="T70" fmla="*/ 1 w 506"/>
              <a:gd name="T71"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214">
                <a:moveTo>
                  <a:pt x="0" y="106"/>
                </a:moveTo>
                <a:lnTo>
                  <a:pt x="1" y="116"/>
                </a:lnTo>
                <a:lnTo>
                  <a:pt x="4" y="124"/>
                </a:lnTo>
                <a:lnTo>
                  <a:pt x="8" y="134"/>
                </a:lnTo>
                <a:lnTo>
                  <a:pt x="15" y="143"/>
                </a:lnTo>
                <a:lnTo>
                  <a:pt x="23" y="151"/>
                </a:lnTo>
                <a:lnTo>
                  <a:pt x="34" y="160"/>
                </a:lnTo>
                <a:lnTo>
                  <a:pt x="46" y="167"/>
                </a:lnTo>
                <a:lnTo>
                  <a:pt x="59" y="175"/>
                </a:lnTo>
                <a:lnTo>
                  <a:pt x="74" y="182"/>
                </a:lnTo>
                <a:lnTo>
                  <a:pt x="90" y="188"/>
                </a:lnTo>
                <a:lnTo>
                  <a:pt x="108" y="194"/>
                </a:lnTo>
                <a:lnTo>
                  <a:pt x="126" y="199"/>
                </a:lnTo>
                <a:lnTo>
                  <a:pt x="146" y="203"/>
                </a:lnTo>
                <a:lnTo>
                  <a:pt x="166" y="206"/>
                </a:lnTo>
                <a:lnTo>
                  <a:pt x="187" y="209"/>
                </a:lnTo>
                <a:lnTo>
                  <a:pt x="209" y="211"/>
                </a:lnTo>
                <a:lnTo>
                  <a:pt x="231" y="212"/>
                </a:lnTo>
                <a:lnTo>
                  <a:pt x="253" y="213"/>
                </a:lnTo>
                <a:lnTo>
                  <a:pt x="275" y="212"/>
                </a:lnTo>
                <a:lnTo>
                  <a:pt x="296" y="211"/>
                </a:lnTo>
                <a:lnTo>
                  <a:pt x="318" y="209"/>
                </a:lnTo>
                <a:lnTo>
                  <a:pt x="339" y="206"/>
                </a:lnTo>
                <a:lnTo>
                  <a:pt x="360" y="202"/>
                </a:lnTo>
                <a:lnTo>
                  <a:pt x="379" y="199"/>
                </a:lnTo>
                <a:lnTo>
                  <a:pt x="397" y="194"/>
                </a:lnTo>
                <a:lnTo>
                  <a:pt x="415" y="188"/>
                </a:lnTo>
                <a:lnTo>
                  <a:pt x="431" y="181"/>
                </a:lnTo>
                <a:lnTo>
                  <a:pt x="446" y="174"/>
                </a:lnTo>
                <a:lnTo>
                  <a:pt x="460" y="167"/>
                </a:lnTo>
                <a:lnTo>
                  <a:pt x="472" y="160"/>
                </a:lnTo>
                <a:lnTo>
                  <a:pt x="481" y="151"/>
                </a:lnTo>
                <a:lnTo>
                  <a:pt x="490" y="142"/>
                </a:lnTo>
                <a:lnTo>
                  <a:pt x="497" y="133"/>
                </a:lnTo>
                <a:lnTo>
                  <a:pt x="501" y="124"/>
                </a:lnTo>
                <a:lnTo>
                  <a:pt x="504" y="115"/>
                </a:lnTo>
                <a:lnTo>
                  <a:pt x="505" y="106"/>
                </a:lnTo>
                <a:lnTo>
                  <a:pt x="504" y="97"/>
                </a:lnTo>
                <a:lnTo>
                  <a:pt x="501" y="87"/>
                </a:lnTo>
                <a:lnTo>
                  <a:pt x="497" y="79"/>
                </a:lnTo>
                <a:lnTo>
                  <a:pt x="490" y="70"/>
                </a:lnTo>
                <a:lnTo>
                  <a:pt x="481" y="61"/>
                </a:lnTo>
                <a:lnTo>
                  <a:pt x="472" y="53"/>
                </a:lnTo>
                <a:lnTo>
                  <a:pt x="460" y="45"/>
                </a:lnTo>
                <a:lnTo>
                  <a:pt x="446" y="38"/>
                </a:lnTo>
                <a:lnTo>
                  <a:pt x="431" y="31"/>
                </a:lnTo>
                <a:lnTo>
                  <a:pt x="415" y="24"/>
                </a:lnTo>
                <a:lnTo>
                  <a:pt x="397" y="19"/>
                </a:lnTo>
                <a:lnTo>
                  <a:pt x="379" y="14"/>
                </a:lnTo>
                <a:lnTo>
                  <a:pt x="359" y="10"/>
                </a:lnTo>
                <a:lnTo>
                  <a:pt x="339" y="6"/>
                </a:lnTo>
                <a:lnTo>
                  <a:pt x="318" y="3"/>
                </a:lnTo>
                <a:lnTo>
                  <a:pt x="296" y="1"/>
                </a:lnTo>
                <a:lnTo>
                  <a:pt x="275" y="0"/>
                </a:lnTo>
                <a:lnTo>
                  <a:pt x="253" y="0"/>
                </a:lnTo>
                <a:lnTo>
                  <a:pt x="231" y="0"/>
                </a:lnTo>
                <a:lnTo>
                  <a:pt x="209" y="1"/>
                </a:lnTo>
                <a:lnTo>
                  <a:pt x="187" y="3"/>
                </a:lnTo>
                <a:lnTo>
                  <a:pt x="166" y="6"/>
                </a:lnTo>
                <a:lnTo>
                  <a:pt x="146" y="10"/>
                </a:lnTo>
                <a:lnTo>
                  <a:pt x="126" y="14"/>
                </a:lnTo>
                <a:lnTo>
                  <a:pt x="107" y="19"/>
                </a:lnTo>
                <a:lnTo>
                  <a:pt x="90" y="25"/>
                </a:lnTo>
                <a:lnTo>
                  <a:pt x="74" y="31"/>
                </a:lnTo>
                <a:lnTo>
                  <a:pt x="59" y="38"/>
                </a:lnTo>
                <a:lnTo>
                  <a:pt x="46" y="45"/>
                </a:lnTo>
                <a:lnTo>
                  <a:pt x="34" y="53"/>
                </a:lnTo>
                <a:lnTo>
                  <a:pt x="23" y="61"/>
                </a:lnTo>
                <a:lnTo>
                  <a:pt x="15" y="70"/>
                </a:lnTo>
                <a:lnTo>
                  <a:pt x="8" y="79"/>
                </a:lnTo>
                <a:lnTo>
                  <a:pt x="4" y="87"/>
                </a:lnTo>
                <a:lnTo>
                  <a:pt x="1" y="97"/>
                </a:lnTo>
                <a:lnTo>
                  <a:pt x="0" y="10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23"/>
          <p:cNvSpPr>
            <a:spLocks noChangeArrowheads="1"/>
          </p:cNvSpPr>
          <p:nvPr/>
        </p:nvSpPr>
        <p:spPr bwMode="auto">
          <a:xfrm>
            <a:off x="4113213" y="1697037"/>
            <a:ext cx="6318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from</a:t>
            </a:r>
          </a:p>
        </p:txBody>
      </p:sp>
      <p:sp>
        <p:nvSpPr>
          <p:cNvPr id="24" name="Rectangle 24"/>
          <p:cNvSpPr>
            <a:spLocks noChangeArrowheads="1"/>
          </p:cNvSpPr>
          <p:nvPr/>
        </p:nvSpPr>
        <p:spPr bwMode="auto">
          <a:xfrm>
            <a:off x="5149850" y="1676400"/>
            <a:ext cx="3730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to</a:t>
            </a:r>
          </a:p>
        </p:txBody>
      </p:sp>
      <p:sp>
        <p:nvSpPr>
          <p:cNvPr id="25" name="Line 25"/>
          <p:cNvSpPr>
            <a:spLocks noChangeShapeType="1"/>
          </p:cNvSpPr>
          <p:nvPr/>
        </p:nvSpPr>
        <p:spPr bwMode="auto">
          <a:xfrm flipH="1">
            <a:off x="5138738" y="2087562"/>
            <a:ext cx="74612" cy="6111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p:cNvSpPr>
            <a:spLocks/>
          </p:cNvSpPr>
          <p:nvPr/>
        </p:nvSpPr>
        <p:spPr bwMode="auto">
          <a:xfrm>
            <a:off x="6892925" y="2171700"/>
            <a:ext cx="803275" cy="339725"/>
          </a:xfrm>
          <a:custGeom>
            <a:avLst/>
            <a:gdLst>
              <a:gd name="T0" fmla="*/ 1 w 506"/>
              <a:gd name="T1" fmla="*/ 116 h 214"/>
              <a:gd name="T2" fmla="*/ 8 w 506"/>
              <a:gd name="T3" fmla="*/ 134 h 214"/>
              <a:gd name="T4" fmla="*/ 24 w 506"/>
              <a:gd name="T5" fmla="*/ 152 h 214"/>
              <a:gd name="T6" fmla="*/ 45 w 506"/>
              <a:gd name="T7" fmla="*/ 168 h 214"/>
              <a:gd name="T8" fmla="*/ 74 w 506"/>
              <a:gd name="T9" fmla="*/ 182 h 214"/>
              <a:gd name="T10" fmla="*/ 108 w 506"/>
              <a:gd name="T11" fmla="*/ 194 h 214"/>
              <a:gd name="T12" fmla="*/ 145 w 506"/>
              <a:gd name="T13" fmla="*/ 203 h 214"/>
              <a:gd name="T14" fmla="*/ 187 w 506"/>
              <a:gd name="T15" fmla="*/ 210 h 214"/>
              <a:gd name="T16" fmla="*/ 231 w 506"/>
              <a:gd name="T17" fmla="*/ 213 h 214"/>
              <a:gd name="T18" fmla="*/ 274 w 506"/>
              <a:gd name="T19" fmla="*/ 213 h 214"/>
              <a:gd name="T20" fmla="*/ 318 w 506"/>
              <a:gd name="T21" fmla="*/ 210 h 214"/>
              <a:gd name="T22" fmla="*/ 359 w 506"/>
              <a:gd name="T23" fmla="*/ 203 h 214"/>
              <a:gd name="T24" fmla="*/ 397 w 506"/>
              <a:gd name="T25" fmla="*/ 194 h 214"/>
              <a:gd name="T26" fmla="*/ 431 w 506"/>
              <a:gd name="T27" fmla="*/ 182 h 214"/>
              <a:gd name="T28" fmla="*/ 459 w 506"/>
              <a:gd name="T29" fmla="*/ 168 h 214"/>
              <a:gd name="T30" fmla="*/ 481 w 506"/>
              <a:gd name="T31" fmla="*/ 151 h 214"/>
              <a:gd name="T32" fmla="*/ 497 w 506"/>
              <a:gd name="T33" fmla="*/ 134 h 214"/>
              <a:gd name="T34" fmla="*/ 504 w 506"/>
              <a:gd name="T35" fmla="*/ 116 h 214"/>
              <a:gd name="T36" fmla="*/ 504 w 506"/>
              <a:gd name="T37" fmla="*/ 97 h 214"/>
              <a:gd name="T38" fmla="*/ 497 w 506"/>
              <a:gd name="T39" fmla="*/ 79 h 214"/>
              <a:gd name="T40" fmla="*/ 481 w 506"/>
              <a:gd name="T41" fmla="*/ 62 h 214"/>
              <a:gd name="T42" fmla="*/ 459 w 506"/>
              <a:gd name="T43" fmla="*/ 45 h 214"/>
              <a:gd name="T44" fmla="*/ 431 w 506"/>
              <a:gd name="T45" fmla="*/ 31 h 214"/>
              <a:gd name="T46" fmla="*/ 397 w 506"/>
              <a:gd name="T47" fmla="*/ 19 h 214"/>
              <a:gd name="T48" fmla="*/ 359 w 506"/>
              <a:gd name="T49" fmla="*/ 10 h 214"/>
              <a:gd name="T50" fmla="*/ 318 w 506"/>
              <a:gd name="T51" fmla="*/ 4 h 214"/>
              <a:gd name="T52" fmla="*/ 274 w 506"/>
              <a:gd name="T53" fmla="*/ 0 h 214"/>
              <a:gd name="T54" fmla="*/ 231 w 506"/>
              <a:gd name="T55" fmla="*/ 0 h 214"/>
              <a:gd name="T56" fmla="*/ 187 w 506"/>
              <a:gd name="T57" fmla="*/ 4 h 214"/>
              <a:gd name="T58" fmla="*/ 145 w 506"/>
              <a:gd name="T59" fmla="*/ 10 h 214"/>
              <a:gd name="T60" fmla="*/ 108 w 506"/>
              <a:gd name="T61" fmla="*/ 20 h 214"/>
              <a:gd name="T62" fmla="*/ 74 w 506"/>
              <a:gd name="T63" fmla="*/ 31 h 214"/>
              <a:gd name="T64" fmla="*/ 45 w 506"/>
              <a:gd name="T65" fmla="*/ 46 h 214"/>
              <a:gd name="T66" fmla="*/ 24 w 506"/>
              <a:gd name="T67" fmla="*/ 62 h 214"/>
              <a:gd name="T68" fmla="*/ 8 w 506"/>
              <a:gd name="T69" fmla="*/ 79 h 214"/>
              <a:gd name="T70" fmla="*/ 1 w 506"/>
              <a:gd name="T71" fmla="*/ 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214">
                <a:moveTo>
                  <a:pt x="0" y="107"/>
                </a:moveTo>
                <a:lnTo>
                  <a:pt x="1" y="116"/>
                </a:lnTo>
                <a:lnTo>
                  <a:pt x="4" y="125"/>
                </a:lnTo>
                <a:lnTo>
                  <a:pt x="8" y="134"/>
                </a:lnTo>
                <a:lnTo>
                  <a:pt x="15" y="143"/>
                </a:lnTo>
                <a:lnTo>
                  <a:pt x="24" y="152"/>
                </a:lnTo>
                <a:lnTo>
                  <a:pt x="34" y="160"/>
                </a:lnTo>
                <a:lnTo>
                  <a:pt x="45" y="168"/>
                </a:lnTo>
                <a:lnTo>
                  <a:pt x="59" y="175"/>
                </a:lnTo>
                <a:lnTo>
                  <a:pt x="74" y="182"/>
                </a:lnTo>
                <a:lnTo>
                  <a:pt x="90" y="188"/>
                </a:lnTo>
                <a:lnTo>
                  <a:pt x="108" y="194"/>
                </a:lnTo>
                <a:lnTo>
                  <a:pt x="126" y="199"/>
                </a:lnTo>
                <a:lnTo>
                  <a:pt x="145" y="203"/>
                </a:lnTo>
                <a:lnTo>
                  <a:pt x="166" y="207"/>
                </a:lnTo>
                <a:lnTo>
                  <a:pt x="187" y="210"/>
                </a:lnTo>
                <a:lnTo>
                  <a:pt x="209" y="212"/>
                </a:lnTo>
                <a:lnTo>
                  <a:pt x="231" y="213"/>
                </a:lnTo>
                <a:lnTo>
                  <a:pt x="252" y="213"/>
                </a:lnTo>
                <a:lnTo>
                  <a:pt x="274" y="213"/>
                </a:lnTo>
                <a:lnTo>
                  <a:pt x="296" y="212"/>
                </a:lnTo>
                <a:lnTo>
                  <a:pt x="318" y="210"/>
                </a:lnTo>
                <a:lnTo>
                  <a:pt x="339" y="207"/>
                </a:lnTo>
                <a:lnTo>
                  <a:pt x="359" y="203"/>
                </a:lnTo>
                <a:lnTo>
                  <a:pt x="379" y="199"/>
                </a:lnTo>
                <a:lnTo>
                  <a:pt x="397" y="194"/>
                </a:lnTo>
                <a:lnTo>
                  <a:pt x="415" y="188"/>
                </a:lnTo>
                <a:lnTo>
                  <a:pt x="431" y="182"/>
                </a:lnTo>
                <a:lnTo>
                  <a:pt x="446" y="175"/>
                </a:lnTo>
                <a:lnTo>
                  <a:pt x="459" y="168"/>
                </a:lnTo>
                <a:lnTo>
                  <a:pt x="471" y="160"/>
                </a:lnTo>
                <a:lnTo>
                  <a:pt x="481" y="151"/>
                </a:lnTo>
                <a:lnTo>
                  <a:pt x="490" y="143"/>
                </a:lnTo>
                <a:lnTo>
                  <a:pt x="497" y="134"/>
                </a:lnTo>
                <a:lnTo>
                  <a:pt x="501" y="125"/>
                </a:lnTo>
                <a:lnTo>
                  <a:pt x="504" y="116"/>
                </a:lnTo>
                <a:lnTo>
                  <a:pt x="505" y="106"/>
                </a:lnTo>
                <a:lnTo>
                  <a:pt x="504" y="97"/>
                </a:lnTo>
                <a:lnTo>
                  <a:pt x="501" y="88"/>
                </a:lnTo>
                <a:lnTo>
                  <a:pt x="497" y="79"/>
                </a:lnTo>
                <a:lnTo>
                  <a:pt x="490" y="70"/>
                </a:lnTo>
                <a:lnTo>
                  <a:pt x="481" y="62"/>
                </a:lnTo>
                <a:lnTo>
                  <a:pt x="471" y="53"/>
                </a:lnTo>
                <a:lnTo>
                  <a:pt x="459" y="45"/>
                </a:lnTo>
                <a:lnTo>
                  <a:pt x="446" y="38"/>
                </a:lnTo>
                <a:lnTo>
                  <a:pt x="431" y="31"/>
                </a:lnTo>
                <a:lnTo>
                  <a:pt x="415" y="25"/>
                </a:lnTo>
                <a:lnTo>
                  <a:pt x="397" y="19"/>
                </a:lnTo>
                <a:lnTo>
                  <a:pt x="379" y="14"/>
                </a:lnTo>
                <a:lnTo>
                  <a:pt x="359" y="10"/>
                </a:lnTo>
                <a:lnTo>
                  <a:pt x="339" y="6"/>
                </a:lnTo>
                <a:lnTo>
                  <a:pt x="318" y="4"/>
                </a:lnTo>
                <a:lnTo>
                  <a:pt x="296" y="2"/>
                </a:lnTo>
                <a:lnTo>
                  <a:pt x="274" y="0"/>
                </a:lnTo>
                <a:lnTo>
                  <a:pt x="252" y="0"/>
                </a:lnTo>
                <a:lnTo>
                  <a:pt x="231" y="0"/>
                </a:lnTo>
                <a:lnTo>
                  <a:pt x="209" y="2"/>
                </a:lnTo>
                <a:lnTo>
                  <a:pt x="187" y="4"/>
                </a:lnTo>
                <a:lnTo>
                  <a:pt x="166" y="7"/>
                </a:lnTo>
                <a:lnTo>
                  <a:pt x="145" y="10"/>
                </a:lnTo>
                <a:lnTo>
                  <a:pt x="126" y="15"/>
                </a:lnTo>
                <a:lnTo>
                  <a:pt x="108" y="20"/>
                </a:lnTo>
                <a:lnTo>
                  <a:pt x="90" y="25"/>
                </a:lnTo>
                <a:lnTo>
                  <a:pt x="74" y="31"/>
                </a:lnTo>
                <a:lnTo>
                  <a:pt x="59" y="38"/>
                </a:lnTo>
                <a:lnTo>
                  <a:pt x="45" y="46"/>
                </a:lnTo>
                <a:lnTo>
                  <a:pt x="34" y="54"/>
                </a:lnTo>
                <a:lnTo>
                  <a:pt x="24" y="62"/>
                </a:lnTo>
                <a:lnTo>
                  <a:pt x="15" y="70"/>
                </a:lnTo>
                <a:lnTo>
                  <a:pt x="8" y="79"/>
                </a:lnTo>
                <a:lnTo>
                  <a:pt x="4" y="88"/>
                </a:lnTo>
                <a:lnTo>
                  <a:pt x="1" y="98"/>
                </a:lnTo>
                <a:lnTo>
                  <a:pt x="0" y="1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p:cNvSpPr>
            <a:spLocks/>
          </p:cNvSpPr>
          <p:nvPr/>
        </p:nvSpPr>
        <p:spPr bwMode="auto">
          <a:xfrm>
            <a:off x="5988050" y="2719387"/>
            <a:ext cx="1411288" cy="368300"/>
          </a:xfrm>
          <a:custGeom>
            <a:avLst/>
            <a:gdLst>
              <a:gd name="T0" fmla="*/ 888 w 889"/>
              <a:gd name="T1" fmla="*/ 231 h 232"/>
              <a:gd name="T2" fmla="*/ 888 w 889"/>
              <a:gd name="T3" fmla="*/ 0 h 232"/>
              <a:gd name="T4" fmla="*/ 0 w 889"/>
              <a:gd name="T5" fmla="*/ 0 h 232"/>
              <a:gd name="T6" fmla="*/ 0 w 889"/>
              <a:gd name="T7" fmla="*/ 231 h 232"/>
              <a:gd name="T8" fmla="*/ 888 w 889"/>
              <a:gd name="T9" fmla="*/ 231 h 232"/>
            </a:gdLst>
            <a:ahLst/>
            <a:cxnLst>
              <a:cxn ang="0">
                <a:pos x="T0" y="T1"/>
              </a:cxn>
              <a:cxn ang="0">
                <a:pos x="T2" y="T3"/>
              </a:cxn>
              <a:cxn ang="0">
                <a:pos x="T4" y="T5"/>
              </a:cxn>
              <a:cxn ang="0">
                <a:pos x="T6" y="T7"/>
              </a:cxn>
              <a:cxn ang="0">
                <a:pos x="T8" y="T9"/>
              </a:cxn>
            </a:cxnLst>
            <a:rect l="0" t="0" r="r" b="b"/>
            <a:pathLst>
              <a:path w="889" h="232">
                <a:moveTo>
                  <a:pt x="888" y="231"/>
                </a:moveTo>
                <a:lnTo>
                  <a:pt x="888" y="0"/>
                </a:lnTo>
                <a:lnTo>
                  <a:pt x="0" y="0"/>
                </a:lnTo>
                <a:lnTo>
                  <a:pt x="0" y="231"/>
                </a:lnTo>
                <a:lnTo>
                  <a:pt x="888"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 name="Group 30"/>
          <p:cNvGrpSpPr>
            <a:grpSpLocks/>
          </p:cNvGrpSpPr>
          <p:nvPr/>
        </p:nvGrpSpPr>
        <p:grpSpPr bwMode="auto">
          <a:xfrm>
            <a:off x="6064250" y="1922462"/>
            <a:ext cx="979488" cy="342900"/>
            <a:chOff x="4630" y="966"/>
            <a:chExt cx="617" cy="216"/>
          </a:xfrm>
        </p:grpSpPr>
        <p:sp>
          <p:nvSpPr>
            <p:cNvPr id="29" name="Freeform 28"/>
            <p:cNvSpPr>
              <a:spLocks/>
            </p:cNvSpPr>
            <p:nvPr/>
          </p:nvSpPr>
          <p:spPr bwMode="auto">
            <a:xfrm>
              <a:off x="4630" y="966"/>
              <a:ext cx="617" cy="215"/>
            </a:xfrm>
            <a:custGeom>
              <a:avLst/>
              <a:gdLst>
                <a:gd name="T0" fmla="*/ 616 w 617"/>
                <a:gd name="T1" fmla="*/ 98 h 215"/>
                <a:gd name="T2" fmla="*/ 606 w 617"/>
                <a:gd name="T3" fmla="*/ 79 h 215"/>
                <a:gd name="T4" fmla="*/ 587 w 617"/>
                <a:gd name="T5" fmla="*/ 62 h 215"/>
                <a:gd name="T6" fmla="*/ 561 w 617"/>
                <a:gd name="T7" fmla="*/ 46 h 215"/>
                <a:gd name="T8" fmla="*/ 525 w 617"/>
                <a:gd name="T9" fmla="*/ 32 h 215"/>
                <a:gd name="T10" fmla="*/ 485 w 617"/>
                <a:gd name="T11" fmla="*/ 20 h 215"/>
                <a:gd name="T12" fmla="*/ 437 w 617"/>
                <a:gd name="T13" fmla="*/ 10 h 215"/>
                <a:gd name="T14" fmla="*/ 387 w 617"/>
                <a:gd name="T15" fmla="*/ 4 h 215"/>
                <a:gd name="T16" fmla="*/ 335 w 617"/>
                <a:gd name="T17" fmla="*/ 1 h 215"/>
                <a:gd name="T18" fmla="*/ 280 w 617"/>
                <a:gd name="T19" fmla="*/ 1 h 215"/>
                <a:gd name="T20" fmla="*/ 228 w 617"/>
                <a:gd name="T21" fmla="*/ 4 h 215"/>
                <a:gd name="T22" fmla="*/ 178 w 617"/>
                <a:gd name="T23" fmla="*/ 10 h 215"/>
                <a:gd name="T24" fmla="*/ 131 w 617"/>
                <a:gd name="T25" fmla="*/ 20 h 215"/>
                <a:gd name="T26" fmla="*/ 90 w 617"/>
                <a:gd name="T27" fmla="*/ 32 h 215"/>
                <a:gd name="T28" fmla="*/ 54 w 617"/>
                <a:gd name="T29" fmla="*/ 46 h 215"/>
                <a:gd name="T30" fmla="*/ 29 w 617"/>
                <a:gd name="T31" fmla="*/ 62 h 215"/>
                <a:gd name="T32" fmla="*/ 10 w 617"/>
                <a:gd name="T33" fmla="*/ 79 h 215"/>
                <a:gd name="T34" fmla="*/ 1 w 617"/>
                <a:gd name="T35" fmla="*/ 98 h 215"/>
                <a:gd name="T36" fmla="*/ 1 w 617"/>
                <a:gd name="T37" fmla="*/ 116 h 215"/>
                <a:gd name="T38" fmla="*/ 10 w 617"/>
                <a:gd name="T39" fmla="*/ 135 h 215"/>
                <a:gd name="T40" fmla="*/ 29 w 617"/>
                <a:gd name="T41" fmla="*/ 152 h 215"/>
                <a:gd name="T42" fmla="*/ 54 w 617"/>
                <a:gd name="T43" fmla="*/ 168 h 215"/>
                <a:gd name="T44" fmla="*/ 90 w 617"/>
                <a:gd name="T45" fmla="*/ 183 h 215"/>
                <a:gd name="T46" fmla="*/ 131 w 617"/>
                <a:gd name="T47" fmla="*/ 194 h 215"/>
                <a:gd name="T48" fmla="*/ 178 w 617"/>
                <a:gd name="T49" fmla="*/ 204 h 215"/>
                <a:gd name="T50" fmla="*/ 228 w 617"/>
                <a:gd name="T51" fmla="*/ 210 h 215"/>
                <a:gd name="T52" fmla="*/ 280 w 617"/>
                <a:gd name="T53" fmla="*/ 213 h 215"/>
                <a:gd name="T54" fmla="*/ 335 w 617"/>
                <a:gd name="T55" fmla="*/ 213 h 215"/>
                <a:gd name="T56" fmla="*/ 387 w 617"/>
                <a:gd name="T57" fmla="*/ 210 h 215"/>
                <a:gd name="T58" fmla="*/ 437 w 617"/>
                <a:gd name="T59" fmla="*/ 204 h 215"/>
                <a:gd name="T60" fmla="*/ 485 w 617"/>
                <a:gd name="T61" fmla="*/ 194 h 215"/>
                <a:gd name="T62" fmla="*/ 525 w 617"/>
                <a:gd name="T63" fmla="*/ 183 h 215"/>
                <a:gd name="T64" fmla="*/ 561 w 617"/>
                <a:gd name="T65" fmla="*/ 168 h 215"/>
                <a:gd name="T66" fmla="*/ 587 w 617"/>
                <a:gd name="T67" fmla="*/ 152 h 215"/>
                <a:gd name="T68" fmla="*/ 606 w 617"/>
                <a:gd name="T69" fmla="*/ 135 h 215"/>
                <a:gd name="T70" fmla="*/ 616 w 617"/>
                <a:gd name="T71" fmla="*/ 11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7" h="215">
                  <a:moveTo>
                    <a:pt x="616" y="107"/>
                  </a:moveTo>
                  <a:lnTo>
                    <a:pt x="616" y="98"/>
                  </a:lnTo>
                  <a:lnTo>
                    <a:pt x="612" y="88"/>
                  </a:lnTo>
                  <a:lnTo>
                    <a:pt x="606" y="79"/>
                  </a:lnTo>
                  <a:lnTo>
                    <a:pt x="597" y="71"/>
                  </a:lnTo>
                  <a:lnTo>
                    <a:pt x="587" y="62"/>
                  </a:lnTo>
                  <a:lnTo>
                    <a:pt x="574" y="54"/>
                  </a:lnTo>
                  <a:lnTo>
                    <a:pt x="561" y="46"/>
                  </a:lnTo>
                  <a:lnTo>
                    <a:pt x="544" y="38"/>
                  </a:lnTo>
                  <a:lnTo>
                    <a:pt x="525" y="32"/>
                  </a:lnTo>
                  <a:lnTo>
                    <a:pt x="506" y="26"/>
                  </a:lnTo>
                  <a:lnTo>
                    <a:pt x="485" y="20"/>
                  </a:lnTo>
                  <a:lnTo>
                    <a:pt x="462" y="15"/>
                  </a:lnTo>
                  <a:lnTo>
                    <a:pt x="437" y="10"/>
                  </a:lnTo>
                  <a:lnTo>
                    <a:pt x="413" y="7"/>
                  </a:lnTo>
                  <a:lnTo>
                    <a:pt x="387" y="4"/>
                  </a:lnTo>
                  <a:lnTo>
                    <a:pt x="362" y="2"/>
                  </a:lnTo>
                  <a:lnTo>
                    <a:pt x="335" y="1"/>
                  </a:lnTo>
                  <a:lnTo>
                    <a:pt x="307" y="0"/>
                  </a:lnTo>
                  <a:lnTo>
                    <a:pt x="280" y="1"/>
                  </a:lnTo>
                  <a:lnTo>
                    <a:pt x="254" y="2"/>
                  </a:lnTo>
                  <a:lnTo>
                    <a:pt x="228" y="4"/>
                  </a:lnTo>
                  <a:lnTo>
                    <a:pt x="202" y="7"/>
                  </a:lnTo>
                  <a:lnTo>
                    <a:pt x="178" y="10"/>
                  </a:lnTo>
                  <a:lnTo>
                    <a:pt x="153" y="15"/>
                  </a:lnTo>
                  <a:lnTo>
                    <a:pt x="131" y="20"/>
                  </a:lnTo>
                  <a:lnTo>
                    <a:pt x="109" y="26"/>
                  </a:lnTo>
                  <a:lnTo>
                    <a:pt x="90" y="32"/>
                  </a:lnTo>
                  <a:lnTo>
                    <a:pt x="71" y="38"/>
                  </a:lnTo>
                  <a:lnTo>
                    <a:pt x="54" y="46"/>
                  </a:lnTo>
                  <a:lnTo>
                    <a:pt x="41" y="54"/>
                  </a:lnTo>
                  <a:lnTo>
                    <a:pt x="29" y="62"/>
                  </a:lnTo>
                  <a:lnTo>
                    <a:pt x="18" y="71"/>
                  </a:lnTo>
                  <a:lnTo>
                    <a:pt x="10" y="79"/>
                  </a:lnTo>
                  <a:lnTo>
                    <a:pt x="4" y="88"/>
                  </a:lnTo>
                  <a:lnTo>
                    <a:pt x="1" y="98"/>
                  </a:lnTo>
                  <a:lnTo>
                    <a:pt x="0" y="107"/>
                  </a:lnTo>
                  <a:lnTo>
                    <a:pt x="1" y="116"/>
                  </a:lnTo>
                  <a:lnTo>
                    <a:pt x="4" y="125"/>
                  </a:lnTo>
                  <a:lnTo>
                    <a:pt x="10" y="135"/>
                  </a:lnTo>
                  <a:lnTo>
                    <a:pt x="18" y="144"/>
                  </a:lnTo>
                  <a:lnTo>
                    <a:pt x="29" y="152"/>
                  </a:lnTo>
                  <a:lnTo>
                    <a:pt x="41" y="160"/>
                  </a:lnTo>
                  <a:lnTo>
                    <a:pt x="54" y="168"/>
                  </a:lnTo>
                  <a:lnTo>
                    <a:pt x="71" y="176"/>
                  </a:lnTo>
                  <a:lnTo>
                    <a:pt x="90" y="183"/>
                  </a:lnTo>
                  <a:lnTo>
                    <a:pt x="109" y="188"/>
                  </a:lnTo>
                  <a:lnTo>
                    <a:pt x="131" y="194"/>
                  </a:lnTo>
                  <a:lnTo>
                    <a:pt x="153" y="199"/>
                  </a:lnTo>
                  <a:lnTo>
                    <a:pt x="178" y="204"/>
                  </a:lnTo>
                  <a:lnTo>
                    <a:pt x="202" y="207"/>
                  </a:lnTo>
                  <a:lnTo>
                    <a:pt x="228" y="210"/>
                  </a:lnTo>
                  <a:lnTo>
                    <a:pt x="254" y="212"/>
                  </a:lnTo>
                  <a:lnTo>
                    <a:pt x="280" y="213"/>
                  </a:lnTo>
                  <a:lnTo>
                    <a:pt x="307" y="214"/>
                  </a:lnTo>
                  <a:lnTo>
                    <a:pt x="335" y="213"/>
                  </a:lnTo>
                  <a:lnTo>
                    <a:pt x="362" y="212"/>
                  </a:lnTo>
                  <a:lnTo>
                    <a:pt x="387" y="210"/>
                  </a:lnTo>
                  <a:lnTo>
                    <a:pt x="413" y="207"/>
                  </a:lnTo>
                  <a:lnTo>
                    <a:pt x="437" y="204"/>
                  </a:lnTo>
                  <a:lnTo>
                    <a:pt x="462" y="199"/>
                  </a:lnTo>
                  <a:lnTo>
                    <a:pt x="485" y="194"/>
                  </a:lnTo>
                  <a:lnTo>
                    <a:pt x="506" y="188"/>
                  </a:lnTo>
                  <a:lnTo>
                    <a:pt x="525" y="183"/>
                  </a:lnTo>
                  <a:lnTo>
                    <a:pt x="544" y="176"/>
                  </a:lnTo>
                  <a:lnTo>
                    <a:pt x="561" y="168"/>
                  </a:lnTo>
                  <a:lnTo>
                    <a:pt x="574" y="160"/>
                  </a:lnTo>
                  <a:lnTo>
                    <a:pt x="587" y="152"/>
                  </a:lnTo>
                  <a:lnTo>
                    <a:pt x="597" y="144"/>
                  </a:lnTo>
                  <a:lnTo>
                    <a:pt x="606" y="135"/>
                  </a:lnTo>
                  <a:lnTo>
                    <a:pt x="612" y="125"/>
                  </a:lnTo>
                  <a:lnTo>
                    <a:pt x="616" y="116"/>
                  </a:lnTo>
                  <a:lnTo>
                    <a:pt x="616" y="1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29"/>
            <p:cNvSpPr>
              <a:spLocks noChangeArrowheads="1"/>
            </p:cNvSpPr>
            <p:nvPr/>
          </p:nvSpPr>
          <p:spPr bwMode="auto">
            <a:xfrm>
              <a:off x="4665" y="972"/>
              <a:ext cx="5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grpSp>
      <p:sp>
        <p:nvSpPr>
          <p:cNvPr id="31" name="Rectangle 31"/>
          <p:cNvSpPr>
            <a:spLocks noChangeArrowheads="1"/>
          </p:cNvSpPr>
          <p:nvPr/>
        </p:nvSpPr>
        <p:spPr bwMode="auto">
          <a:xfrm>
            <a:off x="6869113" y="2192337"/>
            <a:ext cx="858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grpSp>
        <p:nvGrpSpPr>
          <p:cNvPr id="32" name="Group 34"/>
          <p:cNvGrpSpPr>
            <a:grpSpLocks/>
          </p:cNvGrpSpPr>
          <p:nvPr/>
        </p:nvGrpSpPr>
        <p:grpSpPr bwMode="auto">
          <a:xfrm>
            <a:off x="5418138" y="2135187"/>
            <a:ext cx="803275" cy="376238"/>
            <a:chOff x="4223" y="1100"/>
            <a:chExt cx="506" cy="237"/>
          </a:xfrm>
        </p:grpSpPr>
        <p:sp>
          <p:nvSpPr>
            <p:cNvPr id="33" name="Freeform 32"/>
            <p:cNvSpPr>
              <a:spLocks/>
            </p:cNvSpPr>
            <p:nvPr/>
          </p:nvSpPr>
          <p:spPr bwMode="auto">
            <a:xfrm>
              <a:off x="4223" y="1123"/>
              <a:ext cx="506" cy="214"/>
            </a:xfrm>
            <a:custGeom>
              <a:avLst/>
              <a:gdLst>
                <a:gd name="T0" fmla="*/ 504 w 506"/>
                <a:gd name="T1" fmla="*/ 98 h 214"/>
                <a:gd name="T2" fmla="*/ 497 w 506"/>
                <a:gd name="T3" fmla="*/ 79 h 214"/>
                <a:gd name="T4" fmla="*/ 482 w 506"/>
                <a:gd name="T5" fmla="*/ 62 h 214"/>
                <a:gd name="T6" fmla="*/ 460 w 506"/>
                <a:gd name="T7" fmla="*/ 46 h 214"/>
                <a:gd name="T8" fmla="*/ 431 w 506"/>
                <a:gd name="T9" fmla="*/ 31 h 214"/>
                <a:gd name="T10" fmla="*/ 398 w 506"/>
                <a:gd name="T11" fmla="*/ 20 h 214"/>
                <a:gd name="T12" fmla="*/ 360 w 506"/>
                <a:gd name="T13" fmla="*/ 10 h 214"/>
                <a:gd name="T14" fmla="*/ 318 w 506"/>
                <a:gd name="T15" fmla="*/ 4 h 214"/>
                <a:gd name="T16" fmla="*/ 275 w 506"/>
                <a:gd name="T17" fmla="*/ 0 h 214"/>
                <a:gd name="T18" fmla="*/ 231 w 506"/>
                <a:gd name="T19" fmla="*/ 0 h 214"/>
                <a:gd name="T20" fmla="*/ 188 w 506"/>
                <a:gd name="T21" fmla="*/ 4 h 214"/>
                <a:gd name="T22" fmla="*/ 146 w 506"/>
                <a:gd name="T23" fmla="*/ 10 h 214"/>
                <a:gd name="T24" fmla="*/ 108 w 506"/>
                <a:gd name="T25" fmla="*/ 20 h 214"/>
                <a:gd name="T26" fmla="*/ 74 w 506"/>
                <a:gd name="T27" fmla="*/ 31 h 214"/>
                <a:gd name="T28" fmla="*/ 46 w 506"/>
                <a:gd name="T29" fmla="*/ 46 h 214"/>
                <a:gd name="T30" fmla="*/ 24 w 506"/>
                <a:gd name="T31" fmla="*/ 62 h 214"/>
                <a:gd name="T32" fmla="*/ 9 w 506"/>
                <a:gd name="T33" fmla="*/ 79 h 214"/>
                <a:gd name="T34" fmla="*/ 1 w 506"/>
                <a:gd name="T35" fmla="*/ 98 h 214"/>
                <a:gd name="T36" fmla="*/ 1 w 506"/>
                <a:gd name="T37" fmla="*/ 116 h 214"/>
                <a:gd name="T38" fmla="*/ 9 w 506"/>
                <a:gd name="T39" fmla="*/ 134 h 214"/>
                <a:gd name="T40" fmla="*/ 24 w 506"/>
                <a:gd name="T41" fmla="*/ 152 h 214"/>
                <a:gd name="T42" fmla="*/ 46 w 506"/>
                <a:gd name="T43" fmla="*/ 168 h 214"/>
                <a:gd name="T44" fmla="*/ 74 w 506"/>
                <a:gd name="T45" fmla="*/ 182 h 214"/>
                <a:gd name="T46" fmla="*/ 108 w 506"/>
                <a:gd name="T47" fmla="*/ 194 h 214"/>
                <a:gd name="T48" fmla="*/ 146 w 506"/>
                <a:gd name="T49" fmla="*/ 203 h 214"/>
                <a:gd name="T50" fmla="*/ 188 w 506"/>
                <a:gd name="T51" fmla="*/ 210 h 214"/>
                <a:gd name="T52" fmla="*/ 231 w 506"/>
                <a:gd name="T53" fmla="*/ 213 h 214"/>
                <a:gd name="T54" fmla="*/ 275 w 506"/>
                <a:gd name="T55" fmla="*/ 213 h 214"/>
                <a:gd name="T56" fmla="*/ 318 w 506"/>
                <a:gd name="T57" fmla="*/ 210 h 214"/>
                <a:gd name="T58" fmla="*/ 360 w 506"/>
                <a:gd name="T59" fmla="*/ 203 h 214"/>
                <a:gd name="T60" fmla="*/ 398 w 506"/>
                <a:gd name="T61" fmla="*/ 194 h 214"/>
                <a:gd name="T62" fmla="*/ 431 w 506"/>
                <a:gd name="T63" fmla="*/ 182 h 214"/>
                <a:gd name="T64" fmla="*/ 460 w 506"/>
                <a:gd name="T65" fmla="*/ 168 h 214"/>
                <a:gd name="T66" fmla="*/ 482 w 506"/>
                <a:gd name="T67" fmla="*/ 152 h 214"/>
                <a:gd name="T68" fmla="*/ 497 w 506"/>
                <a:gd name="T69" fmla="*/ 134 h 214"/>
                <a:gd name="T70" fmla="*/ 504 w 506"/>
                <a:gd name="T71" fmla="*/ 11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214">
                  <a:moveTo>
                    <a:pt x="505" y="106"/>
                  </a:moveTo>
                  <a:lnTo>
                    <a:pt x="504" y="98"/>
                  </a:lnTo>
                  <a:lnTo>
                    <a:pt x="501" y="88"/>
                  </a:lnTo>
                  <a:lnTo>
                    <a:pt x="497" y="79"/>
                  </a:lnTo>
                  <a:lnTo>
                    <a:pt x="490" y="70"/>
                  </a:lnTo>
                  <a:lnTo>
                    <a:pt x="482" y="62"/>
                  </a:lnTo>
                  <a:lnTo>
                    <a:pt x="472" y="53"/>
                  </a:lnTo>
                  <a:lnTo>
                    <a:pt x="460" y="46"/>
                  </a:lnTo>
                  <a:lnTo>
                    <a:pt x="446" y="38"/>
                  </a:lnTo>
                  <a:lnTo>
                    <a:pt x="431" y="31"/>
                  </a:lnTo>
                  <a:lnTo>
                    <a:pt x="415" y="25"/>
                  </a:lnTo>
                  <a:lnTo>
                    <a:pt x="398" y="20"/>
                  </a:lnTo>
                  <a:lnTo>
                    <a:pt x="379" y="14"/>
                  </a:lnTo>
                  <a:lnTo>
                    <a:pt x="360" y="10"/>
                  </a:lnTo>
                  <a:lnTo>
                    <a:pt x="339" y="7"/>
                  </a:lnTo>
                  <a:lnTo>
                    <a:pt x="318" y="4"/>
                  </a:lnTo>
                  <a:lnTo>
                    <a:pt x="297" y="2"/>
                  </a:lnTo>
                  <a:lnTo>
                    <a:pt x="275" y="0"/>
                  </a:lnTo>
                  <a:lnTo>
                    <a:pt x="253" y="0"/>
                  </a:lnTo>
                  <a:lnTo>
                    <a:pt x="231" y="0"/>
                  </a:lnTo>
                  <a:lnTo>
                    <a:pt x="209" y="2"/>
                  </a:lnTo>
                  <a:lnTo>
                    <a:pt x="188" y="4"/>
                  </a:lnTo>
                  <a:lnTo>
                    <a:pt x="166" y="7"/>
                  </a:lnTo>
                  <a:lnTo>
                    <a:pt x="146" y="10"/>
                  </a:lnTo>
                  <a:lnTo>
                    <a:pt x="126" y="14"/>
                  </a:lnTo>
                  <a:lnTo>
                    <a:pt x="108" y="20"/>
                  </a:lnTo>
                  <a:lnTo>
                    <a:pt x="91" y="25"/>
                  </a:lnTo>
                  <a:lnTo>
                    <a:pt x="74" y="31"/>
                  </a:lnTo>
                  <a:lnTo>
                    <a:pt x="59" y="38"/>
                  </a:lnTo>
                  <a:lnTo>
                    <a:pt x="46" y="46"/>
                  </a:lnTo>
                  <a:lnTo>
                    <a:pt x="34" y="53"/>
                  </a:lnTo>
                  <a:lnTo>
                    <a:pt x="24" y="62"/>
                  </a:lnTo>
                  <a:lnTo>
                    <a:pt x="15" y="70"/>
                  </a:lnTo>
                  <a:lnTo>
                    <a:pt x="9" y="79"/>
                  </a:lnTo>
                  <a:lnTo>
                    <a:pt x="4" y="88"/>
                  </a:lnTo>
                  <a:lnTo>
                    <a:pt x="1" y="98"/>
                  </a:lnTo>
                  <a:lnTo>
                    <a:pt x="0" y="106"/>
                  </a:lnTo>
                  <a:lnTo>
                    <a:pt x="1" y="116"/>
                  </a:lnTo>
                  <a:lnTo>
                    <a:pt x="4" y="125"/>
                  </a:lnTo>
                  <a:lnTo>
                    <a:pt x="9" y="134"/>
                  </a:lnTo>
                  <a:lnTo>
                    <a:pt x="15" y="143"/>
                  </a:lnTo>
                  <a:lnTo>
                    <a:pt x="24" y="152"/>
                  </a:lnTo>
                  <a:lnTo>
                    <a:pt x="34" y="160"/>
                  </a:lnTo>
                  <a:lnTo>
                    <a:pt x="46" y="168"/>
                  </a:lnTo>
                  <a:lnTo>
                    <a:pt x="59" y="175"/>
                  </a:lnTo>
                  <a:lnTo>
                    <a:pt x="74" y="182"/>
                  </a:lnTo>
                  <a:lnTo>
                    <a:pt x="91" y="188"/>
                  </a:lnTo>
                  <a:lnTo>
                    <a:pt x="108" y="194"/>
                  </a:lnTo>
                  <a:lnTo>
                    <a:pt x="126" y="199"/>
                  </a:lnTo>
                  <a:lnTo>
                    <a:pt x="146" y="203"/>
                  </a:lnTo>
                  <a:lnTo>
                    <a:pt x="166" y="207"/>
                  </a:lnTo>
                  <a:lnTo>
                    <a:pt x="188" y="210"/>
                  </a:lnTo>
                  <a:lnTo>
                    <a:pt x="209" y="212"/>
                  </a:lnTo>
                  <a:lnTo>
                    <a:pt x="231" y="213"/>
                  </a:lnTo>
                  <a:lnTo>
                    <a:pt x="253" y="213"/>
                  </a:lnTo>
                  <a:lnTo>
                    <a:pt x="275" y="213"/>
                  </a:lnTo>
                  <a:lnTo>
                    <a:pt x="297" y="212"/>
                  </a:lnTo>
                  <a:lnTo>
                    <a:pt x="318" y="210"/>
                  </a:lnTo>
                  <a:lnTo>
                    <a:pt x="339" y="207"/>
                  </a:lnTo>
                  <a:lnTo>
                    <a:pt x="360" y="203"/>
                  </a:lnTo>
                  <a:lnTo>
                    <a:pt x="379" y="199"/>
                  </a:lnTo>
                  <a:lnTo>
                    <a:pt x="398" y="194"/>
                  </a:lnTo>
                  <a:lnTo>
                    <a:pt x="415" y="188"/>
                  </a:lnTo>
                  <a:lnTo>
                    <a:pt x="431" y="182"/>
                  </a:lnTo>
                  <a:lnTo>
                    <a:pt x="446" y="175"/>
                  </a:lnTo>
                  <a:lnTo>
                    <a:pt x="460" y="168"/>
                  </a:lnTo>
                  <a:lnTo>
                    <a:pt x="472" y="160"/>
                  </a:lnTo>
                  <a:lnTo>
                    <a:pt x="482" y="152"/>
                  </a:lnTo>
                  <a:lnTo>
                    <a:pt x="490" y="143"/>
                  </a:lnTo>
                  <a:lnTo>
                    <a:pt x="497" y="134"/>
                  </a:lnTo>
                  <a:lnTo>
                    <a:pt x="501" y="125"/>
                  </a:lnTo>
                  <a:lnTo>
                    <a:pt x="504" y="116"/>
                  </a:lnTo>
                  <a:lnTo>
                    <a:pt x="505" y="10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Rectangle 33"/>
            <p:cNvSpPr>
              <a:spLocks noChangeArrowheads="1"/>
            </p:cNvSpPr>
            <p:nvPr/>
          </p:nvSpPr>
          <p:spPr bwMode="auto">
            <a:xfrm>
              <a:off x="4355" y="1100"/>
              <a:ext cx="3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grpSp>
      <p:sp>
        <p:nvSpPr>
          <p:cNvPr id="35" name="Rectangle 35"/>
          <p:cNvSpPr>
            <a:spLocks noChangeArrowheads="1"/>
          </p:cNvSpPr>
          <p:nvPr/>
        </p:nvSpPr>
        <p:spPr bwMode="auto">
          <a:xfrm>
            <a:off x="6037263" y="2682875"/>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36" name="Line 36"/>
          <p:cNvSpPr>
            <a:spLocks noChangeShapeType="1"/>
          </p:cNvSpPr>
          <p:nvPr/>
        </p:nvSpPr>
        <p:spPr bwMode="auto">
          <a:xfrm>
            <a:off x="5689600" y="2873375"/>
            <a:ext cx="28733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7"/>
          <p:cNvSpPr>
            <a:spLocks noChangeShapeType="1"/>
          </p:cNvSpPr>
          <p:nvPr/>
        </p:nvSpPr>
        <p:spPr bwMode="auto">
          <a:xfrm flipH="1">
            <a:off x="6891338" y="2498725"/>
            <a:ext cx="241300"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71"/>
          <p:cNvSpPr>
            <a:spLocks noChangeShapeType="1"/>
          </p:cNvSpPr>
          <p:nvPr/>
        </p:nvSpPr>
        <p:spPr bwMode="auto">
          <a:xfrm>
            <a:off x="4511675" y="2071687"/>
            <a:ext cx="63500" cy="596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72"/>
          <p:cNvSpPr>
            <a:spLocks noChangeShapeType="1"/>
          </p:cNvSpPr>
          <p:nvPr/>
        </p:nvSpPr>
        <p:spPr bwMode="auto">
          <a:xfrm>
            <a:off x="6562725" y="2300287"/>
            <a:ext cx="0" cy="368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73"/>
          <p:cNvSpPr>
            <a:spLocks noChangeShapeType="1"/>
          </p:cNvSpPr>
          <p:nvPr/>
        </p:nvSpPr>
        <p:spPr bwMode="auto">
          <a:xfrm>
            <a:off x="6035675" y="2528887"/>
            <a:ext cx="139700" cy="1397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TextBox 77">
            <a:extLst>
              <a:ext uri="{FF2B5EF4-FFF2-40B4-BE49-F238E27FC236}">
                <a16:creationId xmlns:a16="http://schemas.microsoft.com/office/drawing/2014/main" id="{FCB82D5F-FA5C-4FA5-8B8D-17CDBC8A1711}"/>
              </a:ext>
            </a:extLst>
          </p:cNvPr>
          <p:cNvSpPr txBox="1"/>
          <p:nvPr/>
        </p:nvSpPr>
        <p:spPr>
          <a:xfrm>
            <a:off x="457200" y="5276407"/>
            <a:ext cx="8075612" cy="840230"/>
          </a:xfrm>
          <a:prstGeom prst="rect">
            <a:avLst/>
          </a:prstGeom>
          <a:noFill/>
        </p:spPr>
        <p:txBody>
          <a:bodyPr wrap="square">
            <a:spAutoFit/>
          </a:bodyPr>
          <a:lstStyle/>
          <a:p>
            <a:pPr>
              <a:lnSpc>
                <a:spcPct val="90000"/>
              </a:lnSpc>
            </a:pPr>
            <a:r>
              <a:rPr lang="en-US" altLang="en-US" sz="1800" dirty="0"/>
              <a:t>Similar to the problem   of wanting to record several addresses for an employee:  We want to record </a:t>
            </a:r>
            <a:r>
              <a:rPr lang="en-US" altLang="en-US" sz="1800" i="1" dirty="0">
                <a:solidFill>
                  <a:schemeClr val="accent2"/>
                </a:solidFill>
              </a:rPr>
              <a:t>several values of the descriptive attributes for each instance of this relationship. </a:t>
            </a:r>
            <a:r>
              <a:rPr lang="en-US" altLang="en-US" sz="1800" dirty="0"/>
              <a:t>Accomplished by introducing new entity set, Duration. </a:t>
            </a:r>
          </a:p>
        </p:txBody>
      </p:sp>
    </p:spTree>
    <p:extLst>
      <p:ext uri="{BB962C8B-B14F-4D97-AF65-F5344CB8AC3E}">
        <p14:creationId xmlns:p14="http://schemas.microsoft.com/office/powerpoint/2010/main" val="333067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2B55-85D2-4113-8070-3D564F69FD3B}"/>
              </a:ext>
            </a:extLst>
          </p:cNvPr>
          <p:cNvSpPr>
            <a:spLocks noGrp="1"/>
          </p:cNvSpPr>
          <p:nvPr>
            <p:ph type="title"/>
          </p:nvPr>
        </p:nvSpPr>
        <p:spPr/>
        <p:txBody>
          <a:bodyPr/>
          <a:lstStyle/>
          <a:p>
            <a:r>
              <a:rPr lang="en-US" dirty="0"/>
              <a:t>Entity vs. Attribute (Cont’d)</a:t>
            </a:r>
            <a:endParaRPr lang="en-GB" dirty="0"/>
          </a:p>
        </p:txBody>
      </p:sp>
      <p:sp>
        <p:nvSpPr>
          <p:cNvPr id="3" name="Content Placeholder 2">
            <a:extLst>
              <a:ext uri="{FF2B5EF4-FFF2-40B4-BE49-F238E27FC236}">
                <a16:creationId xmlns:a16="http://schemas.microsoft.com/office/drawing/2014/main" id="{E753380C-30CC-4065-9EFB-337AC6C928FB}"/>
              </a:ext>
            </a:extLst>
          </p:cNvPr>
          <p:cNvSpPr>
            <a:spLocks noGrp="1"/>
          </p:cNvSpPr>
          <p:nvPr>
            <p:ph idx="1"/>
          </p:nvPr>
        </p:nvSpPr>
        <p:spPr/>
        <p:txBody>
          <a:bodyPr/>
          <a:lstStyle/>
          <a:p>
            <a:r>
              <a:rPr lang="en-US" sz="3200" dirty="0">
                <a:solidFill>
                  <a:srgbClr val="0070C0"/>
                </a:solidFill>
              </a:rPr>
              <a:t>Solution</a:t>
            </a:r>
            <a:r>
              <a:rPr lang="en-US" sz="3200" dirty="0"/>
              <a:t>: introduce “Duration” as a new entity set</a:t>
            </a:r>
          </a:p>
          <a:p>
            <a:endParaRPr lang="en-US" dirty="0"/>
          </a:p>
          <a:p>
            <a:endParaRPr lang="en-US" sz="3200" dirty="0"/>
          </a:p>
          <a:p>
            <a:endParaRPr lang="en-GB" dirty="0"/>
          </a:p>
        </p:txBody>
      </p:sp>
      <p:sp>
        <p:nvSpPr>
          <p:cNvPr id="4" name="Freeform 38">
            <a:extLst>
              <a:ext uri="{FF2B5EF4-FFF2-40B4-BE49-F238E27FC236}">
                <a16:creationId xmlns:a16="http://schemas.microsoft.com/office/drawing/2014/main" id="{FF5DF17A-04B3-4F7B-8E76-65DC6EA4E131}"/>
              </a:ext>
            </a:extLst>
          </p:cNvPr>
          <p:cNvSpPr>
            <a:spLocks/>
          </p:cNvSpPr>
          <p:nvPr/>
        </p:nvSpPr>
        <p:spPr bwMode="auto">
          <a:xfrm>
            <a:off x="2759075" y="3814762"/>
            <a:ext cx="782638" cy="331788"/>
          </a:xfrm>
          <a:custGeom>
            <a:avLst/>
            <a:gdLst>
              <a:gd name="T0" fmla="*/ 491 w 493"/>
              <a:gd name="T1" fmla="*/ 95 h 209"/>
              <a:gd name="T2" fmla="*/ 483 w 493"/>
              <a:gd name="T3" fmla="*/ 77 h 209"/>
              <a:gd name="T4" fmla="*/ 469 w 493"/>
              <a:gd name="T5" fmla="*/ 60 h 209"/>
              <a:gd name="T6" fmla="*/ 447 w 493"/>
              <a:gd name="T7" fmla="*/ 44 h 209"/>
              <a:gd name="T8" fmla="*/ 420 w 493"/>
              <a:gd name="T9" fmla="*/ 30 h 209"/>
              <a:gd name="T10" fmla="*/ 387 w 493"/>
              <a:gd name="T11" fmla="*/ 18 h 209"/>
              <a:gd name="T12" fmla="*/ 350 w 493"/>
              <a:gd name="T13" fmla="*/ 10 h 209"/>
              <a:gd name="T14" fmla="*/ 309 w 493"/>
              <a:gd name="T15" fmla="*/ 4 h 209"/>
              <a:gd name="T16" fmla="*/ 267 w 493"/>
              <a:gd name="T17" fmla="*/ 0 h 209"/>
              <a:gd name="T18" fmla="*/ 224 w 493"/>
              <a:gd name="T19" fmla="*/ 0 h 209"/>
              <a:gd name="T20" fmla="*/ 182 w 493"/>
              <a:gd name="T21" fmla="*/ 4 h 209"/>
              <a:gd name="T22" fmla="*/ 142 w 493"/>
              <a:gd name="T23" fmla="*/ 10 h 209"/>
              <a:gd name="T24" fmla="*/ 105 w 493"/>
              <a:gd name="T25" fmla="*/ 18 h 209"/>
              <a:gd name="T26" fmla="*/ 72 w 493"/>
              <a:gd name="T27" fmla="*/ 30 h 209"/>
              <a:gd name="T28" fmla="*/ 44 w 493"/>
              <a:gd name="T29" fmla="*/ 44 h 209"/>
              <a:gd name="T30" fmla="*/ 23 w 493"/>
              <a:gd name="T31" fmla="*/ 60 h 209"/>
              <a:gd name="T32" fmla="*/ 9 w 493"/>
              <a:gd name="T33" fmla="*/ 77 h 209"/>
              <a:gd name="T34" fmla="*/ 1 w 493"/>
              <a:gd name="T35" fmla="*/ 95 h 209"/>
              <a:gd name="T36" fmla="*/ 1 w 493"/>
              <a:gd name="T37" fmla="*/ 113 h 209"/>
              <a:gd name="T38" fmla="*/ 9 w 493"/>
              <a:gd name="T39" fmla="*/ 131 h 209"/>
              <a:gd name="T40" fmla="*/ 23 w 493"/>
              <a:gd name="T41" fmla="*/ 147 h 209"/>
              <a:gd name="T42" fmla="*/ 44 w 493"/>
              <a:gd name="T43" fmla="*/ 163 h 209"/>
              <a:gd name="T44" fmla="*/ 72 w 493"/>
              <a:gd name="T45" fmla="*/ 177 h 209"/>
              <a:gd name="T46" fmla="*/ 105 w 493"/>
              <a:gd name="T47" fmla="*/ 189 h 209"/>
              <a:gd name="T48" fmla="*/ 142 w 493"/>
              <a:gd name="T49" fmla="*/ 198 h 209"/>
              <a:gd name="T50" fmla="*/ 182 w 493"/>
              <a:gd name="T51" fmla="*/ 204 h 209"/>
              <a:gd name="T52" fmla="*/ 224 w 493"/>
              <a:gd name="T53" fmla="*/ 207 h 209"/>
              <a:gd name="T54" fmla="*/ 267 w 493"/>
              <a:gd name="T55" fmla="*/ 207 h 209"/>
              <a:gd name="T56" fmla="*/ 309 w 493"/>
              <a:gd name="T57" fmla="*/ 204 h 209"/>
              <a:gd name="T58" fmla="*/ 350 w 493"/>
              <a:gd name="T59" fmla="*/ 198 h 209"/>
              <a:gd name="T60" fmla="*/ 387 w 493"/>
              <a:gd name="T61" fmla="*/ 189 h 209"/>
              <a:gd name="T62" fmla="*/ 420 w 493"/>
              <a:gd name="T63" fmla="*/ 177 h 209"/>
              <a:gd name="T64" fmla="*/ 447 w 493"/>
              <a:gd name="T65" fmla="*/ 163 h 209"/>
              <a:gd name="T66" fmla="*/ 469 w 493"/>
              <a:gd name="T67" fmla="*/ 147 h 209"/>
              <a:gd name="T68" fmla="*/ 483 w 493"/>
              <a:gd name="T69" fmla="*/ 131 h 209"/>
              <a:gd name="T70" fmla="*/ 491 w 493"/>
              <a:gd name="T71" fmla="*/ 11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3" h="209">
                <a:moveTo>
                  <a:pt x="492" y="104"/>
                </a:moveTo>
                <a:lnTo>
                  <a:pt x="491" y="95"/>
                </a:lnTo>
                <a:lnTo>
                  <a:pt x="488" y="86"/>
                </a:lnTo>
                <a:lnTo>
                  <a:pt x="483" y="77"/>
                </a:lnTo>
                <a:lnTo>
                  <a:pt x="477" y="68"/>
                </a:lnTo>
                <a:lnTo>
                  <a:pt x="469" y="60"/>
                </a:lnTo>
                <a:lnTo>
                  <a:pt x="458" y="52"/>
                </a:lnTo>
                <a:lnTo>
                  <a:pt x="447" y="44"/>
                </a:lnTo>
                <a:lnTo>
                  <a:pt x="434" y="37"/>
                </a:lnTo>
                <a:lnTo>
                  <a:pt x="420" y="30"/>
                </a:lnTo>
                <a:lnTo>
                  <a:pt x="404" y="24"/>
                </a:lnTo>
                <a:lnTo>
                  <a:pt x="387" y="18"/>
                </a:lnTo>
                <a:lnTo>
                  <a:pt x="369" y="14"/>
                </a:lnTo>
                <a:lnTo>
                  <a:pt x="350" y="10"/>
                </a:lnTo>
                <a:lnTo>
                  <a:pt x="330" y="6"/>
                </a:lnTo>
                <a:lnTo>
                  <a:pt x="309" y="4"/>
                </a:lnTo>
                <a:lnTo>
                  <a:pt x="289" y="2"/>
                </a:lnTo>
                <a:lnTo>
                  <a:pt x="267" y="0"/>
                </a:lnTo>
                <a:lnTo>
                  <a:pt x="246" y="0"/>
                </a:lnTo>
                <a:lnTo>
                  <a:pt x="224" y="0"/>
                </a:lnTo>
                <a:lnTo>
                  <a:pt x="203" y="2"/>
                </a:lnTo>
                <a:lnTo>
                  <a:pt x="182" y="4"/>
                </a:lnTo>
                <a:lnTo>
                  <a:pt x="162" y="6"/>
                </a:lnTo>
                <a:lnTo>
                  <a:pt x="142" y="10"/>
                </a:lnTo>
                <a:lnTo>
                  <a:pt x="123" y="14"/>
                </a:lnTo>
                <a:lnTo>
                  <a:pt x="105" y="18"/>
                </a:lnTo>
                <a:lnTo>
                  <a:pt x="88" y="24"/>
                </a:lnTo>
                <a:lnTo>
                  <a:pt x="72" y="30"/>
                </a:lnTo>
                <a:lnTo>
                  <a:pt x="57" y="37"/>
                </a:lnTo>
                <a:lnTo>
                  <a:pt x="44" y="44"/>
                </a:lnTo>
                <a:lnTo>
                  <a:pt x="33" y="52"/>
                </a:lnTo>
                <a:lnTo>
                  <a:pt x="23" y="60"/>
                </a:lnTo>
                <a:lnTo>
                  <a:pt x="15" y="68"/>
                </a:lnTo>
                <a:lnTo>
                  <a:pt x="9" y="77"/>
                </a:lnTo>
                <a:lnTo>
                  <a:pt x="4" y="86"/>
                </a:lnTo>
                <a:lnTo>
                  <a:pt x="1" y="95"/>
                </a:lnTo>
                <a:lnTo>
                  <a:pt x="0" y="104"/>
                </a:lnTo>
                <a:lnTo>
                  <a:pt x="1" y="113"/>
                </a:lnTo>
                <a:lnTo>
                  <a:pt x="4" y="122"/>
                </a:lnTo>
                <a:lnTo>
                  <a:pt x="9" y="131"/>
                </a:lnTo>
                <a:lnTo>
                  <a:pt x="15" y="139"/>
                </a:lnTo>
                <a:lnTo>
                  <a:pt x="23" y="147"/>
                </a:lnTo>
                <a:lnTo>
                  <a:pt x="33" y="156"/>
                </a:lnTo>
                <a:lnTo>
                  <a:pt x="44" y="163"/>
                </a:lnTo>
                <a:lnTo>
                  <a:pt x="57" y="171"/>
                </a:lnTo>
                <a:lnTo>
                  <a:pt x="72" y="177"/>
                </a:lnTo>
                <a:lnTo>
                  <a:pt x="88" y="184"/>
                </a:lnTo>
                <a:lnTo>
                  <a:pt x="105" y="189"/>
                </a:lnTo>
                <a:lnTo>
                  <a:pt x="123" y="194"/>
                </a:lnTo>
                <a:lnTo>
                  <a:pt x="142" y="198"/>
                </a:lnTo>
                <a:lnTo>
                  <a:pt x="162" y="201"/>
                </a:lnTo>
                <a:lnTo>
                  <a:pt x="182" y="204"/>
                </a:lnTo>
                <a:lnTo>
                  <a:pt x="203" y="206"/>
                </a:lnTo>
                <a:lnTo>
                  <a:pt x="224" y="207"/>
                </a:lnTo>
                <a:lnTo>
                  <a:pt x="246" y="208"/>
                </a:lnTo>
                <a:lnTo>
                  <a:pt x="267" y="207"/>
                </a:lnTo>
                <a:lnTo>
                  <a:pt x="289" y="206"/>
                </a:lnTo>
                <a:lnTo>
                  <a:pt x="309" y="204"/>
                </a:lnTo>
                <a:lnTo>
                  <a:pt x="330" y="201"/>
                </a:lnTo>
                <a:lnTo>
                  <a:pt x="350" y="198"/>
                </a:lnTo>
                <a:lnTo>
                  <a:pt x="369" y="194"/>
                </a:lnTo>
                <a:lnTo>
                  <a:pt x="387" y="189"/>
                </a:lnTo>
                <a:lnTo>
                  <a:pt x="404" y="184"/>
                </a:lnTo>
                <a:lnTo>
                  <a:pt x="420" y="177"/>
                </a:lnTo>
                <a:lnTo>
                  <a:pt x="434" y="171"/>
                </a:lnTo>
                <a:lnTo>
                  <a:pt x="447" y="163"/>
                </a:lnTo>
                <a:lnTo>
                  <a:pt x="458" y="156"/>
                </a:lnTo>
                <a:lnTo>
                  <a:pt x="469" y="147"/>
                </a:lnTo>
                <a:lnTo>
                  <a:pt x="477" y="139"/>
                </a:lnTo>
                <a:lnTo>
                  <a:pt x="483" y="131"/>
                </a:lnTo>
                <a:lnTo>
                  <a:pt x="488" y="122"/>
                </a:lnTo>
                <a:lnTo>
                  <a:pt x="491" y="113"/>
                </a:lnTo>
                <a:lnTo>
                  <a:pt x="492"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39">
            <a:extLst>
              <a:ext uri="{FF2B5EF4-FFF2-40B4-BE49-F238E27FC236}">
                <a16:creationId xmlns:a16="http://schemas.microsoft.com/office/drawing/2014/main" id="{161ACFAD-F147-4793-91B3-C86780D9B194}"/>
              </a:ext>
            </a:extLst>
          </p:cNvPr>
          <p:cNvSpPr>
            <a:spLocks/>
          </p:cNvSpPr>
          <p:nvPr/>
        </p:nvSpPr>
        <p:spPr bwMode="auto">
          <a:xfrm>
            <a:off x="2057400" y="4057650"/>
            <a:ext cx="781050" cy="331787"/>
          </a:xfrm>
          <a:custGeom>
            <a:avLst/>
            <a:gdLst>
              <a:gd name="T0" fmla="*/ 490 w 492"/>
              <a:gd name="T1" fmla="*/ 95 h 209"/>
              <a:gd name="T2" fmla="*/ 483 w 492"/>
              <a:gd name="T3" fmla="*/ 77 h 209"/>
              <a:gd name="T4" fmla="*/ 468 w 492"/>
              <a:gd name="T5" fmla="*/ 59 h 209"/>
              <a:gd name="T6" fmla="*/ 447 w 492"/>
              <a:gd name="T7" fmla="*/ 44 h 209"/>
              <a:gd name="T8" fmla="*/ 419 w 492"/>
              <a:gd name="T9" fmla="*/ 30 h 209"/>
              <a:gd name="T10" fmla="*/ 386 w 492"/>
              <a:gd name="T11" fmla="*/ 19 h 209"/>
              <a:gd name="T12" fmla="*/ 349 w 492"/>
              <a:gd name="T13" fmla="*/ 9 h 209"/>
              <a:gd name="T14" fmla="*/ 309 w 492"/>
              <a:gd name="T15" fmla="*/ 3 h 209"/>
              <a:gd name="T16" fmla="*/ 267 w 492"/>
              <a:gd name="T17" fmla="*/ 0 h 209"/>
              <a:gd name="T18" fmla="*/ 224 w 492"/>
              <a:gd name="T19" fmla="*/ 0 h 209"/>
              <a:gd name="T20" fmla="*/ 182 w 492"/>
              <a:gd name="T21" fmla="*/ 3 h 209"/>
              <a:gd name="T22" fmla="*/ 141 w 492"/>
              <a:gd name="T23" fmla="*/ 9 h 209"/>
              <a:gd name="T24" fmla="*/ 105 w 492"/>
              <a:gd name="T25" fmla="*/ 19 h 209"/>
              <a:gd name="T26" fmla="*/ 72 w 492"/>
              <a:gd name="T27" fmla="*/ 30 h 209"/>
              <a:gd name="T28" fmla="*/ 44 w 492"/>
              <a:gd name="T29" fmla="*/ 44 h 209"/>
              <a:gd name="T30" fmla="*/ 23 w 492"/>
              <a:gd name="T31" fmla="*/ 59 h 209"/>
              <a:gd name="T32" fmla="*/ 8 w 492"/>
              <a:gd name="T33" fmla="*/ 77 h 209"/>
              <a:gd name="T34" fmla="*/ 1 w 492"/>
              <a:gd name="T35" fmla="*/ 95 h 209"/>
              <a:gd name="T36" fmla="*/ 1 w 492"/>
              <a:gd name="T37" fmla="*/ 112 h 209"/>
              <a:gd name="T38" fmla="*/ 8 w 492"/>
              <a:gd name="T39" fmla="*/ 131 h 209"/>
              <a:gd name="T40" fmla="*/ 23 w 492"/>
              <a:gd name="T41" fmla="*/ 148 h 209"/>
              <a:gd name="T42" fmla="*/ 44 w 492"/>
              <a:gd name="T43" fmla="*/ 163 h 209"/>
              <a:gd name="T44" fmla="*/ 72 w 492"/>
              <a:gd name="T45" fmla="*/ 177 h 209"/>
              <a:gd name="T46" fmla="*/ 105 w 492"/>
              <a:gd name="T47" fmla="*/ 189 h 209"/>
              <a:gd name="T48" fmla="*/ 141 w 492"/>
              <a:gd name="T49" fmla="*/ 198 h 209"/>
              <a:gd name="T50" fmla="*/ 182 w 492"/>
              <a:gd name="T51" fmla="*/ 204 h 209"/>
              <a:gd name="T52" fmla="*/ 224 w 492"/>
              <a:gd name="T53" fmla="*/ 207 h 209"/>
              <a:gd name="T54" fmla="*/ 267 w 492"/>
              <a:gd name="T55" fmla="*/ 207 h 209"/>
              <a:gd name="T56" fmla="*/ 309 w 492"/>
              <a:gd name="T57" fmla="*/ 204 h 209"/>
              <a:gd name="T58" fmla="*/ 349 w 492"/>
              <a:gd name="T59" fmla="*/ 198 h 209"/>
              <a:gd name="T60" fmla="*/ 386 w 492"/>
              <a:gd name="T61" fmla="*/ 189 h 209"/>
              <a:gd name="T62" fmla="*/ 419 w 492"/>
              <a:gd name="T63" fmla="*/ 177 h 209"/>
              <a:gd name="T64" fmla="*/ 447 w 492"/>
              <a:gd name="T65" fmla="*/ 163 h 209"/>
              <a:gd name="T66" fmla="*/ 468 w 492"/>
              <a:gd name="T67" fmla="*/ 148 h 209"/>
              <a:gd name="T68" fmla="*/ 483 w 492"/>
              <a:gd name="T69" fmla="*/ 131 h 209"/>
              <a:gd name="T70" fmla="*/ 490 w 492"/>
              <a:gd name="T71" fmla="*/ 11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491" y="104"/>
                </a:moveTo>
                <a:lnTo>
                  <a:pt x="490" y="95"/>
                </a:lnTo>
                <a:lnTo>
                  <a:pt x="487" y="85"/>
                </a:lnTo>
                <a:lnTo>
                  <a:pt x="483" y="77"/>
                </a:lnTo>
                <a:lnTo>
                  <a:pt x="476" y="68"/>
                </a:lnTo>
                <a:lnTo>
                  <a:pt x="468" y="59"/>
                </a:lnTo>
                <a:lnTo>
                  <a:pt x="458" y="52"/>
                </a:lnTo>
                <a:lnTo>
                  <a:pt x="447" y="44"/>
                </a:lnTo>
                <a:lnTo>
                  <a:pt x="434" y="37"/>
                </a:lnTo>
                <a:lnTo>
                  <a:pt x="419" y="30"/>
                </a:lnTo>
                <a:lnTo>
                  <a:pt x="404" y="24"/>
                </a:lnTo>
                <a:lnTo>
                  <a:pt x="386" y="19"/>
                </a:lnTo>
                <a:lnTo>
                  <a:pt x="368" y="14"/>
                </a:lnTo>
                <a:lnTo>
                  <a:pt x="349" y="9"/>
                </a:lnTo>
                <a:lnTo>
                  <a:pt x="330" y="6"/>
                </a:lnTo>
                <a:lnTo>
                  <a:pt x="309" y="3"/>
                </a:lnTo>
                <a:lnTo>
                  <a:pt x="288" y="1"/>
                </a:lnTo>
                <a:lnTo>
                  <a:pt x="267" y="0"/>
                </a:lnTo>
                <a:lnTo>
                  <a:pt x="245" y="0"/>
                </a:lnTo>
                <a:lnTo>
                  <a:pt x="224" y="0"/>
                </a:lnTo>
                <a:lnTo>
                  <a:pt x="203" y="1"/>
                </a:lnTo>
                <a:lnTo>
                  <a:pt x="182" y="3"/>
                </a:lnTo>
                <a:lnTo>
                  <a:pt x="161" y="6"/>
                </a:lnTo>
                <a:lnTo>
                  <a:pt x="141" y="9"/>
                </a:lnTo>
                <a:lnTo>
                  <a:pt x="123" y="14"/>
                </a:lnTo>
                <a:lnTo>
                  <a:pt x="105" y="19"/>
                </a:lnTo>
                <a:lnTo>
                  <a:pt x="88" y="24"/>
                </a:lnTo>
                <a:lnTo>
                  <a:pt x="72" y="30"/>
                </a:lnTo>
                <a:lnTo>
                  <a:pt x="57" y="37"/>
                </a:lnTo>
                <a:lnTo>
                  <a:pt x="44" y="44"/>
                </a:lnTo>
                <a:lnTo>
                  <a:pt x="33" y="52"/>
                </a:lnTo>
                <a:lnTo>
                  <a:pt x="23" y="59"/>
                </a:lnTo>
                <a:lnTo>
                  <a:pt x="15" y="68"/>
                </a:lnTo>
                <a:lnTo>
                  <a:pt x="8" y="77"/>
                </a:lnTo>
                <a:lnTo>
                  <a:pt x="4" y="85"/>
                </a:lnTo>
                <a:lnTo>
                  <a:pt x="1" y="95"/>
                </a:lnTo>
                <a:lnTo>
                  <a:pt x="0" y="104"/>
                </a:lnTo>
                <a:lnTo>
                  <a:pt x="1" y="112"/>
                </a:lnTo>
                <a:lnTo>
                  <a:pt x="4" y="122"/>
                </a:lnTo>
                <a:lnTo>
                  <a:pt x="8" y="131"/>
                </a:lnTo>
                <a:lnTo>
                  <a:pt x="15" y="139"/>
                </a:lnTo>
                <a:lnTo>
                  <a:pt x="23" y="148"/>
                </a:lnTo>
                <a:lnTo>
                  <a:pt x="33" y="156"/>
                </a:lnTo>
                <a:lnTo>
                  <a:pt x="44" y="163"/>
                </a:lnTo>
                <a:lnTo>
                  <a:pt x="57" y="170"/>
                </a:lnTo>
                <a:lnTo>
                  <a:pt x="72" y="177"/>
                </a:lnTo>
                <a:lnTo>
                  <a:pt x="88" y="183"/>
                </a:lnTo>
                <a:lnTo>
                  <a:pt x="105" y="189"/>
                </a:lnTo>
                <a:lnTo>
                  <a:pt x="123" y="194"/>
                </a:lnTo>
                <a:lnTo>
                  <a:pt x="141" y="198"/>
                </a:lnTo>
                <a:lnTo>
                  <a:pt x="161" y="201"/>
                </a:lnTo>
                <a:lnTo>
                  <a:pt x="182" y="204"/>
                </a:lnTo>
                <a:lnTo>
                  <a:pt x="203" y="206"/>
                </a:lnTo>
                <a:lnTo>
                  <a:pt x="224" y="207"/>
                </a:lnTo>
                <a:lnTo>
                  <a:pt x="245" y="208"/>
                </a:lnTo>
                <a:lnTo>
                  <a:pt x="267" y="207"/>
                </a:lnTo>
                <a:lnTo>
                  <a:pt x="288" y="206"/>
                </a:lnTo>
                <a:lnTo>
                  <a:pt x="309" y="204"/>
                </a:lnTo>
                <a:lnTo>
                  <a:pt x="330" y="201"/>
                </a:lnTo>
                <a:lnTo>
                  <a:pt x="349" y="198"/>
                </a:lnTo>
                <a:lnTo>
                  <a:pt x="368" y="194"/>
                </a:lnTo>
                <a:lnTo>
                  <a:pt x="386" y="189"/>
                </a:lnTo>
                <a:lnTo>
                  <a:pt x="404" y="183"/>
                </a:lnTo>
                <a:lnTo>
                  <a:pt x="419" y="177"/>
                </a:lnTo>
                <a:lnTo>
                  <a:pt x="434" y="170"/>
                </a:lnTo>
                <a:lnTo>
                  <a:pt x="447" y="163"/>
                </a:lnTo>
                <a:lnTo>
                  <a:pt x="458" y="156"/>
                </a:lnTo>
                <a:lnTo>
                  <a:pt x="468" y="148"/>
                </a:lnTo>
                <a:lnTo>
                  <a:pt x="476" y="139"/>
                </a:lnTo>
                <a:lnTo>
                  <a:pt x="483" y="131"/>
                </a:lnTo>
                <a:lnTo>
                  <a:pt x="487" y="122"/>
                </a:lnTo>
                <a:lnTo>
                  <a:pt x="490" y="112"/>
                </a:lnTo>
                <a:lnTo>
                  <a:pt x="491"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40">
            <a:extLst>
              <a:ext uri="{FF2B5EF4-FFF2-40B4-BE49-F238E27FC236}">
                <a16:creationId xmlns:a16="http://schemas.microsoft.com/office/drawing/2014/main" id="{6AACBEB2-7353-4405-B374-A8D3D94AC12B}"/>
              </a:ext>
            </a:extLst>
          </p:cNvPr>
          <p:cNvSpPr>
            <a:spLocks/>
          </p:cNvSpPr>
          <p:nvPr/>
        </p:nvSpPr>
        <p:spPr bwMode="auto">
          <a:xfrm>
            <a:off x="3490913" y="4057650"/>
            <a:ext cx="781050" cy="331787"/>
          </a:xfrm>
          <a:custGeom>
            <a:avLst/>
            <a:gdLst>
              <a:gd name="T0" fmla="*/ 1 w 492"/>
              <a:gd name="T1" fmla="*/ 113 h 209"/>
              <a:gd name="T2" fmla="*/ 8 w 492"/>
              <a:gd name="T3" fmla="*/ 131 h 209"/>
              <a:gd name="T4" fmla="*/ 23 w 492"/>
              <a:gd name="T5" fmla="*/ 148 h 209"/>
              <a:gd name="T6" fmla="*/ 44 w 492"/>
              <a:gd name="T7" fmla="*/ 163 h 209"/>
              <a:gd name="T8" fmla="*/ 72 w 492"/>
              <a:gd name="T9" fmla="*/ 177 h 209"/>
              <a:gd name="T10" fmla="*/ 105 w 492"/>
              <a:gd name="T11" fmla="*/ 189 h 209"/>
              <a:gd name="T12" fmla="*/ 142 w 492"/>
              <a:gd name="T13" fmla="*/ 198 h 209"/>
              <a:gd name="T14" fmla="*/ 182 w 492"/>
              <a:gd name="T15" fmla="*/ 204 h 209"/>
              <a:gd name="T16" fmla="*/ 224 w 492"/>
              <a:gd name="T17" fmla="*/ 207 h 209"/>
              <a:gd name="T18" fmla="*/ 267 w 492"/>
              <a:gd name="T19" fmla="*/ 207 h 209"/>
              <a:gd name="T20" fmla="*/ 309 w 492"/>
              <a:gd name="T21" fmla="*/ 204 h 209"/>
              <a:gd name="T22" fmla="*/ 350 w 492"/>
              <a:gd name="T23" fmla="*/ 198 h 209"/>
              <a:gd name="T24" fmla="*/ 387 w 492"/>
              <a:gd name="T25" fmla="*/ 188 h 209"/>
              <a:gd name="T26" fmla="*/ 419 w 492"/>
              <a:gd name="T27" fmla="*/ 177 h 209"/>
              <a:gd name="T28" fmla="*/ 447 w 492"/>
              <a:gd name="T29" fmla="*/ 163 h 209"/>
              <a:gd name="T30" fmla="*/ 468 w 492"/>
              <a:gd name="T31" fmla="*/ 148 h 209"/>
              <a:gd name="T32" fmla="*/ 483 w 492"/>
              <a:gd name="T33" fmla="*/ 130 h 209"/>
              <a:gd name="T34" fmla="*/ 490 w 492"/>
              <a:gd name="T35" fmla="*/ 112 h 209"/>
              <a:gd name="T36" fmla="*/ 490 w 492"/>
              <a:gd name="T37" fmla="*/ 95 h 209"/>
              <a:gd name="T38" fmla="*/ 483 w 492"/>
              <a:gd name="T39" fmla="*/ 77 h 209"/>
              <a:gd name="T40" fmla="*/ 468 w 492"/>
              <a:gd name="T41" fmla="*/ 59 h 209"/>
              <a:gd name="T42" fmla="*/ 447 w 492"/>
              <a:gd name="T43" fmla="*/ 44 h 209"/>
              <a:gd name="T44" fmla="*/ 419 w 492"/>
              <a:gd name="T45" fmla="*/ 30 h 209"/>
              <a:gd name="T46" fmla="*/ 386 w 492"/>
              <a:gd name="T47" fmla="*/ 19 h 209"/>
              <a:gd name="T48" fmla="*/ 350 w 492"/>
              <a:gd name="T49" fmla="*/ 9 h 209"/>
              <a:gd name="T50" fmla="*/ 309 w 492"/>
              <a:gd name="T51" fmla="*/ 3 h 209"/>
              <a:gd name="T52" fmla="*/ 267 w 492"/>
              <a:gd name="T53" fmla="*/ 0 h 209"/>
              <a:gd name="T54" fmla="*/ 224 w 492"/>
              <a:gd name="T55" fmla="*/ 0 h 209"/>
              <a:gd name="T56" fmla="*/ 182 w 492"/>
              <a:gd name="T57" fmla="*/ 3 h 209"/>
              <a:gd name="T58" fmla="*/ 142 w 492"/>
              <a:gd name="T59" fmla="*/ 9 h 209"/>
              <a:gd name="T60" fmla="*/ 105 w 492"/>
              <a:gd name="T61" fmla="*/ 19 h 209"/>
              <a:gd name="T62" fmla="*/ 72 w 492"/>
              <a:gd name="T63" fmla="*/ 30 h 209"/>
              <a:gd name="T64" fmla="*/ 44 w 492"/>
              <a:gd name="T65" fmla="*/ 44 h 209"/>
              <a:gd name="T66" fmla="*/ 23 w 492"/>
              <a:gd name="T67" fmla="*/ 60 h 209"/>
              <a:gd name="T68" fmla="*/ 8 w 492"/>
              <a:gd name="T69" fmla="*/ 77 h 209"/>
              <a:gd name="T70" fmla="*/ 1 w 492"/>
              <a:gd name="T71" fmla="*/ 9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0" y="104"/>
                </a:moveTo>
                <a:lnTo>
                  <a:pt x="1" y="113"/>
                </a:lnTo>
                <a:lnTo>
                  <a:pt x="4" y="122"/>
                </a:lnTo>
                <a:lnTo>
                  <a:pt x="8" y="131"/>
                </a:lnTo>
                <a:lnTo>
                  <a:pt x="15" y="139"/>
                </a:lnTo>
                <a:lnTo>
                  <a:pt x="23" y="148"/>
                </a:lnTo>
                <a:lnTo>
                  <a:pt x="33" y="156"/>
                </a:lnTo>
                <a:lnTo>
                  <a:pt x="44" y="163"/>
                </a:lnTo>
                <a:lnTo>
                  <a:pt x="57" y="171"/>
                </a:lnTo>
                <a:lnTo>
                  <a:pt x="72" y="177"/>
                </a:lnTo>
                <a:lnTo>
                  <a:pt x="88" y="183"/>
                </a:lnTo>
                <a:lnTo>
                  <a:pt x="105" y="189"/>
                </a:lnTo>
                <a:lnTo>
                  <a:pt x="123" y="194"/>
                </a:lnTo>
                <a:lnTo>
                  <a:pt x="142" y="198"/>
                </a:lnTo>
                <a:lnTo>
                  <a:pt x="161" y="201"/>
                </a:lnTo>
                <a:lnTo>
                  <a:pt x="182" y="204"/>
                </a:lnTo>
                <a:lnTo>
                  <a:pt x="203" y="206"/>
                </a:lnTo>
                <a:lnTo>
                  <a:pt x="224" y="207"/>
                </a:lnTo>
                <a:lnTo>
                  <a:pt x="246" y="208"/>
                </a:lnTo>
                <a:lnTo>
                  <a:pt x="267" y="207"/>
                </a:lnTo>
                <a:lnTo>
                  <a:pt x="288" y="206"/>
                </a:lnTo>
                <a:lnTo>
                  <a:pt x="309" y="204"/>
                </a:lnTo>
                <a:lnTo>
                  <a:pt x="330" y="201"/>
                </a:lnTo>
                <a:lnTo>
                  <a:pt x="350" y="198"/>
                </a:lnTo>
                <a:lnTo>
                  <a:pt x="368" y="194"/>
                </a:lnTo>
                <a:lnTo>
                  <a:pt x="387" y="188"/>
                </a:lnTo>
                <a:lnTo>
                  <a:pt x="404" y="183"/>
                </a:lnTo>
                <a:lnTo>
                  <a:pt x="419" y="177"/>
                </a:lnTo>
                <a:lnTo>
                  <a:pt x="434" y="170"/>
                </a:lnTo>
                <a:lnTo>
                  <a:pt x="447" y="163"/>
                </a:lnTo>
                <a:lnTo>
                  <a:pt x="458" y="155"/>
                </a:lnTo>
                <a:lnTo>
                  <a:pt x="468" y="148"/>
                </a:lnTo>
                <a:lnTo>
                  <a:pt x="476" y="139"/>
                </a:lnTo>
                <a:lnTo>
                  <a:pt x="483" y="130"/>
                </a:lnTo>
                <a:lnTo>
                  <a:pt x="487" y="122"/>
                </a:lnTo>
                <a:lnTo>
                  <a:pt x="490" y="112"/>
                </a:lnTo>
                <a:lnTo>
                  <a:pt x="491" y="103"/>
                </a:lnTo>
                <a:lnTo>
                  <a:pt x="490" y="95"/>
                </a:lnTo>
                <a:lnTo>
                  <a:pt x="487" y="85"/>
                </a:lnTo>
                <a:lnTo>
                  <a:pt x="483" y="77"/>
                </a:lnTo>
                <a:lnTo>
                  <a:pt x="476" y="68"/>
                </a:lnTo>
                <a:lnTo>
                  <a:pt x="468" y="59"/>
                </a:lnTo>
                <a:lnTo>
                  <a:pt x="458" y="52"/>
                </a:lnTo>
                <a:lnTo>
                  <a:pt x="447" y="44"/>
                </a:lnTo>
                <a:lnTo>
                  <a:pt x="434" y="37"/>
                </a:lnTo>
                <a:lnTo>
                  <a:pt x="419" y="30"/>
                </a:lnTo>
                <a:lnTo>
                  <a:pt x="403" y="24"/>
                </a:lnTo>
                <a:lnTo>
                  <a:pt x="386" y="19"/>
                </a:lnTo>
                <a:lnTo>
                  <a:pt x="368" y="14"/>
                </a:lnTo>
                <a:lnTo>
                  <a:pt x="350" y="9"/>
                </a:lnTo>
                <a:lnTo>
                  <a:pt x="330" y="6"/>
                </a:lnTo>
                <a:lnTo>
                  <a:pt x="309" y="3"/>
                </a:lnTo>
                <a:lnTo>
                  <a:pt x="288" y="1"/>
                </a:lnTo>
                <a:lnTo>
                  <a:pt x="267" y="0"/>
                </a:lnTo>
                <a:lnTo>
                  <a:pt x="246" y="0"/>
                </a:lnTo>
                <a:lnTo>
                  <a:pt x="224" y="0"/>
                </a:lnTo>
                <a:lnTo>
                  <a:pt x="203" y="1"/>
                </a:lnTo>
                <a:lnTo>
                  <a:pt x="182" y="3"/>
                </a:lnTo>
                <a:lnTo>
                  <a:pt x="161" y="6"/>
                </a:lnTo>
                <a:lnTo>
                  <a:pt x="142" y="9"/>
                </a:lnTo>
                <a:lnTo>
                  <a:pt x="123" y="14"/>
                </a:lnTo>
                <a:lnTo>
                  <a:pt x="105" y="19"/>
                </a:lnTo>
                <a:lnTo>
                  <a:pt x="87" y="24"/>
                </a:lnTo>
                <a:lnTo>
                  <a:pt x="72" y="30"/>
                </a:lnTo>
                <a:lnTo>
                  <a:pt x="57" y="37"/>
                </a:lnTo>
                <a:lnTo>
                  <a:pt x="44" y="44"/>
                </a:lnTo>
                <a:lnTo>
                  <a:pt x="33" y="52"/>
                </a:lnTo>
                <a:lnTo>
                  <a:pt x="23" y="60"/>
                </a:lnTo>
                <a:lnTo>
                  <a:pt x="15" y="68"/>
                </a:lnTo>
                <a:lnTo>
                  <a:pt x="8" y="77"/>
                </a:lnTo>
                <a:lnTo>
                  <a:pt x="4" y="85"/>
                </a:lnTo>
                <a:lnTo>
                  <a:pt x="1" y="95"/>
                </a:lnTo>
                <a:lnTo>
                  <a:pt x="0"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41">
            <a:extLst>
              <a:ext uri="{FF2B5EF4-FFF2-40B4-BE49-F238E27FC236}">
                <a16:creationId xmlns:a16="http://schemas.microsoft.com/office/drawing/2014/main" id="{ED6706F1-4D5B-44CA-A6EF-EAA8E9FDB876}"/>
              </a:ext>
            </a:extLst>
          </p:cNvPr>
          <p:cNvSpPr>
            <a:spLocks/>
          </p:cNvSpPr>
          <p:nvPr/>
        </p:nvSpPr>
        <p:spPr bwMode="auto">
          <a:xfrm>
            <a:off x="4114800" y="4341812"/>
            <a:ext cx="1476375" cy="717550"/>
          </a:xfrm>
          <a:custGeom>
            <a:avLst/>
            <a:gdLst>
              <a:gd name="T0" fmla="*/ 0 w 930"/>
              <a:gd name="T1" fmla="*/ 226 h 452"/>
              <a:gd name="T2" fmla="*/ 459 w 930"/>
              <a:gd name="T3" fmla="*/ 0 h 452"/>
              <a:gd name="T4" fmla="*/ 929 w 930"/>
              <a:gd name="T5" fmla="*/ 234 h 452"/>
              <a:gd name="T6" fmla="*/ 459 w 930"/>
              <a:gd name="T7" fmla="*/ 451 h 452"/>
              <a:gd name="T8" fmla="*/ 0 w 930"/>
              <a:gd name="T9" fmla="*/ 226 h 452"/>
            </a:gdLst>
            <a:ahLst/>
            <a:cxnLst>
              <a:cxn ang="0">
                <a:pos x="T0" y="T1"/>
              </a:cxn>
              <a:cxn ang="0">
                <a:pos x="T2" y="T3"/>
              </a:cxn>
              <a:cxn ang="0">
                <a:pos x="T4" y="T5"/>
              </a:cxn>
              <a:cxn ang="0">
                <a:pos x="T6" y="T7"/>
              </a:cxn>
              <a:cxn ang="0">
                <a:pos x="T8" y="T9"/>
              </a:cxn>
            </a:cxnLst>
            <a:rect l="0" t="0" r="r" b="b"/>
            <a:pathLst>
              <a:path w="930" h="452">
                <a:moveTo>
                  <a:pt x="0" y="226"/>
                </a:moveTo>
                <a:lnTo>
                  <a:pt x="459" y="0"/>
                </a:lnTo>
                <a:lnTo>
                  <a:pt x="929" y="234"/>
                </a:lnTo>
                <a:lnTo>
                  <a:pt x="459" y="451"/>
                </a:lnTo>
                <a:lnTo>
                  <a:pt x="0" y="22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42">
            <a:extLst>
              <a:ext uri="{FF2B5EF4-FFF2-40B4-BE49-F238E27FC236}">
                <a16:creationId xmlns:a16="http://schemas.microsoft.com/office/drawing/2014/main" id="{6EAFBC3F-8CE5-45E2-B4F4-DCC459000821}"/>
              </a:ext>
            </a:extLst>
          </p:cNvPr>
          <p:cNvSpPr>
            <a:spLocks/>
          </p:cNvSpPr>
          <p:nvPr/>
        </p:nvSpPr>
        <p:spPr bwMode="auto">
          <a:xfrm>
            <a:off x="5880100" y="4600575"/>
            <a:ext cx="1416050" cy="336550"/>
          </a:xfrm>
          <a:custGeom>
            <a:avLst/>
            <a:gdLst>
              <a:gd name="T0" fmla="*/ 891 w 892"/>
              <a:gd name="T1" fmla="*/ 211 h 212"/>
              <a:gd name="T2" fmla="*/ 891 w 892"/>
              <a:gd name="T3" fmla="*/ 0 h 212"/>
              <a:gd name="T4" fmla="*/ 0 w 892"/>
              <a:gd name="T5" fmla="*/ 0 h 212"/>
              <a:gd name="T6" fmla="*/ 0 w 892"/>
              <a:gd name="T7" fmla="*/ 211 h 212"/>
              <a:gd name="T8" fmla="*/ 891 w 892"/>
              <a:gd name="T9" fmla="*/ 211 h 212"/>
            </a:gdLst>
            <a:ahLst/>
            <a:cxnLst>
              <a:cxn ang="0">
                <a:pos x="T0" y="T1"/>
              </a:cxn>
              <a:cxn ang="0">
                <a:pos x="T2" y="T3"/>
              </a:cxn>
              <a:cxn ang="0">
                <a:pos x="T4" y="T5"/>
              </a:cxn>
              <a:cxn ang="0">
                <a:pos x="T6" y="T7"/>
              </a:cxn>
              <a:cxn ang="0">
                <a:pos x="T8" y="T9"/>
              </a:cxn>
            </a:cxnLst>
            <a:rect l="0" t="0" r="r" b="b"/>
            <a:pathLst>
              <a:path w="892" h="212">
                <a:moveTo>
                  <a:pt x="891" y="211"/>
                </a:moveTo>
                <a:lnTo>
                  <a:pt x="891" y="0"/>
                </a:lnTo>
                <a:lnTo>
                  <a:pt x="0" y="0"/>
                </a:lnTo>
                <a:lnTo>
                  <a:pt x="0" y="211"/>
                </a:lnTo>
                <a:lnTo>
                  <a:pt x="891" y="2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43">
            <a:extLst>
              <a:ext uri="{FF2B5EF4-FFF2-40B4-BE49-F238E27FC236}">
                <a16:creationId xmlns:a16="http://schemas.microsoft.com/office/drawing/2014/main" id="{F14CC931-6A0A-4332-9982-9EC45FC6CB55}"/>
              </a:ext>
            </a:extLst>
          </p:cNvPr>
          <p:cNvSpPr>
            <a:spLocks/>
          </p:cNvSpPr>
          <p:nvPr/>
        </p:nvSpPr>
        <p:spPr bwMode="auto">
          <a:xfrm>
            <a:off x="2533650" y="4591050"/>
            <a:ext cx="1287463" cy="346075"/>
          </a:xfrm>
          <a:custGeom>
            <a:avLst/>
            <a:gdLst>
              <a:gd name="T0" fmla="*/ 810 w 811"/>
              <a:gd name="T1" fmla="*/ 217 h 218"/>
              <a:gd name="T2" fmla="*/ 810 w 811"/>
              <a:gd name="T3" fmla="*/ 0 h 218"/>
              <a:gd name="T4" fmla="*/ 0 w 811"/>
              <a:gd name="T5" fmla="*/ 0 h 218"/>
              <a:gd name="T6" fmla="*/ 0 w 811"/>
              <a:gd name="T7" fmla="*/ 217 h 218"/>
              <a:gd name="T8" fmla="*/ 810 w 811"/>
              <a:gd name="T9" fmla="*/ 217 h 218"/>
            </a:gdLst>
            <a:ahLst/>
            <a:cxnLst>
              <a:cxn ang="0">
                <a:pos x="T0" y="T1"/>
              </a:cxn>
              <a:cxn ang="0">
                <a:pos x="T2" y="T3"/>
              </a:cxn>
              <a:cxn ang="0">
                <a:pos x="T4" y="T5"/>
              </a:cxn>
              <a:cxn ang="0">
                <a:pos x="T6" y="T7"/>
              </a:cxn>
              <a:cxn ang="0">
                <a:pos x="T8" y="T9"/>
              </a:cxn>
            </a:cxnLst>
            <a:rect l="0" t="0" r="r" b="b"/>
            <a:pathLst>
              <a:path w="811" h="218">
                <a:moveTo>
                  <a:pt x="810" y="217"/>
                </a:moveTo>
                <a:lnTo>
                  <a:pt x="810" y="0"/>
                </a:lnTo>
                <a:lnTo>
                  <a:pt x="0" y="0"/>
                </a:lnTo>
                <a:lnTo>
                  <a:pt x="0" y="217"/>
                </a:lnTo>
                <a:lnTo>
                  <a:pt x="810" y="2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 name="Group 50">
            <a:extLst>
              <a:ext uri="{FF2B5EF4-FFF2-40B4-BE49-F238E27FC236}">
                <a16:creationId xmlns:a16="http://schemas.microsoft.com/office/drawing/2014/main" id="{8F762727-AFE2-455C-BE90-A190FC8D7112}"/>
              </a:ext>
            </a:extLst>
          </p:cNvPr>
          <p:cNvGrpSpPr>
            <a:grpSpLocks/>
          </p:cNvGrpSpPr>
          <p:nvPr/>
        </p:nvGrpSpPr>
        <p:grpSpPr bwMode="auto">
          <a:xfrm>
            <a:off x="5254625" y="3824287"/>
            <a:ext cx="2230438" cy="588963"/>
            <a:chOff x="4322" y="2602"/>
            <a:chExt cx="1405" cy="371"/>
          </a:xfrm>
        </p:grpSpPr>
        <p:sp>
          <p:nvSpPr>
            <p:cNvPr id="11" name="Freeform 44">
              <a:extLst>
                <a:ext uri="{FF2B5EF4-FFF2-40B4-BE49-F238E27FC236}">
                  <a16:creationId xmlns:a16="http://schemas.microsoft.com/office/drawing/2014/main" id="{652C29D9-A0B0-4498-8939-D9B777E30E5E}"/>
                </a:ext>
              </a:extLst>
            </p:cNvPr>
            <p:cNvSpPr>
              <a:spLocks/>
            </p:cNvSpPr>
            <p:nvPr/>
          </p:nvSpPr>
          <p:spPr bwMode="auto">
            <a:xfrm>
              <a:off x="4322" y="2755"/>
              <a:ext cx="492" cy="209"/>
            </a:xfrm>
            <a:custGeom>
              <a:avLst/>
              <a:gdLst>
                <a:gd name="T0" fmla="*/ 490 w 492"/>
                <a:gd name="T1" fmla="*/ 95 h 209"/>
                <a:gd name="T2" fmla="*/ 483 w 492"/>
                <a:gd name="T3" fmla="*/ 77 h 209"/>
                <a:gd name="T4" fmla="*/ 468 w 492"/>
                <a:gd name="T5" fmla="*/ 60 h 209"/>
                <a:gd name="T6" fmla="*/ 447 w 492"/>
                <a:gd name="T7" fmla="*/ 44 h 209"/>
                <a:gd name="T8" fmla="*/ 419 w 492"/>
                <a:gd name="T9" fmla="*/ 30 h 209"/>
                <a:gd name="T10" fmla="*/ 387 w 492"/>
                <a:gd name="T11" fmla="*/ 19 h 209"/>
                <a:gd name="T12" fmla="*/ 349 w 492"/>
                <a:gd name="T13" fmla="*/ 10 h 209"/>
                <a:gd name="T14" fmla="*/ 309 w 492"/>
                <a:gd name="T15" fmla="*/ 3 h 209"/>
                <a:gd name="T16" fmla="*/ 267 w 492"/>
                <a:gd name="T17" fmla="*/ 0 h 209"/>
                <a:gd name="T18" fmla="*/ 224 w 492"/>
                <a:gd name="T19" fmla="*/ 0 h 209"/>
                <a:gd name="T20" fmla="*/ 182 w 492"/>
                <a:gd name="T21" fmla="*/ 3 h 209"/>
                <a:gd name="T22" fmla="*/ 141 w 492"/>
                <a:gd name="T23" fmla="*/ 10 h 209"/>
                <a:gd name="T24" fmla="*/ 105 w 492"/>
                <a:gd name="T25" fmla="*/ 19 h 209"/>
                <a:gd name="T26" fmla="*/ 72 w 492"/>
                <a:gd name="T27" fmla="*/ 30 h 209"/>
                <a:gd name="T28" fmla="*/ 44 w 492"/>
                <a:gd name="T29" fmla="*/ 44 h 209"/>
                <a:gd name="T30" fmla="*/ 23 w 492"/>
                <a:gd name="T31" fmla="*/ 60 h 209"/>
                <a:gd name="T32" fmla="*/ 8 w 492"/>
                <a:gd name="T33" fmla="*/ 77 h 209"/>
                <a:gd name="T34" fmla="*/ 1 w 492"/>
                <a:gd name="T35" fmla="*/ 95 h 209"/>
                <a:gd name="T36" fmla="*/ 1 w 492"/>
                <a:gd name="T37" fmla="*/ 113 h 209"/>
                <a:gd name="T38" fmla="*/ 8 w 492"/>
                <a:gd name="T39" fmla="*/ 130 h 209"/>
                <a:gd name="T40" fmla="*/ 23 w 492"/>
                <a:gd name="T41" fmla="*/ 148 h 209"/>
                <a:gd name="T42" fmla="*/ 44 w 492"/>
                <a:gd name="T43" fmla="*/ 163 h 209"/>
                <a:gd name="T44" fmla="*/ 72 w 492"/>
                <a:gd name="T45" fmla="*/ 177 h 209"/>
                <a:gd name="T46" fmla="*/ 105 w 492"/>
                <a:gd name="T47" fmla="*/ 189 h 209"/>
                <a:gd name="T48" fmla="*/ 141 w 492"/>
                <a:gd name="T49" fmla="*/ 198 h 209"/>
                <a:gd name="T50" fmla="*/ 182 w 492"/>
                <a:gd name="T51" fmla="*/ 204 h 209"/>
                <a:gd name="T52" fmla="*/ 224 w 492"/>
                <a:gd name="T53" fmla="*/ 207 h 209"/>
                <a:gd name="T54" fmla="*/ 267 w 492"/>
                <a:gd name="T55" fmla="*/ 207 h 209"/>
                <a:gd name="T56" fmla="*/ 309 w 492"/>
                <a:gd name="T57" fmla="*/ 204 h 209"/>
                <a:gd name="T58" fmla="*/ 349 w 492"/>
                <a:gd name="T59" fmla="*/ 198 h 209"/>
                <a:gd name="T60" fmla="*/ 387 w 492"/>
                <a:gd name="T61" fmla="*/ 189 h 209"/>
                <a:gd name="T62" fmla="*/ 419 w 492"/>
                <a:gd name="T63" fmla="*/ 177 h 209"/>
                <a:gd name="T64" fmla="*/ 447 w 492"/>
                <a:gd name="T65" fmla="*/ 163 h 209"/>
                <a:gd name="T66" fmla="*/ 468 w 492"/>
                <a:gd name="T67" fmla="*/ 148 h 209"/>
                <a:gd name="T68" fmla="*/ 483 w 492"/>
                <a:gd name="T69" fmla="*/ 130 h 209"/>
                <a:gd name="T70" fmla="*/ 490 w 492"/>
                <a:gd name="T71" fmla="*/ 11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491" y="104"/>
                  </a:moveTo>
                  <a:lnTo>
                    <a:pt x="490" y="95"/>
                  </a:lnTo>
                  <a:lnTo>
                    <a:pt x="487" y="86"/>
                  </a:lnTo>
                  <a:lnTo>
                    <a:pt x="483" y="77"/>
                  </a:lnTo>
                  <a:lnTo>
                    <a:pt x="476" y="68"/>
                  </a:lnTo>
                  <a:lnTo>
                    <a:pt x="468" y="60"/>
                  </a:lnTo>
                  <a:lnTo>
                    <a:pt x="458" y="52"/>
                  </a:lnTo>
                  <a:lnTo>
                    <a:pt x="447" y="44"/>
                  </a:lnTo>
                  <a:lnTo>
                    <a:pt x="433" y="37"/>
                  </a:lnTo>
                  <a:lnTo>
                    <a:pt x="419" y="30"/>
                  </a:lnTo>
                  <a:lnTo>
                    <a:pt x="403" y="24"/>
                  </a:lnTo>
                  <a:lnTo>
                    <a:pt x="387" y="19"/>
                  </a:lnTo>
                  <a:lnTo>
                    <a:pt x="368" y="13"/>
                  </a:lnTo>
                  <a:lnTo>
                    <a:pt x="349" y="10"/>
                  </a:lnTo>
                  <a:lnTo>
                    <a:pt x="329" y="6"/>
                  </a:lnTo>
                  <a:lnTo>
                    <a:pt x="309" y="3"/>
                  </a:lnTo>
                  <a:lnTo>
                    <a:pt x="288" y="1"/>
                  </a:lnTo>
                  <a:lnTo>
                    <a:pt x="267" y="0"/>
                  </a:lnTo>
                  <a:lnTo>
                    <a:pt x="245" y="0"/>
                  </a:lnTo>
                  <a:lnTo>
                    <a:pt x="224" y="0"/>
                  </a:lnTo>
                  <a:lnTo>
                    <a:pt x="203" y="1"/>
                  </a:lnTo>
                  <a:lnTo>
                    <a:pt x="182" y="3"/>
                  </a:lnTo>
                  <a:lnTo>
                    <a:pt x="161" y="6"/>
                  </a:lnTo>
                  <a:lnTo>
                    <a:pt x="141" y="10"/>
                  </a:lnTo>
                  <a:lnTo>
                    <a:pt x="122" y="13"/>
                  </a:lnTo>
                  <a:lnTo>
                    <a:pt x="105" y="19"/>
                  </a:lnTo>
                  <a:lnTo>
                    <a:pt x="88" y="24"/>
                  </a:lnTo>
                  <a:lnTo>
                    <a:pt x="72" y="30"/>
                  </a:lnTo>
                  <a:lnTo>
                    <a:pt x="57" y="37"/>
                  </a:lnTo>
                  <a:lnTo>
                    <a:pt x="44" y="44"/>
                  </a:lnTo>
                  <a:lnTo>
                    <a:pt x="32" y="52"/>
                  </a:lnTo>
                  <a:lnTo>
                    <a:pt x="23" y="60"/>
                  </a:lnTo>
                  <a:lnTo>
                    <a:pt x="15" y="68"/>
                  </a:lnTo>
                  <a:lnTo>
                    <a:pt x="8" y="77"/>
                  </a:lnTo>
                  <a:lnTo>
                    <a:pt x="3" y="86"/>
                  </a:lnTo>
                  <a:lnTo>
                    <a:pt x="1" y="95"/>
                  </a:lnTo>
                  <a:lnTo>
                    <a:pt x="0" y="104"/>
                  </a:lnTo>
                  <a:lnTo>
                    <a:pt x="1" y="113"/>
                  </a:lnTo>
                  <a:lnTo>
                    <a:pt x="3" y="122"/>
                  </a:lnTo>
                  <a:lnTo>
                    <a:pt x="8" y="130"/>
                  </a:lnTo>
                  <a:lnTo>
                    <a:pt x="15" y="139"/>
                  </a:lnTo>
                  <a:lnTo>
                    <a:pt x="23" y="148"/>
                  </a:lnTo>
                  <a:lnTo>
                    <a:pt x="32" y="156"/>
                  </a:lnTo>
                  <a:lnTo>
                    <a:pt x="44" y="163"/>
                  </a:lnTo>
                  <a:lnTo>
                    <a:pt x="57" y="170"/>
                  </a:lnTo>
                  <a:lnTo>
                    <a:pt x="72" y="177"/>
                  </a:lnTo>
                  <a:lnTo>
                    <a:pt x="88" y="183"/>
                  </a:lnTo>
                  <a:lnTo>
                    <a:pt x="105" y="189"/>
                  </a:lnTo>
                  <a:lnTo>
                    <a:pt x="122" y="194"/>
                  </a:lnTo>
                  <a:lnTo>
                    <a:pt x="141" y="198"/>
                  </a:lnTo>
                  <a:lnTo>
                    <a:pt x="161" y="201"/>
                  </a:lnTo>
                  <a:lnTo>
                    <a:pt x="182" y="204"/>
                  </a:lnTo>
                  <a:lnTo>
                    <a:pt x="203" y="206"/>
                  </a:lnTo>
                  <a:lnTo>
                    <a:pt x="224" y="207"/>
                  </a:lnTo>
                  <a:lnTo>
                    <a:pt x="245" y="208"/>
                  </a:lnTo>
                  <a:lnTo>
                    <a:pt x="267" y="207"/>
                  </a:lnTo>
                  <a:lnTo>
                    <a:pt x="288" y="206"/>
                  </a:lnTo>
                  <a:lnTo>
                    <a:pt x="309" y="204"/>
                  </a:lnTo>
                  <a:lnTo>
                    <a:pt x="329" y="201"/>
                  </a:lnTo>
                  <a:lnTo>
                    <a:pt x="349" y="198"/>
                  </a:lnTo>
                  <a:lnTo>
                    <a:pt x="368" y="194"/>
                  </a:lnTo>
                  <a:lnTo>
                    <a:pt x="387" y="189"/>
                  </a:lnTo>
                  <a:lnTo>
                    <a:pt x="403" y="183"/>
                  </a:lnTo>
                  <a:lnTo>
                    <a:pt x="419" y="177"/>
                  </a:lnTo>
                  <a:lnTo>
                    <a:pt x="433" y="170"/>
                  </a:lnTo>
                  <a:lnTo>
                    <a:pt x="447" y="163"/>
                  </a:lnTo>
                  <a:lnTo>
                    <a:pt x="458" y="156"/>
                  </a:lnTo>
                  <a:lnTo>
                    <a:pt x="468" y="148"/>
                  </a:lnTo>
                  <a:lnTo>
                    <a:pt x="476" y="139"/>
                  </a:lnTo>
                  <a:lnTo>
                    <a:pt x="483" y="130"/>
                  </a:lnTo>
                  <a:lnTo>
                    <a:pt x="487" y="122"/>
                  </a:lnTo>
                  <a:lnTo>
                    <a:pt x="490" y="113"/>
                  </a:lnTo>
                  <a:lnTo>
                    <a:pt x="491"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45">
              <a:extLst>
                <a:ext uri="{FF2B5EF4-FFF2-40B4-BE49-F238E27FC236}">
                  <a16:creationId xmlns:a16="http://schemas.microsoft.com/office/drawing/2014/main" id="{70773765-EA4E-4E2A-AEED-BB0B565E25EB}"/>
                </a:ext>
              </a:extLst>
            </p:cNvPr>
            <p:cNvSpPr>
              <a:spLocks/>
            </p:cNvSpPr>
            <p:nvPr/>
          </p:nvSpPr>
          <p:spPr bwMode="auto">
            <a:xfrm>
              <a:off x="5225" y="2755"/>
              <a:ext cx="492" cy="209"/>
            </a:xfrm>
            <a:custGeom>
              <a:avLst/>
              <a:gdLst>
                <a:gd name="T0" fmla="*/ 1 w 492"/>
                <a:gd name="T1" fmla="*/ 113 h 209"/>
                <a:gd name="T2" fmla="*/ 8 w 492"/>
                <a:gd name="T3" fmla="*/ 130 h 209"/>
                <a:gd name="T4" fmla="*/ 23 w 492"/>
                <a:gd name="T5" fmla="*/ 148 h 209"/>
                <a:gd name="T6" fmla="*/ 44 w 492"/>
                <a:gd name="T7" fmla="*/ 163 h 209"/>
                <a:gd name="T8" fmla="*/ 72 w 492"/>
                <a:gd name="T9" fmla="*/ 177 h 209"/>
                <a:gd name="T10" fmla="*/ 105 w 492"/>
                <a:gd name="T11" fmla="*/ 189 h 209"/>
                <a:gd name="T12" fmla="*/ 141 w 492"/>
                <a:gd name="T13" fmla="*/ 198 h 209"/>
                <a:gd name="T14" fmla="*/ 182 w 492"/>
                <a:gd name="T15" fmla="*/ 204 h 209"/>
                <a:gd name="T16" fmla="*/ 224 w 492"/>
                <a:gd name="T17" fmla="*/ 207 h 209"/>
                <a:gd name="T18" fmla="*/ 267 w 492"/>
                <a:gd name="T19" fmla="*/ 207 h 209"/>
                <a:gd name="T20" fmla="*/ 309 w 492"/>
                <a:gd name="T21" fmla="*/ 204 h 209"/>
                <a:gd name="T22" fmla="*/ 349 w 492"/>
                <a:gd name="T23" fmla="*/ 198 h 209"/>
                <a:gd name="T24" fmla="*/ 387 w 492"/>
                <a:gd name="T25" fmla="*/ 189 h 209"/>
                <a:gd name="T26" fmla="*/ 419 w 492"/>
                <a:gd name="T27" fmla="*/ 177 h 209"/>
                <a:gd name="T28" fmla="*/ 447 w 492"/>
                <a:gd name="T29" fmla="*/ 163 h 209"/>
                <a:gd name="T30" fmla="*/ 468 w 492"/>
                <a:gd name="T31" fmla="*/ 147 h 209"/>
                <a:gd name="T32" fmla="*/ 483 w 492"/>
                <a:gd name="T33" fmla="*/ 130 h 209"/>
                <a:gd name="T34" fmla="*/ 490 w 492"/>
                <a:gd name="T35" fmla="*/ 113 h 209"/>
                <a:gd name="T36" fmla="*/ 490 w 492"/>
                <a:gd name="T37" fmla="*/ 94 h 209"/>
                <a:gd name="T38" fmla="*/ 483 w 492"/>
                <a:gd name="T39" fmla="*/ 77 h 209"/>
                <a:gd name="T40" fmla="*/ 468 w 492"/>
                <a:gd name="T41" fmla="*/ 60 h 209"/>
                <a:gd name="T42" fmla="*/ 447 w 492"/>
                <a:gd name="T43" fmla="*/ 44 h 209"/>
                <a:gd name="T44" fmla="*/ 419 w 492"/>
                <a:gd name="T45" fmla="*/ 30 h 209"/>
                <a:gd name="T46" fmla="*/ 386 w 492"/>
                <a:gd name="T47" fmla="*/ 18 h 209"/>
                <a:gd name="T48" fmla="*/ 349 w 492"/>
                <a:gd name="T49" fmla="*/ 10 h 209"/>
                <a:gd name="T50" fmla="*/ 309 w 492"/>
                <a:gd name="T51" fmla="*/ 3 h 209"/>
                <a:gd name="T52" fmla="*/ 267 w 492"/>
                <a:gd name="T53" fmla="*/ 0 h 209"/>
                <a:gd name="T54" fmla="*/ 224 w 492"/>
                <a:gd name="T55" fmla="*/ 0 h 209"/>
                <a:gd name="T56" fmla="*/ 182 w 492"/>
                <a:gd name="T57" fmla="*/ 3 h 209"/>
                <a:gd name="T58" fmla="*/ 141 w 492"/>
                <a:gd name="T59" fmla="*/ 10 h 209"/>
                <a:gd name="T60" fmla="*/ 105 w 492"/>
                <a:gd name="T61" fmla="*/ 19 h 209"/>
                <a:gd name="T62" fmla="*/ 72 w 492"/>
                <a:gd name="T63" fmla="*/ 30 h 209"/>
                <a:gd name="T64" fmla="*/ 44 w 492"/>
                <a:gd name="T65" fmla="*/ 44 h 209"/>
                <a:gd name="T66" fmla="*/ 23 w 492"/>
                <a:gd name="T67" fmla="*/ 60 h 209"/>
                <a:gd name="T68" fmla="*/ 8 w 492"/>
                <a:gd name="T69" fmla="*/ 77 h 209"/>
                <a:gd name="T70" fmla="*/ 1 w 492"/>
                <a:gd name="T71" fmla="*/ 9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0" y="104"/>
                  </a:moveTo>
                  <a:lnTo>
                    <a:pt x="1" y="113"/>
                  </a:lnTo>
                  <a:lnTo>
                    <a:pt x="4" y="122"/>
                  </a:lnTo>
                  <a:lnTo>
                    <a:pt x="8" y="130"/>
                  </a:lnTo>
                  <a:lnTo>
                    <a:pt x="15" y="139"/>
                  </a:lnTo>
                  <a:lnTo>
                    <a:pt x="23" y="148"/>
                  </a:lnTo>
                  <a:lnTo>
                    <a:pt x="33" y="156"/>
                  </a:lnTo>
                  <a:lnTo>
                    <a:pt x="44" y="163"/>
                  </a:lnTo>
                  <a:lnTo>
                    <a:pt x="57" y="170"/>
                  </a:lnTo>
                  <a:lnTo>
                    <a:pt x="72" y="177"/>
                  </a:lnTo>
                  <a:lnTo>
                    <a:pt x="88" y="183"/>
                  </a:lnTo>
                  <a:lnTo>
                    <a:pt x="105" y="189"/>
                  </a:lnTo>
                  <a:lnTo>
                    <a:pt x="123" y="194"/>
                  </a:lnTo>
                  <a:lnTo>
                    <a:pt x="141" y="198"/>
                  </a:lnTo>
                  <a:lnTo>
                    <a:pt x="161" y="201"/>
                  </a:lnTo>
                  <a:lnTo>
                    <a:pt x="182" y="204"/>
                  </a:lnTo>
                  <a:lnTo>
                    <a:pt x="203" y="206"/>
                  </a:lnTo>
                  <a:lnTo>
                    <a:pt x="224" y="207"/>
                  </a:lnTo>
                  <a:lnTo>
                    <a:pt x="245" y="208"/>
                  </a:lnTo>
                  <a:lnTo>
                    <a:pt x="267" y="207"/>
                  </a:lnTo>
                  <a:lnTo>
                    <a:pt x="288" y="206"/>
                  </a:lnTo>
                  <a:lnTo>
                    <a:pt x="309" y="204"/>
                  </a:lnTo>
                  <a:lnTo>
                    <a:pt x="330" y="201"/>
                  </a:lnTo>
                  <a:lnTo>
                    <a:pt x="349" y="198"/>
                  </a:lnTo>
                  <a:lnTo>
                    <a:pt x="368" y="194"/>
                  </a:lnTo>
                  <a:lnTo>
                    <a:pt x="387" y="189"/>
                  </a:lnTo>
                  <a:lnTo>
                    <a:pt x="404" y="183"/>
                  </a:lnTo>
                  <a:lnTo>
                    <a:pt x="419" y="177"/>
                  </a:lnTo>
                  <a:lnTo>
                    <a:pt x="434" y="170"/>
                  </a:lnTo>
                  <a:lnTo>
                    <a:pt x="447" y="163"/>
                  </a:lnTo>
                  <a:lnTo>
                    <a:pt x="458" y="156"/>
                  </a:lnTo>
                  <a:lnTo>
                    <a:pt x="468" y="147"/>
                  </a:lnTo>
                  <a:lnTo>
                    <a:pt x="476" y="139"/>
                  </a:lnTo>
                  <a:lnTo>
                    <a:pt x="483" y="130"/>
                  </a:lnTo>
                  <a:lnTo>
                    <a:pt x="487" y="122"/>
                  </a:lnTo>
                  <a:lnTo>
                    <a:pt x="490" y="113"/>
                  </a:lnTo>
                  <a:lnTo>
                    <a:pt x="491" y="104"/>
                  </a:lnTo>
                  <a:lnTo>
                    <a:pt x="490" y="94"/>
                  </a:lnTo>
                  <a:lnTo>
                    <a:pt x="487" y="86"/>
                  </a:lnTo>
                  <a:lnTo>
                    <a:pt x="483" y="77"/>
                  </a:lnTo>
                  <a:lnTo>
                    <a:pt x="476" y="68"/>
                  </a:lnTo>
                  <a:lnTo>
                    <a:pt x="468" y="60"/>
                  </a:lnTo>
                  <a:lnTo>
                    <a:pt x="458" y="52"/>
                  </a:lnTo>
                  <a:lnTo>
                    <a:pt x="447" y="44"/>
                  </a:lnTo>
                  <a:lnTo>
                    <a:pt x="434" y="37"/>
                  </a:lnTo>
                  <a:lnTo>
                    <a:pt x="419" y="30"/>
                  </a:lnTo>
                  <a:lnTo>
                    <a:pt x="403" y="24"/>
                  </a:lnTo>
                  <a:lnTo>
                    <a:pt x="386" y="18"/>
                  </a:lnTo>
                  <a:lnTo>
                    <a:pt x="368" y="13"/>
                  </a:lnTo>
                  <a:lnTo>
                    <a:pt x="349" y="10"/>
                  </a:lnTo>
                  <a:lnTo>
                    <a:pt x="330" y="6"/>
                  </a:lnTo>
                  <a:lnTo>
                    <a:pt x="309" y="3"/>
                  </a:lnTo>
                  <a:lnTo>
                    <a:pt x="288" y="1"/>
                  </a:lnTo>
                  <a:lnTo>
                    <a:pt x="267" y="0"/>
                  </a:lnTo>
                  <a:lnTo>
                    <a:pt x="245" y="0"/>
                  </a:lnTo>
                  <a:lnTo>
                    <a:pt x="224" y="0"/>
                  </a:lnTo>
                  <a:lnTo>
                    <a:pt x="203" y="1"/>
                  </a:lnTo>
                  <a:lnTo>
                    <a:pt x="182" y="3"/>
                  </a:lnTo>
                  <a:lnTo>
                    <a:pt x="161" y="6"/>
                  </a:lnTo>
                  <a:lnTo>
                    <a:pt x="141" y="10"/>
                  </a:lnTo>
                  <a:lnTo>
                    <a:pt x="123" y="14"/>
                  </a:lnTo>
                  <a:lnTo>
                    <a:pt x="105" y="19"/>
                  </a:lnTo>
                  <a:lnTo>
                    <a:pt x="87" y="24"/>
                  </a:lnTo>
                  <a:lnTo>
                    <a:pt x="72" y="30"/>
                  </a:lnTo>
                  <a:lnTo>
                    <a:pt x="57" y="37"/>
                  </a:lnTo>
                  <a:lnTo>
                    <a:pt x="44" y="44"/>
                  </a:lnTo>
                  <a:lnTo>
                    <a:pt x="33" y="52"/>
                  </a:lnTo>
                  <a:lnTo>
                    <a:pt x="23" y="60"/>
                  </a:lnTo>
                  <a:lnTo>
                    <a:pt x="15" y="68"/>
                  </a:lnTo>
                  <a:lnTo>
                    <a:pt x="8" y="77"/>
                  </a:lnTo>
                  <a:lnTo>
                    <a:pt x="4" y="86"/>
                  </a:lnTo>
                  <a:lnTo>
                    <a:pt x="1" y="95"/>
                  </a:lnTo>
                  <a:lnTo>
                    <a:pt x="0"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46">
              <a:extLst>
                <a:ext uri="{FF2B5EF4-FFF2-40B4-BE49-F238E27FC236}">
                  <a16:creationId xmlns:a16="http://schemas.microsoft.com/office/drawing/2014/main" id="{DBBA90C1-185E-4FDE-BF9A-539EE835C345}"/>
                </a:ext>
              </a:extLst>
            </p:cNvPr>
            <p:cNvSpPr>
              <a:spLocks/>
            </p:cNvSpPr>
            <p:nvPr/>
          </p:nvSpPr>
          <p:spPr bwMode="auto">
            <a:xfrm>
              <a:off x="4764" y="2602"/>
              <a:ext cx="493" cy="209"/>
            </a:xfrm>
            <a:custGeom>
              <a:avLst/>
              <a:gdLst>
                <a:gd name="T0" fmla="*/ 491 w 493"/>
                <a:gd name="T1" fmla="*/ 95 h 209"/>
                <a:gd name="T2" fmla="*/ 483 w 493"/>
                <a:gd name="T3" fmla="*/ 77 h 209"/>
                <a:gd name="T4" fmla="*/ 468 w 493"/>
                <a:gd name="T5" fmla="*/ 60 h 209"/>
                <a:gd name="T6" fmla="*/ 447 w 493"/>
                <a:gd name="T7" fmla="*/ 44 h 209"/>
                <a:gd name="T8" fmla="*/ 420 w 493"/>
                <a:gd name="T9" fmla="*/ 30 h 209"/>
                <a:gd name="T10" fmla="*/ 387 w 493"/>
                <a:gd name="T11" fmla="*/ 19 h 209"/>
                <a:gd name="T12" fmla="*/ 349 w 493"/>
                <a:gd name="T13" fmla="*/ 10 h 209"/>
                <a:gd name="T14" fmla="*/ 309 w 493"/>
                <a:gd name="T15" fmla="*/ 3 h 209"/>
                <a:gd name="T16" fmla="*/ 267 w 493"/>
                <a:gd name="T17" fmla="*/ 0 h 209"/>
                <a:gd name="T18" fmla="*/ 224 w 493"/>
                <a:gd name="T19" fmla="*/ 0 h 209"/>
                <a:gd name="T20" fmla="*/ 182 w 493"/>
                <a:gd name="T21" fmla="*/ 3 h 209"/>
                <a:gd name="T22" fmla="*/ 142 w 493"/>
                <a:gd name="T23" fmla="*/ 10 h 209"/>
                <a:gd name="T24" fmla="*/ 105 w 493"/>
                <a:gd name="T25" fmla="*/ 19 h 209"/>
                <a:gd name="T26" fmla="*/ 72 w 493"/>
                <a:gd name="T27" fmla="*/ 30 h 209"/>
                <a:gd name="T28" fmla="*/ 44 w 493"/>
                <a:gd name="T29" fmla="*/ 44 h 209"/>
                <a:gd name="T30" fmla="*/ 23 w 493"/>
                <a:gd name="T31" fmla="*/ 60 h 209"/>
                <a:gd name="T32" fmla="*/ 8 w 493"/>
                <a:gd name="T33" fmla="*/ 77 h 209"/>
                <a:gd name="T34" fmla="*/ 1 w 493"/>
                <a:gd name="T35" fmla="*/ 95 h 209"/>
                <a:gd name="T36" fmla="*/ 1 w 493"/>
                <a:gd name="T37" fmla="*/ 113 h 209"/>
                <a:gd name="T38" fmla="*/ 8 w 493"/>
                <a:gd name="T39" fmla="*/ 131 h 209"/>
                <a:gd name="T40" fmla="*/ 23 w 493"/>
                <a:gd name="T41" fmla="*/ 148 h 209"/>
                <a:gd name="T42" fmla="*/ 44 w 493"/>
                <a:gd name="T43" fmla="*/ 164 h 209"/>
                <a:gd name="T44" fmla="*/ 72 w 493"/>
                <a:gd name="T45" fmla="*/ 178 h 209"/>
                <a:gd name="T46" fmla="*/ 105 w 493"/>
                <a:gd name="T47" fmla="*/ 189 h 209"/>
                <a:gd name="T48" fmla="*/ 142 w 493"/>
                <a:gd name="T49" fmla="*/ 198 h 209"/>
                <a:gd name="T50" fmla="*/ 182 w 493"/>
                <a:gd name="T51" fmla="*/ 204 h 209"/>
                <a:gd name="T52" fmla="*/ 224 w 493"/>
                <a:gd name="T53" fmla="*/ 207 h 209"/>
                <a:gd name="T54" fmla="*/ 267 w 493"/>
                <a:gd name="T55" fmla="*/ 207 h 209"/>
                <a:gd name="T56" fmla="*/ 309 w 493"/>
                <a:gd name="T57" fmla="*/ 204 h 209"/>
                <a:gd name="T58" fmla="*/ 349 w 493"/>
                <a:gd name="T59" fmla="*/ 198 h 209"/>
                <a:gd name="T60" fmla="*/ 387 w 493"/>
                <a:gd name="T61" fmla="*/ 189 h 209"/>
                <a:gd name="T62" fmla="*/ 420 w 493"/>
                <a:gd name="T63" fmla="*/ 178 h 209"/>
                <a:gd name="T64" fmla="*/ 447 w 493"/>
                <a:gd name="T65" fmla="*/ 164 h 209"/>
                <a:gd name="T66" fmla="*/ 468 w 493"/>
                <a:gd name="T67" fmla="*/ 148 h 209"/>
                <a:gd name="T68" fmla="*/ 483 w 493"/>
                <a:gd name="T69" fmla="*/ 131 h 209"/>
                <a:gd name="T70" fmla="*/ 491 w 493"/>
                <a:gd name="T71" fmla="*/ 11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3" h="209">
                  <a:moveTo>
                    <a:pt x="492" y="104"/>
                  </a:moveTo>
                  <a:lnTo>
                    <a:pt x="491" y="95"/>
                  </a:lnTo>
                  <a:lnTo>
                    <a:pt x="488" y="86"/>
                  </a:lnTo>
                  <a:lnTo>
                    <a:pt x="483" y="77"/>
                  </a:lnTo>
                  <a:lnTo>
                    <a:pt x="477" y="68"/>
                  </a:lnTo>
                  <a:lnTo>
                    <a:pt x="468" y="60"/>
                  </a:lnTo>
                  <a:lnTo>
                    <a:pt x="458" y="52"/>
                  </a:lnTo>
                  <a:lnTo>
                    <a:pt x="447" y="44"/>
                  </a:lnTo>
                  <a:lnTo>
                    <a:pt x="434" y="37"/>
                  </a:lnTo>
                  <a:lnTo>
                    <a:pt x="420" y="30"/>
                  </a:lnTo>
                  <a:lnTo>
                    <a:pt x="404" y="24"/>
                  </a:lnTo>
                  <a:lnTo>
                    <a:pt x="387" y="19"/>
                  </a:lnTo>
                  <a:lnTo>
                    <a:pt x="369" y="14"/>
                  </a:lnTo>
                  <a:lnTo>
                    <a:pt x="349" y="10"/>
                  </a:lnTo>
                  <a:lnTo>
                    <a:pt x="330" y="6"/>
                  </a:lnTo>
                  <a:lnTo>
                    <a:pt x="309" y="3"/>
                  </a:lnTo>
                  <a:lnTo>
                    <a:pt x="288" y="1"/>
                  </a:lnTo>
                  <a:lnTo>
                    <a:pt x="267" y="0"/>
                  </a:lnTo>
                  <a:lnTo>
                    <a:pt x="246" y="0"/>
                  </a:lnTo>
                  <a:lnTo>
                    <a:pt x="224" y="0"/>
                  </a:lnTo>
                  <a:lnTo>
                    <a:pt x="203" y="1"/>
                  </a:lnTo>
                  <a:lnTo>
                    <a:pt x="182" y="3"/>
                  </a:lnTo>
                  <a:lnTo>
                    <a:pt x="162" y="6"/>
                  </a:lnTo>
                  <a:lnTo>
                    <a:pt x="142" y="10"/>
                  </a:lnTo>
                  <a:lnTo>
                    <a:pt x="123" y="14"/>
                  </a:lnTo>
                  <a:lnTo>
                    <a:pt x="105" y="19"/>
                  </a:lnTo>
                  <a:lnTo>
                    <a:pt x="88" y="24"/>
                  </a:lnTo>
                  <a:lnTo>
                    <a:pt x="72" y="30"/>
                  </a:lnTo>
                  <a:lnTo>
                    <a:pt x="57" y="37"/>
                  </a:lnTo>
                  <a:lnTo>
                    <a:pt x="44" y="44"/>
                  </a:lnTo>
                  <a:lnTo>
                    <a:pt x="33" y="52"/>
                  </a:lnTo>
                  <a:lnTo>
                    <a:pt x="23" y="60"/>
                  </a:lnTo>
                  <a:lnTo>
                    <a:pt x="15" y="68"/>
                  </a:lnTo>
                  <a:lnTo>
                    <a:pt x="8" y="77"/>
                  </a:lnTo>
                  <a:lnTo>
                    <a:pt x="4" y="86"/>
                  </a:lnTo>
                  <a:lnTo>
                    <a:pt x="1" y="95"/>
                  </a:lnTo>
                  <a:lnTo>
                    <a:pt x="0" y="104"/>
                  </a:lnTo>
                  <a:lnTo>
                    <a:pt x="1" y="113"/>
                  </a:lnTo>
                  <a:lnTo>
                    <a:pt x="4" y="122"/>
                  </a:lnTo>
                  <a:lnTo>
                    <a:pt x="8" y="131"/>
                  </a:lnTo>
                  <a:lnTo>
                    <a:pt x="15" y="140"/>
                  </a:lnTo>
                  <a:lnTo>
                    <a:pt x="23" y="148"/>
                  </a:lnTo>
                  <a:lnTo>
                    <a:pt x="33" y="156"/>
                  </a:lnTo>
                  <a:lnTo>
                    <a:pt x="44" y="164"/>
                  </a:lnTo>
                  <a:lnTo>
                    <a:pt x="57" y="171"/>
                  </a:lnTo>
                  <a:lnTo>
                    <a:pt x="72" y="178"/>
                  </a:lnTo>
                  <a:lnTo>
                    <a:pt x="88" y="183"/>
                  </a:lnTo>
                  <a:lnTo>
                    <a:pt x="105" y="189"/>
                  </a:lnTo>
                  <a:lnTo>
                    <a:pt x="123" y="194"/>
                  </a:lnTo>
                  <a:lnTo>
                    <a:pt x="142" y="198"/>
                  </a:lnTo>
                  <a:lnTo>
                    <a:pt x="162" y="202"/>
                  </a:lnTo>
                  <a:lnTo>
                    <a:pt x="182" y="204"/>
                  </a:lnTo>
                  <a:lnTo>
                    <a:pt x="203" y="206"/>
                  </a:lnTo>
                  <a:lnTo>
                    <a:pt x="224" y="207"/>
                  </a:lnTo>
                  <a:lnTo>
                    <a:pt x="246" y="208"/>
                  </a:lnTo>
                  <a:lnTo>
                    <a:pt x="267" y="207"/>
                  </a:lnTo>
                  <a:lnTo>
                    <a:pt x="288" y="206"/>
                  </a:lnTo>
                  <a:lnTo>
                    <a:pt x="309" y="204"/>
                  </a:lnTo>
                  <a:lnTo>
                    <a:pt x="330" y="202"/>
                  </a:lnTo>
                  <a:lnTo>
                    <a:pt x="349" y="198"/>
                  </a:lnTo>
                  <a:lnTo>
                    <a:pt x="369" y="194"/>
                  </a:lnTo>
                  <a:lnTo>
                    <a:pt x="387" y="189"/>
                  </a:lnTo>
                  <a:lnTo>
                    <a:pt x="404" y="183"/>
                  </a:lnTo>
                  <a:lnTo>
                    <a:pt x="420" y="178"/>
                  </a:lnTo>
                  <a:lnTo>
                    <a:pt x="434" y="171"/>
                  </a:lnTo>
                  <a:lnTo>
                    <a:pt x="447" y="164"/>
                  </a:lnTo>
                  <a:lnTo>
                    <a:pt x="458" y="156"/>
                  </a:lnTo>
                  <a:lnTo>
                    <a:pt x="468" y="148"/>
                  </a:lnTo>
                  <a:lnTo>
                    <a:pt x="477" y="140"/>
                  </a:lnTo>
                  <a:lnTo>
                    <a:pt x="483" y="131"/>
                  </a:lnTo>
                  <a:lnTo>
                    <a:pt x="488" y="122"/>
                  </a:lnTo>
                  <a:lnTo>
                    <a:pt x="491" y="113"/>
                  </a:lnTo>
                  <a:lnTo>
                    <a:pt x="492"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47">
              <a:extLst>
                <a:ext uri="{FF2B5EF4-FFF2-40B4-BE49-F238E27FC236}">
                  <a16:creationId xmlns:a16="http://schemas.microsoft.com/office/drawing/2014/main" id="{DD723146-3710-4B06-9BEC-00D5A3BE484C}"/>
                </a:ext>
              </a:extLst>
            </p:cNvPr>
            <p:cNvSpPr>
              <a:spLocks noChangeArrowheads="1"/>
            </p:cNvSpPr>
            <p:nvPr/>
          </p:nvSpPr>
          <p:spPr bwMode="auto">
            <a:xfrm>
              <a:off x="4770" y="2605"/>
              <a:ext cx="5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15" name="Rectangle 48">
              <a:extLst>
                <a:ext uri="{FF2B5EF4-FFF2-40B4-BE49-F238E27FC236}">
                  <a16:creationId xmlns:a16="http://schemas.microsoft.com/office/drawing/2014/main" id="{1889EDC4-FF1A-469C-8255-367F5C87C704}"/>
                </a:ext>
              </a:extLst>
            </p:cNvPr>
            <p:cNvSpPr>
              <a:spLocks noChangeArrowheads="1"/>
            </p:cNvSpPr>
            <p:nvPr/>
          </p:nvSpPr>
          <p:spPr bwMode="auto">
            <a:xfrm>
              <a:off x="5186" y="2763"/>
              <a:ext cx="54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6" name="Rectangle 49">
              <a:extLst>
                <a:ext uri="{FF2B5EF4-FFF2-40B4-BE49-F238E27FC236}">
                  <a16:creationId xmlns:a16="http://schemas.microsoft.com/office/drawing/2014/main" id="{94FAD310-09C6-4B8D-9686-5D898466E0B7}"/>
                </a:ext>
              </a:extLst>
            </p:cNvPr>
            <p:cNvSpPr>
              <a:spLocks noChangeArrowheads="1"/>
            </p:cNvSpPr>
            <p:nvPr/>
          </p:nvSpPr>
          <p:spPr bwMode="auto">
            <a:xfrm>
              <a:off x="4449" y="2728"/>
              <a:ext cx="3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grpSp>
      <p:sp>
        <p:nvSpPr>
          <p:cNvPr id="17" name="Rectangle 51">
            <a:extLst>
              <a:ext uri="{FF2B5EF4-FFF2-40B4-BE49-F238E27FC236}">
                <a16:creationId xmlns:a16="http://schemas.microsoft.com/office/drawing/2014/main" id="{7037599D-D1C9-492F-ADC9-239E6C4087E2}"/>
              </a:ext>
            </a:extLst>
          </p:cNvPr>
          <p:cNvSpPr>
            <a:spLocks noChangeArrowheads="1"/>
          </p:cNvSpPr>
          <p:nvPr/>
        </p:nvSpPr>
        <p:spPr bwMode="auto">
          <a:xfrm>
            <a:off x="2805113" y="3810000"/>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18" name="Rectangle 52">
            <a:extLst>
              <a:ext uri="{FF2B5EF4-FFF2-40B4-BE49-F238E27FC236}">
                <a16:creationId xmlns:a16="http://schemas.microsoft.com/office/drawing/2014/main" id="{D3CA9E67-C2BA-4706-9DD7-FA12518E9981}"/>
              </a:ext>
            </a:extLst>
          </p:cNvPr>
          <p:cNvSpPr>
            <a:spLocks noChangeArrowheads="1"/>
          </p:cNvSpPr>
          <p:nvPr/>
        </p:nvSpPr>
        <p:spPr bwMode="auto">
          <a:xfrm>
            <a:off x="5926138" y="4559300"/>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19" name="Rectangle 53">
            <a:extLst>
              <a:ext uri="{FF2B5EF4-FFF2-40B4-BE49-F238E27FC236}">
                <a16:creationId xmlns:a16="http://schemas.microsoft.com/office/drawing/2014/main" id="{9AD7785B-8F0B-48B8-8CB0-821DB49F4696}"/>
              </a:ext>
            </a:extLst>
          </p:cNvPr>
          <p:cNvSpPr>
            <a:spLocks noChangeArrowheads="1"/>
          </p:cNvSpPr>
          <p:nvPr/>
        </p:nvSpPr>
        <p:spPr bwMode="auto">
          <a:xfrm>
            <a:off x="2239963" y="4016375"/>
            <a:ext cx="531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20" name="Rectangle 54">
            <a:extLst>
              <a:ext uri="{FF2B5EF4-FFF2-40B4-BE49-F238E27FC236}">
                <a16:creationId xmlns:a16="http://schemas.microsoft.com/office/drawing/2014/main" id="{6DA67674-D0EF-419E-8BCF-DAB904BF0C6D}"/>
              </a:ext>
            </a:extLst>
          </p:cNvPr>
          <p:cNvSpPr>
            <a:spLocks noChangeArrowheads="1"/>
          </p:cNvSpPr>
          <p:nvPr/>
        </p:nvSpPr>
        <p:spPr bwMode="auto">
          <a:xfrm>
            <a:off x="3713163" y="4024312"/>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21" name="Rectangle 55">
            <a:extLst>
              <a:ext uri="{FF2B5EF4-FFF2-40B4-BE49-F238E27FC236}">
                <a16:creationId xmlns:a16="http://schemas.microsoft.com/office/drawing/2014/main" id="{3BF780B2-24EB-4056-9D94-559E3EB1D4AB}"/>
              </a:ext>
            </a:extLst>
          </p:cNvPr>
          <p:cNvSpPr>
            <a:spLocks noChangeArrowheads="1"/>
          </p:cNvSpPr>
          <p:nvPr/>
        </p:nvSpPr>
        <p:spPr bwMode="auto">
          <a:xfrm>
            <a:off x="2557463" y="4613275"/>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22" name="Rectangle 56">
            <a:extLst>
              <a:ext uri="{FF2B5EF4-FFF2-40B4-BE49-F238E27FC236}">
                <a16:creationId xmlns:a16="http://schemas.microsoft.com/office/drawing/2014/main" id="{56DCFEEB-1D78-427A-BD7C-4F87E1016A22}"/>
              </a:ext>
            </a:extLst>
          </p:cNvPr>
          <p:cNvSpPr>
            <a:spLocks noChangeArrowheads="1"/>
          </p:cNvSpPr>
          <p:nvPr/>
        </p:nvSpPr>
        <p:spPr bwMode="auto">
          <a:xfrm>
            <a:off x="4257675" y="4554537"/>
            <a:ext cx="1208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Works_In4</a:t>
            </a:r>
          </a:p>
        </p:txBody>
      </p:sp>
      <p:sp>
        <p:nvSpPr>
          <p:cNvPr id="23" name="Line 57">
            <a:extLst>
              <a:ext uri="{FF2B5EF4-FFF2-40B4-BE49-F238E27FC236}">
                <a16:creationId xmlns:a16="http://schemas.microsoft.com/office/drawing/2014/main" id="{7E15FC8F-2C3C-44AB-A78D-4EC44E0D7F94}"/>
              </a:ext>
            </a:extLst>
          </p:cNvPr>
          <p:cNvSpPr>
            <a:spLocks noChangeShapeType="1"/>
          </p:cNvSpPr>
          <p:nvPr/>
        </p:nvSpPr>
        <p:spPr bwMode="auto">
          <a:xfrm flipH="1">
            <a:off x="3797300" y="4738687"/>
            <a:ext cx="32385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8">
            <a:extLst>
              <a:ext uri="{FF2B5EF4-FFF2-40B4-BE49-F238E27FC236}">
                <a16:creationId xmlns:a16="http://schemas.microsoft.com/office/drawing/2014/main" id="{69E1D334-866F-495B-ACE6-4A2B04F954E8}"/>
              </a:ext>
            </a:extLst>
          </p:cNvPr>
          <p:cNvSpPr>
            <a:spLocks noChangeShapeType="1"/>
          </p:cNvSpPr>
          <p:nvPr/>
        </p:nvSpPr>
        <p:spPr bwMode="auto">
          <a:xfrm>
            <a:off x="5570538" y="4722812"/>
            <a:ext cx="300037"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59">
            <a:extLst>
              <a:ext uri="{FF2B5EF4-FFF2-40B4-BE49-F238E27FC236}">
                <a16:creationId xmlns:a16="http://schemas.microsoft.com/office/drawing/2014/main" id="{191DC5B7-003F-4F7A-AC6D-7213FE110CAC}"/>
              </a:ext>
            </a:extLst>
          </p:cNvPr>
          <p:cNvSpPr>
            <a:spLocks noChangeShapeType="1"/>
          </p:cNvSpPr>
          <p:nvPr/>
        </p:nvSpPr>
        <p:spPr bwMode="auto">
          <a:xfrm>
            <a:off x="2454275" y="4394200"/>
            <a:ext cx="444500" cy="1698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60">
            <a:extLst>
              <a:ext uri="{FF2B5EF4-FFF2-40B4-BE49-F238E27FC236}">
                <a16:creationId xmlns:a16="http://schemas.microsoft.com/office/drawing/2014/main" id="{510903BA-B9A8-4B54-B1A1-AAA68D089693}"/>
              </a:ext>
            </a:extLst>
          </p:cNvPr>
          <p:cNvSpPr>
            <a:spLocks noChangeShapeType="1"/>
          </p:cNvSpPr>
          <p:nvPr/>
        </p:nvSpPr>
        <p:spPr bwMode="auto">
          <a:xfrm>
            <a:off x="3148013" y="4149725"/>
            <a:ext cx="0" cy="41433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61">
            <a:extLst>
              <a:ext uri="{FF2B5EF4-FFF2-40B4-BE49-F238E27FC236}">
                <a16:creationId xmlns:a16="http://schemas.microsoft.com/office/drawing/2014/main" id="{F97B3C68-7218-4D00-A6CF-E6D090CC6E45}"/>
              </a:ext>
            </a:extLst>
          </p:cNvPr>
          <p:cNvSpPr>
            <a:spLocks noChangeShapeType="1"/>
          </p:cNvSpPr>
          <p:nvPr/>
        </p:nvSpPr>
        <p:spPr bwMode="auto">
          <a:xfrm flipH="1">
            <a:off x="3584575" y="4394200"/>
            <a:ext cx="317500" cy="18573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 name="Group 70">
            <a:extLst>
              <a:ext uri="{FF2B5EF4-FFF2-40B4-BE49-F238E27FC236}">
                <a16:creationId xmlns:a16="http://schemas.microsoft.com/office/drawing/2014/main" id="{42D3C97A-8EFB-4442-9F51-9D3198499653}"/>
              </a:ext>
            </a:extLst>
          </p:cNvPr>
          <p:cNvGrpSpPr>
            <a:grpSpLocks/>
          </p:cNvGrpSpPr>
          <p:nvPr/>
        </p:nvGrpSpPr>
        <p:grpSpPr bwMode="auto">
          <a:xfrm>
            <a:off x="3373438" y="5360987"/>
            <a:ext cx="2994025" cy="384175"/>
            <a:chOff x="3137" y="3570"/>
            <a:chExt cx="1886" cy="242"/>
          </a:xfrm>
        </p:grpSpPr>
        <p:sp>
          <p:nvSpPr>
            <p:cNvPr id="29" name="Freeform 62">
              <a:extLst>
                <a:ext uri="{FF2B5EF4-FFF2-40B4-BE49-F238E27FC236}">
                  <a16:creationId xmlns:a16="http://schemas.microsoft.com/office/drawing/2014/main" id="{9CB66D85-3350-451B-B8F0-3E316A4A53BD}"/>
                </a:ext>
              </a:extLst>
            </p:cNvPr>
            <p:cNvSpPr>
              <a:spLocks/>
            </p:cNvSpPr>
            <p:nvPr/>
          </p:nvSpPr>
          <p:spPr bwMode="auto">
            <a:xfrm>
              <a:off x="3137" y="3603"/>
              <a:ext cx="492" cy="209"/>
            </a:xfrm>
            <a:custGeom>
              <a:avLst/>
              <a:gdLst>
                <a:gd name="T0" fmla="*/ 1 w 492"/>
                <a:gd name="T1" fmla="*/ 113 h 209"/>
                <a:gd name="T2" fmla="*/ 8 w 492"/>
                <a:gd name="T3" fmla="*/ 131 h 209"/>
                <a:gd name="T4" fmla="*/ 23 w 492"/>
                <a:gd name="T5" fmla="*/ 148 h 209"/>
                <a:gd name="T6" fmla="*/ 44 w 492"/>
                <a:gd name="T7" fmla="*/ 164 h 209"/>
                <a:gd name="T8" fmla="*/ 72 w 492"/>
                <a:gd name="T9" fmla="*/ 177 h 209"/>
                <a:gd name="T10" fmla="*/ 104 w 492"/>
                <a:gd name="T11" fmla="*/ 189 h 209"/>
                <a:gd name="T12" fmla="*/ 142 w 492"/>
                <a:gd name="T13" fmla="*/ 198 h 209"/>
                <a:gd name="T14" fmla="*/ 182 w 492"/>
                <a:gd name="T15" fmla="*/ 204 h 209"/>
                <a:gd name="T16" fmla="*/ 224 w 492"/>
                <a:gd name="T17" fmla="*/ 207 h 209"/>
                <a:gd name="T18" fmla="*/ 267 w 492"/>
                <a:gd name="T19" fmla="*/ 207 h 209"/>
                <a:gd name="T20" fmla="*/ 309 w 492"/>
                <a:gd name="T21" fmla="*/ 204 h 209"/>
                <a:gd name="T22" fmla="*/ 350 w 492"/>
                <a:gd name="T23" fmla="*/ 198 h 209"/>
                <a:gd name="T24" fmla="*/ 386 w 492"/>
                <a:gd name="T25" fmla="*/ 189 h 209"/>
                <a:gd name="T26" fmla="*/ 419 w 492"/>
                <a:gd name="T27" fmla="*/ 177 h 209"/>
                <a:gd name="T28" fmla="*/ 447 w 492"/>
                <a:gd name="T29" fmla="*/ 163 h 209"/>
                <a:gd name="T30" fmla="*/ 468 w 492"/>
                <a:gd name="T31" fmla="*/ 148 h 209"/>
                <a:gd name="T32" fmla="*/ 483 w 492"/>
                <a:gd name="T33" fmla="*/ 130 h 209"/>
                <a:gd name="T34" fmla="*/ 490 w 492"/>
                <a:gd name="T35" fmla="*/ 112 h 209"/>
                <a:gd name="T36" fmla="*/ 490 w 492"/>
                <a:gd name="T37" fmla="*/ 95 h 209"/>
                <a:gd name="T38" fmla="*/ 483 w 492"/>
                <a:gd name="T39" fmla="*/ 77 h 209"/>
                <a:gd name="T40" fmla="*/ 468 w 492"/>
                <a:gd name="T41" fmla="*/ 60 h 209"/>
                <a:gd name="T42" fmla="*/ 447 w 492"/>
                <a:gd name="T43" fmla="*/ 44 h 209"/>
                <a:gd name="T44" fmla="*/ 419 w 492"/>
                <a:gd name="T45" fmla="*/ 30 h 209"/>
                <a:gd name="T46" fmla="*/ 386 w 492"/>
                <a:gd name="T47" fmla="*/ 19 h 209"/>
                <a:gd name="T48" fmla="*/ 349 w 492"/>
                <a:gd name="T49" fmla="*/ 9 h 209"/>
                <a:gd name="T50" fmla="*/ 309 w 492"/>
                <a:gd name="T51" fmla="*/ 3 h 209"/>
                <a:gd name="T52" fmla="*/ 267 w 492"/>
                <a:gd name="T53" fmla="*/ 0 h 209"/>
                <a:gd name="T54" fmla="*/ 224 w 492"/>
                <a:gd name="T55" fmla="*/ 0 h 209"/>
                <a:gd name="T56" fmla="*/ 182 w 492"/>
                <a:gd name="T57" fmla="*/ 3 h 209"/>
                <a:gd name="T58" fmla="*/ 142 w 492"/>
                <a:gd name="T59" fmla="*/ 9 h 209"/>
                <a:gd name="T60" fmla="*/ 104 w 492"/>
                <a:gd name="T61" fmla="*/ 19 h 209"/>
                <a:gd name="T62" fmla="*/ 72 w 492"/>
                <a:gd name="T63" fmla="*/ 30 h 209"/>
                <a:gd name="T64" fmla="*/ 44 w 492"/>
                <a:gd name="T65" fmla="*/ 44 h 209"/>
                <a:gd name="T66" fmla="*/ 23 w 492"/>
                <a:gd name="T67" fmla="*/ 60 h 209"/>
                <a:gd name="T68" fmla="*/ 8 w 492"/>
                <a:gd name="T69" fmla="*/ 77 h 209"/>
                <a:gd name="T70" fmla="*/ 1 w 492"/>
                <a:gd name="T71" fmla="*/ 9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0" y="104"/>
                  </a:moveTo>
                  <a:lnTo>
                    <a:pt x="1" y="113"/>
                  </a:lnTo>
                  <a:lnTo>
                    <a:pt x="3" y="122"/>
                  </a:lnTo>
                  <a:lnTo>
                    <a:pt x="8" y="131"/>
                  </a:lnTo>
                  <a:lnTo>
                    <a:pt x="14" y="139"/>
                  </a:lnTo>
                  <a:lnTo>
                    <a:pt x="23" y="148"/>
                  </a:lnTo>
                  <a:lnTo>
                    <a:pt x="33" y="156"/>
                  </a:lnTo>
                  <a:lnTo>
                    <a:pt x="44" y="164"/>
                  </a:lnTo>
                  <a:lnTo>
                    <a:pt x="58" y="171"/>
                  </a:lnTo>
                  <a:lnTo>
                    <a:pt x="72" y="177"/>
                  </a:lnTo>
                  <a:lnTo>
                    <a:pt x="88" y="183"/>
                  </a:lnTo>
                  <a:lnTo>
                    <a:pt x="104" y="189"/>
                  </a:lnTo>
                  <a:lnTo>
                    <a:pt x="123" y="194"/>
                  </a:lnTo>
                  <a:lnTo>
                    <a:pt x="142" y="198"/>
                  </a:lnTo>
                  <a:lnTo>
                    <a:pt x="162" y="202"/>
                  </a:lnTo>
                  <a:lnTo>
                    <a:pt x="182" y="204"/>
                  </a:lnTo>
                  <a:lnTo>
                    <a:pt x="203" y="206"/>
                  </a:lnTo>
                  <a:lnTo>
                    <a:pt x="224" y="207"/>
                  </a:lnTo>
                  <a:lnTo>
                    <a:pt x="246" y="208"/>
                  </a:lnTo>
                  <a:lnTo>
                    <a:pt x="267" y="207"/>
                  </a:lnTo>
                  <a:lnTo>
                    <a:pt x="288" y="206"/>
                  </a:lnTo>
                  <a:lnTo>
                    <a:pt x="309" y="204"/>
                  </a:lnTo>
                  <a:lnTo>
                    <a:pt x="330" y="201"/>
                  </a:lnTo>
                  <a:lnTo>
                    <a:pt x="350" y="198"/>
                  </a:lnTo>
                  <a:lnTo>
                    <a:pt x="369" y="193"/>
                  </a:lnTo>
                  <a:lnTo>
                    <a:pt x="386" y="189"/>
                  </a:lnTo>
                  <a:lnTo>
                    <a:pt x="403" y="183"/>
                  </a:lnTo>
                  <a:lnTo>
                    <a:pt x="419" y="177"/>
                  </a:lnTo>
                  <a:lnTo>
                    <a:pt x="434" y="170"/>
                  </a:lnTo>
                  <a:lnTo>
                    <a:pt x="447" y="163"/>
                  </a:lnTo>
                  <a:lnTo>
                    <a:pt x="459" y="155"/>
                  </a:lnTo>
                  <a:lnTo>
                    <a:pt x="468" y="148"/>
                  </a:lnTo>
                  <a:lnTo>
                    <a:pt x="476" y="139"/>
                  </a:lnTo>
                  <a:lnTo>
                    <a:pt x="483" y="130"/>
                  </a:lnTo>
                  <a:lnTo>
                    <a:pt x="488" y="122"/>
                  </a:lnTo>
                  <a:lnTo>
                    <a:pt x="490" y="112"/>
                  </a:lnTo>
                  <a:lnTo>
                    <a:pt x="491" y="103"/>
                  </a:lnTo>
                  <a:lnTo>
                    <a:pt x="490" y="95"/>
                  </a:lnTo>
                  <a:lnTo>
                    <a:pt x="488" y="86"/>
                  </a:lnTo>
                  <a:lnTo>
                    <a:pt x="483" y="77"/>
                  </a:lnTo>
                  <a:lnTo>
                    <a:pt x="476" y="68"/>
                  </a:lnTo>
                  <a:lnTo>
                    <a:pt x="468" y="60"/>
                  </a:lnTo>
                  <a:lnTo>
                    <a:pt x="459" y="51"/>
                  </a:lnTo>
                  <a:lnTo>
                    <a:pt x="447" y="44"/>
                  </a:lnTo>
                  <a:lnTo>
                    <a:pt x="434" y="37"/>
                  </a:lnTo>
                  <a:lnTo>
                    <a:pt x="419" y="30"/>
                  </a:lnTo>
                  <a:lnTo>
                    <a:pt x="403" y="24"/>
                  </a:lnTo>
                  <a:lnTo>
                    <a:pt x="386" y="19"/>
                  </a:lnTo>
                  <a:lnTo>
                    <a:pt x="369" y="13"/>
                  </a:lnTo>
                  <a:lnTo>
                    <a:pt x="349" y="9"/>
                  </a:lnTo>
                  <a:lnTo>
                    <a:pt x="329" y="6"/>
                  </a:lnTo>
                  <a:lnTo>
                    <a:pt x="309" y="3"/>
                  </a:lnTo>
                  <a:lnTo>
                    <a:pt x="288" y="1"/>
                  </a:lnTo>
                  <a:lnTo>
                    <a:pt x="267" y="0"/>
                  </a:lnTo>
                  <a:lnTo>
                    <a:pt x="246" y="0"/>
                  </a:lnTo>
                  <a:lnTo>
                    <a:pt x="224" y="0"/>
                  </a:lnTo>
                  <a:lnTo>
                    <a:pt x="203" y="1"/>
                  </a:lnTo>
                  <a:lnTo>
                    <a:pt x="182" y="3"/>
                  </a:lnTo>
                  <a:lnTo>
                    <a:pt x="162" y="6"/>
                  </a:lnTo>
                  <a:lnTo>
                    <a:pt x="142" y="9"/>
                  </a:lnTo>
                  <a:lnTo>
                    <a:pt x="123" y="14"/>
                  </a:lnTo>
                  <a:lnTo>
                    <a:pt x="104" y="19"/>
                  </a:lnTo>
                  <a:lnTo>
                    <a:pt x="88" y="24"/>
                  </a:lnTo>
                  <a:lnTo>
                    <a:pt x="72" y="30"/>
                  </a:lnTo>
                  <a:lnTo>
                    <a:pt x="58" y="37"/>
                  </a:lnTo>
                  <a:lnTo>
                    <a:pt x="44" y="44"/>
                  </a:lnTo>
                  <a:lnTo>
                    <a:pt x="33" y="52"/>
                  </a:lnTo>
                  <a:lnTo>
                    <a:pt x="23" y="60"/>
                  </a:lnTo>
                  <a:lnTo>
                    <a:pt x="14" y="68"/>
                  </a:lnTo>
                  <a:lnTo>
                    <a:pt x="8" y="77"/>
                  </a:lnTo>
                  <a:lnTo>
                    <a:pt x="3" y="86"/>
                  </a:lnTo>
                  <a:lnTo>
                    <a:pt x="1" y="95"/>
                  </a:lnTo>
                  <a:lnTo>
                    <a:pt x="0"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63">
              <a:extLst>
                <a:ext uri="{FF2B5EF4-FFF2-40B4-BE49-F238E27FC236}">
                  <a16:creationId xmlns:a16="http://schemas.microsoft.com/office/drawing/2014/main" id="{A054C685-D0FB-4FAD-BF13-D19617B1DF7C}"/>
                </a:ext>
              </a:extLst>
            </p:cNvPr>
            <p:cNvSpPr>
              <a:spLocks/>
            </p:cNvSpPr>
            <p:nvPr/>
          </p:nvSpPr>
          <p:spPr bwMode="auto">
            <a:xfrm>
              <a:off x="4531" y="3603"/>
              <a:ext cx="492" cy="209"/>
            </a:xfrm>
            <a:custGeom>
              <a:avLst/>
              <a:gdLst>
                <a:gd name="T0" fmla="*/ 1 w 492"/>
                <a:gd name="T1" fmla="*/ 113 h 209"/>
                <a:gd name="T2" fmla="*/ 8 w 492"/>
                <a:gd name="T3" fmla="*/ 131 h 209"/>
                <a:gd name="T4" fmla="*/ 23 w 492"/>
                <a:gd name="T5" fmla="*/ 148 h 209"/>
                <a:gd name="T6" fmla="*/ 45 w 492"/>
                <a:gd name="T7" fmla="*/ 164 h 209"/>
                <a:gd name="T8" fmla="*/ 72 w 492"/>
                <a:gd name="T9" fmla="*/ 177 h 209"/>
                <a:gd name="T10" fmla="*/ 105 w 492"/>
                <a:gd name="T11" fmla="*/ 189 h 209"/>
                <a:gd name="T12" fmla="*/ 142 w 492"/>
                <a:gd name="T13" fmla="*/ 198 h 209"/>
                <a:gd name="T14" fmla="*/ 182 w 492"/>
                <a:gd name="T15" fmla="*/ 204 h 209"/>
                <a:gd name="T16" fmla="*/ 224 w 492"/>
                <a:gd name="T17" fmla="*/ 207 h 209"/>
                <a:gd name="T18" fmla="*/ 267 w 492"/>
                <a:gd name="T19" fmla="*/ 207 h 209"/>
                <a:gd name="T20" fmla="*/ 309 w 492"/>
                <a:gd name="T21" fmla="*/ 204 h 209"/>
                <a:gd name="T22" fmla="*/ 350 w 492"/>
                <a:gd name="T23" fmla="*/ 198 h 209"/>
                <a:gd name="T24" fmla="*/ 387 w 492"/>
                <a:gd name="T25" fmla="*/ 189 h 209"/>
                <a:gd name="T26" fmla="*/ 419 w 492"/>
                <a:gd name="T27" fmla="*/ 177 h 209"/>
                <a:gd name="T28" fmla="*/ 447 w 492"/>
                <a:gd name="T29" fmla="*/ 163 h 209"/>
                <a:gd name="T30" fmla="*/ 468 w 492"/>
                <a:gd name="T31" fmla="*/ 148 h 209"/>
                <a:gd name="T32" fmla="*/ 483 w 492"/>
                <a:gd name="T33" fmla="*/ 130 h 209"/>
                <a:gd name="T34" fmla="*/ 491 w 492"/>
                <a:gd name="T35" fmla="*/ 112 h 209"/>
                <a:gd name="T36" fmla="*/ 491 w 492"/>
                <a:gd name="T37" fmla="*/ 95 h 209"/>
                <a:gd name="T38" fmla="*/ 483 w 492"/>
                <a:gd name="T39" fmla="*/ 77 h 209"/>
                <a:gd name="T40" fmla="*/ 468 w 492"/>
                <a:gd name="T41" fmla="*/ 60 h 209"/>
                <a:gd name="T42" fmla="*/ 447 w 492"/>
                <a:gd name="T43" fmla="*/ 44 h 209"/>
                <a:gd name="T44" fmla="*/ 419 w 492"/>
                <a:gd name="T45" fmla="*/ 30 h 209"/>
                <a:gd name="T46" fmla="*/ 387 w 492"/>
                <a:gd name="T47" fmla="*/ 19 h 209"/>
                <a:gd name="T48" fmla="*/ 349 w 492"/>
                <a:gd name="T49" fmla="*/ 9 h 209"/>
                <a:gd name="T50" fmla="*/ 309 w 492"/>
                <a:gd name="T51" fmla="*/ 3 h 209"/>
                <a:gd name="T52" fmla="*/ 267 w 492"/>
                <a:gd name="T53" fmla="*/ 0 h 209"/>
                <a:gd name="T54" fmla="*/ 224 w 492"/>
                <a:gd name="T55" fmla="*/ 0 h 209"/>
                <a:gd name="T56" fmla="*/ 182 w 492"/>
                <a:gd name="T57" fmla="*/ 3 h 209"/>
                <a:gd name="T58" fmla="*/ 142 w 492"/>
                <a:gd name="T59" fmla="*/ 9 h 209"/>
                <a:gd name="T60" fmla="*/ 105 w 492"/>
                <a:gd name="T61" fmla="*/ 19 h 209"/>
                <a:gd name="T62" fmla="*/ 72 w 492"/>
                <a:gd name="T63" fmla="*/ 30 h 209"/>
                <a:gd name="T64" fmla="*/ 44 w 492"/>
                <a:gd name="T65" fmla="*/ 44 h 209"/>
                <a:gd name="T66" fmla="*/ 23 w 492"/>
                <a:gd name="T67" fmla="*/ 60 h 209"/>
                <a:gd name="T68" fmla="*/ 8 w 492"/>
                <a:gd name="T69" fmla="*/ 77 h 209"/>
                <a:gd name="T70" fmla="*/ 1 w 492"/>
                <a:gd name="T71" fmla="*/ 9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0" y="104"/>
                  </a:moveTo>
                  <a:lnTo>
                    <a:pt x="1" y="113"/>
                  </a:lnTo>
                  <a:lnTo>
                    <a:pt x="3" y="122"/>
                  </a:lnTo>
                  <a:lnTo>
                    <a:pt x="8" y="131"/>
                  </a:lnTo>
                  <a:lnTo>
                    <a:pt x="15" y="139"/>
                  </a:lnTo>
                  <a:lnTo>
                    <a:pt x="23" y="148"/>
                  </a:lnTo>
                  <a:lnTo>
                    <a:pt x="33" y="156"/>
                  </a:lnTo>
                  <a:lnTo>
                    <a:pt x="45" y="164"/>
                  </a:lnTo>
                  <a:lnTo>
                    <a:pt x="58" y="171"/>
                  </a:lnTo>
                  <a:lnTo>
                    <a:pt x="72" y="177"/>
                  </a:lnTo>
                  <a:lnTo>
                    <a:pt x="88" y="183"/>
                  </a:lnTo>
                  <a:lnTo>
                    <a:pt x="105" y="189"/>
                  </a:lnTo>
                  <a:lnTo>
                    <a:pt x="123" y="194"/>
                  </a:lnTo>
                  <a:lnTo>
                    <a:pt x="142" y="198"/>
                  </a:lnTo>
                  <a:lnTo>
                    <a:pt x="162" y="202"/>
                  </a:lnTo>
                  <a:lnTo>
                    <a:pt x="182" y="204"/>
                  </a:lnTo>
                  <a:lnTo>
                    <a:pt x="203" y="206"/>
                  </a:lnTo>
                  <a:lnTo>
                    <a:pt x="224" y="207"/>
                  </a:lnTo>
                  <a:lnTo>
                    <a:pt x="246" y="208"/>
                  </a:lnTo>
                  <a:lnTo>
                    <a:pt x="267" y="207"/>
                  </a:lnTo>
                  <a:lnTo>
                    <a:pt x="288" y="206"/>
                  </a:lnTo>
                  <a:lnTo>
                    <a:pt x="309" y="204"/>
                  </a:lnTo>
                  <a:lnTo>
                    <a:pt x="330" y="201"/>
                  </a:lnTo>
                  <a:lnTo>
                    <a:pt x="350" y="198"/>
                  </a:lnTo>
                  <a:lnTo>
                    <a:pt x="369" y="193"/>
                  </a:lnTo>
                  <a:lnTo>
                    <a:pt x="387" y="189"/>
                  </a:lnTo>
                  <a:lnTo>
                    <a:pt x="403" y="183"/>
                  </a:lnTo>
                  <a:lnTo>
                    <a:pt x="419" y="177"/>
                  </a:lnTo>
                  <a:lnTo>
                    <a:pt x="434" y="170"/>
                  </a:lnTo>
                  <a:lnTo>
                    <a:pt x="447" y="163"/>
                  </a:lnTo>
                  <a:lnTo>
                    <a:pt x="459" y="155"/>
                  </a:lnTo>
                  <a:lnTo>
                    <a:pt x="468" y="148"/>
                  </a:lnTo>
                  <a:lnTo>
                    <a:pt x="476" y="139"/>
                  </a:lnTo>
                  <a:lnTo>
                    <a:pt x="483" y="130"/>
                  </a:lnTo>
                  <a:lnTo>
                    <a:pt x="488" y="122"/>
                  </a:lnTo>
                  <a:lnTo>
                    <a:pt x="491" y="112"/>
                  </a:lnTo>
                  <a:lnTo>
                    <a:pt x="491" y="103"/>
                  </a:lnTo>
                  <a:lnTo>
                    <a:pt x="491" y="95"/>
                  </a:lnTo>
                  <a:lnTo>
                    <a:pt x="488" y="86"/>
                  </a:lnTo>
                  <a:lnTo>
                    <a:pt x="483" y="77"/>
                  </a:lnTo>
                  <a:lnTo>
                    <a:pt x="476" y="68"/>
                  </a:lnTo>
                  <a:lnTo>
                    <a:pt x="468" y="60"/>
                  </a:lnTo>
                  <a:lnTo>
                    <a:pt x="459" y="51"/>
                  </a:lnTo>
                  <a:lnTo>
                    <a:pt x="447" y="44"/>
                  </a:lnTo>
                  <a:lnTo>
                    <a:pt x="434" y="37"/>
                  </a:lnTo>
                  <a:lnTo>
                    <a:pt x="419" y="30"/>
                  </a:lnTo>
                  <a:lnTo>
                    <a:pt x="403" y="24"/>
                  </a:lnTo>
                  <a:lnTo>
                    <a:pt x="387" y="19"/>
                  </a:lnTo>
                  <a:lnTo>
                    <a:pt x="369" y="13"/>
                  </a:lnTo>
                  <a:lnTo>
                    <a:pt x="349" y="9"/>
                  </a:lnTo>
                  <a:lnTo>
                    <a:pt x="329" y="6"/>
                  </a:lnTo>
                  <a:lnTo>
                    <a:pt x="309" y="3"/>
                  </a:lnTo>
                  <a:lnTo>
                    <a:pt x="288" y="1"/>
                  </a:lnTo>
                  <a:lnTo>
                    <a:pt x="267" y="0"/>
                  </a:lnTo>
                  <a:lnTo>
                    <a:pt x="246" y="0"/>
                  </a:lnTo>
                  <a:lnTo>
                    <a:pt x="224" y="0"/>
                  </a:lnTo>
                  <a:lnTo>
                    <a:pt x="203" y="1"/>
                  </a:lnTo>
                  <a:lnTo>
                    <a:pt x="182" y="3"/>
                  </a:lnTo>
                  <a:lnTo>
                    <a:pt x="162" y="6"/>
                  </a:lnTo>
                  <a:lnTo>
                    <a:pt x="142" y="9"/>
                  </a:lnTo>
                  <a:lnTo>
                    <a:pt x="123" y="14"/>
                  </a:lnTo>
                  <a:lnTo>
                    <a:pt x="105" y="19"/>
                  </a:lnTo>
                  <a:lnTo>
                    <a:pt x="88" y="24"/>
                  </a:lnTo>
                  <a:lnTo>
                    <a:pt x="72" y="30"/>
                  </a:lnTo>
                  <a:lnTo>
                    <a:pt x="58" y="37"/>
                  </a:lnTo>
                  <a:lnTo>
                    <a:pt x="44" y="44"/>
                  </a:lnTo>
                  <a:lnTo>
                    <a:pt x="33" y="52"/>
                  </a:lnTo>
                  <a:lnTo>
                    <a:pt x="23" y="60"/>
                  </a:lnTo>
                  <a:lnTo>
                    <a:pt x="15" y="68"/>
                  </a:lnTo>
                  <a:lnTo>
                    <a:pt x="8" y="77"/>
                  </a:lnTo>
                  <a:lnTo>
                    <a:pt x="3" y="86"/>
                  </a:lnTo>
                  <a:lnTo>
                    <a:pt x="1" y="95"/>
                  </a:lnTo>
                  <a:lnTo>
                    <a:pt x="0"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64">
              <a:extLst>
                <a:ext uri="{FF2B5EF4-FFF2-40B4-BE49-F238E27FC236}">
                  <a16:creationId xmlns:a16="http://schemas.microsoft.com/office/drawing/2014/main" id="{307E7A03-FEF4-408C-9F04-ED36CCC5C240}"/>
                </a:ext>
              </a:extLst>
            </p:cNvPr>
            <p:cNvSpPr>
              <a:spLocks noChangeArrowheads="1"/>
            </p:cNvSpPr>
            <p:nvPr/>
          </p:nvSpPr>
          <p:spPr bwMode="auto">
            <a:xfrm>
              <a:off x="3759" y="3570"/>
              <a:ext cx="64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Duration</a:t>
              </a:r>
            </a:p>
          </p:txBody>
        </p:sp>
        <p:sp>
          <p:nvSpPr>
            <p:cNvPr id="32" name="Freeform 65">
              <a:extLst>
                <a:ext uri="{FF2B5EF4-FFF2-40B4-BE49-F238E27FC236}">
                  <a16:creationId xmlns:a16="http://schemas.microsoft.com/office/drawing/2014/main" id="{B9511A3C-89EA-482C-948C-FD9E5594E1CF}"/>
                </a:ext>
              </a:extLst>
            </p:cNvPr>
            <p:cNvSpPr>
              <a:spLocks/>
            </p:cNvSpPr>
            <p:nvPr/>
          </p:nvSpPr>
          <p:spPr bwMode="auto">
            <a:xfrm>
              <a:off x="3781" y="3596"/>
              <a:ext cx="592" cy="215"/>
            </a:xfrm>
            <a:custGeom>
              <a:avLst/>
              <a:gdLst>
                <a:gd name="T0" fmla="*/ 591 w 592"/>
                <a:gd name="T1" fmla="*/ 214 h 215"/>
                <a:gd name="T2" fmla="*/ 591 w 592"/>
                <a:gd name="T3" fmla="*/ 0 h 215"/>
                <a:gd name="T4" fmla="*/ 0 w 592"/>
                <a:gd name="T5" fmla="*/ 0 h 215"/>
                <a:gd name="T6" fmla="*/ 0 w 592"/>
                <a:gd name="T7" fmla="*/ 214 h 215"/>
                <a:gd name="T8" fmla="*/ 591 w 592"/>
                <a:gd name="T9" fmla="*/ 214 h 215"/>
              </a:gdLst>
              <a:ahLst/>
              <a:cxnLst>
                <a:cxn ang="0">
                  <a:pos x="T0" y="T1"/>
                </a:cxn>
                <a:cxn ang="0">
                  <a:pos x="T2" y="T3"/>
                </a:cxn>
                <a:cxn ang="0">
                  <a:pos x="T4" y="T5"/>
                </a:cxn>
                <a:cxn ang="0">
                  <a:pos x="T6" y="T7"/>
                </a:cxn>
                <a:cxn ang="0">
                  <a:pos x="T8" y="T9"/>
                </a:cxn>
              </a:cxnLst>
              <a:rect l="0" t="0" r="r" b="b"/>
              <a:pathLst>
                <a:path w="592" h="215">
                  <a:moveTo>
                    <a:pt x="591" y="214"/>
                  </a:moveTo>
                  <a:lnTo>
                    <a:pt x="591" y="0"/>
                  </a:lnTo>
                  <a:lnTo>
                    <a:pt x="0" y="0"/>
                  </a:lnTo>
                  <a:lnTo>
                    <a:pt x="0" y="214"/>
                  </a:lnTo>
                  <a:lnTo>
                    <a:pt x="591" y="2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Rectangle 66">
              <a:extLst>
                <a:ext uri="{FF2B5EF4-FFF2-40B4-BE49-F238E27FC236}">
                  <a16:creationId xmlns:a16="http://schemas.microsoft.com/office/drawing/2014/main" id="{3950048F-870F-46FE-8514-8775A0EB8435}"/>
                </a:ext>
              </a:extLst>
            </p:cNvPr>
            <p:cNvSpPr>
              <a:spLocks noChangeArrowheads="1"/>
            </p:cNvSpPr>
            <p:nvPr/>
          </p:nvSpPr>
          <p:spPr bwMode="auto">
            <a:xfrm>
              <a:off x="3183" y="3591"/>
              <a:ext cx="39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from</a:t>
              </a:r>
            </a:p>
          </p:txBody>
        </p:sp>
        <p:sp>
          <p:nvSpPr>
            <p:cNvPr id="34" name="Rectangle 67">
              <a:extLst>
                <a:ext uri="{FF2B5EF4-FFF2-40B4-BE49-F238E27FC236}">
                  <a16:creationId xmlns:a16="http://schemas.microsoft.com/office/drawing/2014/main" id="{DE3D4438-8830-4184-9A6F-FDFC5AA42A7A}"/>
                </a:ext>
              </a:extLst>
            </p:cNvPr>
            <p:cNvSpPr>
              <a:spLocks noChangeArrowheads="1"/>
            </p:cNvSpPr>
            <p:nvPr/>
          </p:nvSpPr>
          <p:spPr bwMode="auto">
            <a:xfrm>
              <a:off x="4675" y="3579"/>
              <a:ext cx="23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to</a:t>
              </a:r>
            </a:p>
          </p:txBody>
        </p:sp>
        <p:sp>
          <p:nvSpPr>
            <p:cNvPr id="35" name="Line 68">
              <a:extLst>
                <a:ext uri="{FF2B5EF4-FFF2-40B4-BE49-F238E27FC236}">
                  <a16:creationId xmlns:a16="http://schemas.microsoft.com/office/drawing/2014/main" id="{62E83503-416C-449E-91C2-D9D116EB4E88}"/>
                </a:ext>
              </a:extLst>
            </p:cNvPr>
            <p:cNvSpPr>
              <a:spLocks noChangeShapeType="1"/>
            </p:cNvSpPr>
            <p:nvPr/>
          </p:nvSpPr>
          <p:spPr bwMode="auto">
            <a:xfrm>
              <a:off x="3623" y="3706"/>
              <a:ext cx="146"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69">
              <a:extLst>
                <a:ext uri="{FF2B5EF4-FFF2-40B4-BE49-F238E27FC236}">
                  <a16:creationId xmlns:a16="http://schemas.microsoft.com/office/drawing/2014/main" id="{C3DAF89F-0A93-4C2E-8B99-F7DE96302649}"/>
                </a:ext>
              </a:extLst>
            </p:cNvPr>
            <p:cNvSpPr>
              <a:spLocks noChangeShapeType="1"/>
            </p:cNvSpPr>
            <p:nvPr/>
          </p:nvSpPr>
          <p:spPr bwMode="auto">
            <a:xfrm>
              <a:off x="4380" y="3706"/>
              <a:ext cx="10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Line 74">
            <a:extLst>
              <a:ext uri="{FF2B5EF4-FFF2-40B4-BE49-F238E27FC236}">
                <a16:creationId xmlns:a16="http://schemas.microsoft.com/office/drawing/2014/main" id="{7257CE78-5FE3-4DBA-8D72-0CE4730F4177}"/>
              </a:ext>
            </a:extLst>
          </p:cNvPr>
          <p:cNvSpPr>
            <a:spLocks noChangeShapeType="1"/>
          </p:cNvSpPr>
          <p:nvPr/>
        </p:nvSpPr>
        <p:spPr bwMode="auto">
          <a:xfrm>
            <a:off x="5943600" y="4348162"/>
            <a:ext cx="215900"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75">
            <a:extLst>
              <a:ext uri="{FF2B5EF4-FFF2-40B4-BE49-F238E27FC236}">
                <a16:creationId xmlns:a16="http://schemas.microsoft.com/office/drawing/2014/main" id="{86DED24C-BF7F-4D81-84CB-4A6445BBBB89}"/>
              </a:ext>
            </a:extLst>
          </p:cNvPr>
          <p:cNvSpPr>
            <a:spLocks noChangeShapeType="1"/>
          </p:cNvSpPr>
          <p:nvPr/>
        </p:nvSpPr>
        <p:spPr bwMode="auto">
          <a:xfrm flipH="1">
            <a:off x="6692900" y="4348162"/>
            <a:ext cx="165100"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76">
            <a:extLst>
              <a:ext uri="{FF2B5EF4-FFF2-40B4-BE49-F238E27FC236}">
                <a16:creationId xmlns:a16="http://schemas.microsoft.com/office/drawing/2014/main" id="{4092382B-422C-4674-87BD-F6ACAFBA1C51}"/>
              </a:ext>
            </a:extLst>
          </p:cNvPr>
          <p:cNvSpPr>
            <a:spLocks noChangeShapeType="1"/>
          </p:cNvSpPr>
          <p:nvPr/>
        </p:nvSpPr>
        <p:spPr bwMode="auto">
          <a:xfrm>
            <a:off x="6394450" y="4195762"/>
            <a:ext cx="0" cy="368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77">
            <a:extLst>
              <a:ext uri="{FF2B5EF4-FFF2-40B4-BE49-F238E27FC236}">
                <a16:creationId xmlns:a16="http://schemas.microsoft.com/office/drawing/2014/main" id="{8056668D-A1F1-45F9-A7FD-AFAF23250238}"/>
              </a:ext>
            </a:extLst>
          </p:cNvPr>
          <p:cNvSpPr>
            <a:spLocks noChangeShapeType="1"/>
          </p:cNvSpPr>
          <p:nvPr/>
        </p:nvSpPr>
        <p:spPr bwMode="auto">
          <a:xfrm>
            <a:off x="4870450" y="5033962"/>
            <a:ext cx="0" cy="368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386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7" grpId="0"/>
      <p:bldP spid="18" grpId="0"/>
      <p:bldP spid="19" grpId="0"/>
      <p:bldP spid="20" grpId="0"/>
      <p:bldP spid="21" grpId="0"/>
      <p:bldP spid="22" grpId="0"/>
      <p:bldP spid="23" grpId="0" animBg="1"/>
      <p:bldP spid="24" grpId="0" animBg="1"/>
      <p:bldP spid="25" grpId="0" animBg="1"/>
      <p:bldP spid="26" grpId="0" animBg="1"/>
      <p:bldP spid="27" grpId="0" animBg="1"/>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7339-0B3C-43AB-A2D7-1166A1918BF0}"/>
              </a:ext>
            </a:extLst>
          </p:cNvPr>
          <p:cNvSpPr>
            <a:spLocks noGrp="1"/>
          </p:cNvSpPr>
          <p:nvPr>
            <p:ph type="title"/>
          </p:nvPr>
        </p:nvSpPr>
        <p:spPr/>
        <p:txBody>
          <a:bodyPr/>
          <a:lstStyle/>
          <a:p>
            <a:r>
              <a:rPr lang="en-US" sz="4400" b="1" dirty="0">
                <a:effectLst/>
                <a:latin typeface="Times New Roman" panose="02020603050405020304" pitchFamily="18" charset="0"/>
                <a:ea typeface="Calibri" panose="020F0502020204030204" pitchFamily="34" charset="0"/>
                <a:cs typeface="Arial" panose="020B0604020202020204" pitchFamily="34" charset="0"/>
              </a:rPr>
              <a:t>Basic Definitions:</a:t>
            </a:r>
            <a:endParaRPr lang="en-GB" dirty="0"/>
          </a:p>
        </p:txBody>
      </p:sp>
      <p:sp>
        <p:nvSpPr>
          <p:cNvPr id="3" name="Content Placeholder 2">
            <a:extLst>
              <a:ext uri="{FF2B5EF4-FFF2-40B4-BE49-F238E27FC236}">
                <a16:creationId xmlns:a16="http://schemas.microsoft.com/office/drawing/2014/main" id="{26C0AC57-BE24-4AC5-A457-B46740B8F444}"/>
              </a:ext>
            </a:extLst>
          </p:cNvPr>
          <p:cNvSpPr>
            <a:spLocks noGrp="1"/>
          </p:cNvSpPr>
          <p:nvPr>
            <p:ph idx="1"/>
          </p:nvPr>
        </p:nvSpPr>
        <p:spPr/>
        <p:txBody>
          <a:bodyPr/>
          <a:lstStyle/>
          <a:p>
            <a:pPr marL="0" marR="0" algn="just">
              <a:lnSpc>
                <a:spcPct val="115000"/>
              </a:lnSpc>
              <a:spcBef>
                <a:spcPts val="0"/>
              </a:spcBef>
              <a:spcAft>
                <a:spcPts val="1000"/>
              </a:spcAft>
            </a:pPr>
            <a:r>
              <a:rPr lang="en-US" sz="1800" b="1" u="sng" dirty="0">
                <a:effectLst/>
                <a:latin typeface="Times New Roman" panose="02020603050405020304" pitchFamily="18" charset="0"/>
                <a:ea typeface="Calibri" panose="020F0502020204030204" pitchFamily="34" charset="0"/>
                <a:cs typeface="Arial" panose="020B0604020202020204" pitchFamily="34" charset="0"/>
              </a:rPr>
              <a:t>Relation as A Table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Relation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Table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Tuple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Row</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Attribute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Column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b="1" u="sng" dirty="0">
                <a:effectLst/>
                <a:latin typeface="Times New Roman" panose="02020603050405020304" pitchFamily="18" charset="0"/>
                <a:ea typeface="Calibri" panose="020F0502020204030204" pitchFamily="34" charset="0"/>
                <a:cs typeface="Arial" panose="020B0604020202020204" pitchFamily="34" charset="0"/>
              </a:rPr>
              <a:t>Relational Database Management System (RDBMS)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Finite set of relations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Database schema =  set of relations (and other things)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412643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63D9F8B-248C-4C76-A772-280819EBB1EC}"/>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1" name="Rectangle 3">
            <a:extLst>
              <a:ext uri="{FF2B5EF4-FFF2-40B4-BE49-F238E27FC236}">
                <a16:creationId xmlns:a16="http://schemas.microsoft.com/office/drawing/2014/main" id="{7F900578-0B2E-467C-B929-DC7430341F85}"/>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2" name="Rectangle 4">
            <a:extLst>
              <a:ext uri="{FF2B5EF4-FFF2-40B4-BE49-F238E27FC236}">
                <a16:creationId xmlns:a16="http://schemas.microsoft.com/office/drawing/2014/main" id="{AA7FFA60-438F-4489-B977-E5B06EA76A57}"/>
              </a:ext>
            </a:extLst>
          </p:cNvPr>
          <p:cNvSpPr>
            <a:spLocks noGrp="1" noChangeArrowheads="1"/>
          </p:cNvSpPr>
          <p:nvPr>
            <p:ph type="title"/>
          </p:nvPr>
        </p:nvSpPr>
        <p:spPr>
          <a:xfrm>
            <a:off x="762000" y="381000"/>
            <a:ext cx="7772400" cy="1104900"/>
          </a:xfrm>
          <a:noFill/>
          <a:ln/>
        </p:spPr>
        <p:txBody>
          <a:bodyPr/>
          <a:lstStyle/>
          <a:p>
            <a:r>
              <a:rPr lang="en-US" altLang="en-US"/>
              <a:t>Entity vs. Relationship</a:t>
            </a:r>
          </a:p>
        </p:txBody>
      </p:sp>
      <p:sp>
        <p:nvSpPr>
          <p:cNvPr id="27653" name="Rectangle 5">
            <a:extLst>
              <a:ext uri="{FF2B5EF4-FFF2-40B4-BE49-F238E27FC236}">
                <a16:creationId xmlns:a16="http://schemas.microsoft.com/office/drawing/2014/main" id="{17B85D14-4A58-4CB9-9A2E-11A7040CD838}"/>
              </a:ext>
            </a:extLst>
          </p:cNvPr>
          <p:cNvSpPr>
            <a:spLocks noGrp="1" noChangeArrowheads="1"/>
          </p:cNvSpPr>
          <p:nvPr>
            <p:ph type="body" sz="half" idx="1"/>
          </p:nvPr>
        </p:nvSpPr>
        <p:spPr>
          <a:xfrm>
            <a:off x="0" y="3352800"/>
            <a:ext cx="8839200" cy="3048000"/>
          </a:xfrm>
          <a:noFill/>
          <a:ln/>
        </p:spPr>
        <p:txBody>
          <a:bodyPr>
            <a:normAutofit fontScale="92500" lnSpcReduction="10000"/>
          </a:bodyPr>
          <a:lstStyle/>
          <a:p>
            <a:r>
              <a:rPr lang="en-US" sz="2800" dirty="0"/>
              <a:t>Consider the ER diagram, whereby </a:t>
            </a:r>
            <a:r>
              <a:rPr lang="en-US" sz="2400" dirty="0"/>
              <a:t>a manager gets a separate optional budget for each department</a:t>
            </a:r>
            <a:endParaRPr lang="en-US" sz="2800" dirty="0"/>
          </a:p>
          <a:p>
            <a:endParaRPr lang="en-US" altLang="en-US" sz="2400" dirty="0"/>
          </a:p>
          <a:p>
            <a:r>
              <a:rPr lang="en-US" altLang="en-US" sz="2400" dirty="0"/>
              <a:t>ER diagram OK if a manager gets a separate optional budget for each dept.</a:t>
            </a:r>
          </a:p>
          <a:p>
            <a:r>
              <a:rPr lang="en-US" altLang="en-US" sz="2400" dirty="0"/>
              <a:t>What if a manager gets a optional budget that covers </a:t>
            </a:r>
            <a:r>
              <a:rPr lang="en-US" altLang="en-US" sz="2400" i="1" dirty="0"/>
              <a:t>all </a:t>
            </a:r>
            <a:r>
              <a:rPr lang="en-US" altLang="en-US" sz="2400" dirty="0"/>
              <a:t>managed depts?</a:t>
            </a:r>
          </a:p>
          <a:p>
            <a:pPr lvl="1">
              <a:buSzPct val="75000"/>
            </a:pPr>
            <a:r>
              <a:rPr lang="en-US" altLang="en-US" sz="2000" dirty="0">
                <a:solidFill>
                  <a:schemeClr val="accent2"/>
                </a:solidFill>
              </a:rPr>
              <a:t>Redundancy: </a:t>
            </a:r>
            <a:r>
              <a:rPr lang="en-US" altLang="en-US" sz="2000" i="1" dirty="0" err="1"/>
              <a:t>dbudget</a:t>
            </a:r>
            <a:r>
              <a:rPr lang="en-US" altLang="en-US" sz="2000" i="1" dirty="0"/>
              <a:t> </a:t>
            </a:r>
            <a:r>
              <a:rPr lang="en-US" altLang="en-US" sz="2000" dirty="0"/>
              <a:t>stored for each dept managed by manager.</a:t>
            </a:r>
          </a:p>
          <a:p>
            <a:pPr lvl="1">
              <a:buSzPct val="75000"/>
            </a:pPr>
            <a:r>
              <a:rPr lang="en-US" altLang="en-US" sz="2000" dirty="0">
                <a:solidFill>
                  <a:schemeClr val="accent2"/>
                </a:solidFill>
              </a:rPr>
              <a:t>Misleading:</a:t>
            </a:r>
            <a:r>
              <a:rPr lang="en-US" altLang="en-US" sz="2000" dirty="0"/>
              <a:t> Suggests </a:t>
            </a:r>
            <a:r>
              <a:rPr lang="en-US" altLang="en-US" sz="2000" i="1" dirty="0" err="1"/>
              <a:t>dbudget</a:t>
            </a:r>
            <a:r>
              <a:rPr lang="en-US" altLang="en-US" sz="2000" dirty="0"/>
              <a:t> associated with department-</a:t>
            </a:r>
            <a:r>
              <a:rPr lang="en-US" altLang="en-US" sz="2000" dirty="0" err="1"/>
              <a:t>mgr</a:t>
            </a:r>
            <a:r>
              <a:rPr lang="en-US" altLang="en-US" sz="2000" dirty="0"/>
              <a:t> combination.</a:t>
            </a:r>
          </a:p>
          <a:p>
            <a:pPr>
              <a:buFont typeface="Wingdings" panose="05000000000000000000" pitchFamily="2" charset="2"/>
              <a:buChar char="§"/>
            </a:pPr>
            <a:endParaRPr lang="en-US" altLang="en-US" sz="2000" dirty="0"/>
          </a:p>
        </p:txBody>
      </p:sp>
      <p:sp>
        <p:nvSpPr>
          <p:cNvPr id="27654" name="Freeform 6">
            <a:extLst>
              <a:ext uri="{FF2B5EF4-FFF2-40B4-BE49-F238E27FC236}">
                <a16:creationId xmlns:a16="http://schemas.microsoft.com/office/drawing/2014/main" id="{29D280E6-2EAB-40B9-B30F-2BE3200971F1}"/>
              </a:ext>
            </a:extLst>
          </p:cNvPr>
          <p:cNvSpPr>
            <a:spLocks/>
          </p:cNvSpPr>
          <p:nvPr/>
        </p:nvSpPr>
        <p:spPr bwMode="auto">
          <a:xfrm>
            <a:off x="2227263" y="1720850"/>
            <a:ext cx="835025" cy="352425"/>
          </a:xfrm>
          <a:custGeom>
            <a:avLst/>
            <a:gdLst>
              <a:gd name="T0" fmla="*/ 524 w 526"/>
              <a:gd name="T1" fmla="*/ 101 h 222"/>
              <a:gd name="T2" fmla="*/ 516 w 526"/>
              <a:gd name="T3" fmla="*/ 82 h 222"/>
              <a:gd name="T4" fmla="*/ 500 w 526"/>
              <a:gd name="T5" fmla="*/ 64 h 222"/>
              <a:gd name="T6" fmla="*/ 478 w 526"/>
              <a:gd name="T7" fmla="*/ 47 h 222"/>
              <a:gd name="T8" fmla="*/ 448 w 526"/>
              <a:gd name="T9" fmla="*/ 33 h 222"/>
              <a:gd name="T10" fmla="*/ 413 w 526"/>
              <a:gd name="T11" fmla="*/ 20 h 222"/>
              <a:gd name="T12" fmla="*/ 373 w 526"/>
              <a:gd name="T13" fmla="*/ 10 h 222"/>
              <a:gd name="T14" fmla="*/ 330 w 526"/>
              <a:gd name="T15" fmla="*/ 4 h 222"/>
              <a:gd name="T16" fmla="*/ 285 w 526"/>
              <a:gd name="T17" fmla="*/ 0 h 222"/>
              <a:gd name="T18" fmla="*/ 239 w 526"/>
              <a:gd name="T19" fmla="*/ 0 h 222"/>
              <a:gd name="T20" fmla="*/ 194 w 526"/>
              <a:gd name="T21" fmla="*/ 4 h 222"/>
              <a:gd name="T22" fmla="*/ 152 w 526"/>
              <a:gd name="T23" fmla="*/ 10 h 222"/>
              <a:gd name="T24" fmla="*/ 112 w 526"/>
              <a:gd name="T25" fmla="*/ 20 h 222"/>
              <a:gd name="T26" fmla="*/ 77 w 526"/>
              <a:gd name="T27" fmla="*/ 33 h 222"/>
              <a:gd name="T28" fmla="*/ 47 w 526"/>
              <a:gd name="T29" fmla="*/ 47 h 222"/>
              <a:gd name="T30" fmla="*/ 25 w 526"/>
              <a:gd name="T31" fmla="*/ 64 h 222"/>
              <a:gd name="T32" fmla="*/ 9 w 526"/>
              <a:gd name="T33" fmla="*/ 82 h 222"/>
              <a:gd name="T34" fmla="*/ 1 w 526"/>
              <a:gd name="T35" fmla="*/ 101 h 222"/>
              <a:gd name="T36" fmla="*/ 1 w 526"/>
              <a:gd name="T37" fmla="*/ 120 h 222"/>
              <a:gd name="T38" fmla="*/ 9 w 526"/>
              <a:gd name="T39" fmla="*/ 139 h 222"/>
              <a:gd name="T40" fmla="*/ 25 w 526"/>
              <a:gd name="T41" fmla="*/ 157 h 222"/>
              <a:gd name="T42" fmla="*/ 47 w 526"/>
              <a:gd name="T43" fmla="*/ 174 h 222"/>
              <a:gd name="T44" fmla="*/ 77 w 526"/>
              <a:gd name="T45" fmla="*/ 189 h 222"/>
              <a:gd name="T46" fmla="*/ 112 w 526"/>
              <a:gd name="T47" fmla="*/ 201 h 222"/>
              <a:gd name="T48" fmla="*/ 152 w 526"/>
              <a:gd name="T49" fmla="*/ 211 h 222"/>
              <a:gd name="T50" fmla="*/ 194 w 526"/>
              <a:gd name="T51" fmla="*/ 218 h 222"/>
              <a:gd name="T52" fmla="*/ 239 w 526"/>
              <a:gd name="T53" fmla="*/ 221 h 222"/>
              <a:gd name="T54" fmla="*/ 285 w 526"/>
              <a:gd name="T55" fmla="*/ 221 h 222"/>
              <a:gd name="T56" fmla="*/ 330 w 526"/>
              <a:gd name="T57" fmla="*/ 218 h 222"/>
              <a:gd name="T58" fmla="*/ 373 w 526"/>
              <a:gd name="T59" fmla="*/ 211 h 222"/>
              <a:gd name="T60" fmla="*/ 413 w 526"/>
              <a:gd name="T61" fmla="*/ 201 h 222"/>
              <a:gd name="T62" fmla="*/ 448 w 526"/>
              <a:gd name="T63" fmla="*/ 189 h 222"/>
              <a:gd name="T64" fmla="*/ 478 w 526"/>
              <a:gd name="T65" fmla="*/ 174 h 222"/>
              <a:gd name="T66" fmla="*/ 500 w 526"/>
              <a:gd name="T67" fmla="*/ 157 h 222"/>
              <a:gd name="T68" fmla="*/ 516 w 526"/>
              <a:gd name="T69" fmla="*/ 139 h 222"/>
              <a:gd name="T70" fmla="*/ 524 w 526"/>
              <a:gd name="T71" fmla="*/ 12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2">
                <a:moveTo>
                  <a:pt x="525" y="111"/>
                </a:moveTo>
                <a:lnTo>
                  <a:pt x="524" y="101"/>
                </a:lnTo>
                <a:lnTo>
                  <a:pt x="521" y="92"/>
                </a:lnTo>
                <a:lnTo>
                  <a:pt x="516" y="82"/>
                </a:lnTo>
                <a:lnTo>
                  <a:pt x="509" y="73"/>
                </a:lnTo>
                <a:lnTo>
                  <a:pt x="500" y="64"/>
                </a:lnTo>
                <a:lnTo>
                  <a:pt x="489" y="55"/>
                </a:lnTo>
                <a:lnTo>
                  <a:pt x="478" y="47"/>
                </a:lnTo>
                <a:lnTo>
                  <a:pt x="464" y="39"/>
                </a:lnTo>
                <a:lnTo>
                  <a:pt x="448" y="33"/>
                </a:lnTo>
                <a:lnTo>
                  <a:pt x="431" y="26"/>
                </a:lnTo>
                <a:lnTo>
                  <a:pt x="413" y="20"/>
                </a:lnTo>
                <a:lnTo>
                  <a:pt x="393" y="15"/>
                </a:lnTo>
                <a:lnTo>
                  <a:pt x="373" y="10"/>
                </a:lnTo>
                <a:lnTo>
                  <a:pt x="352" y="6"/>
                </a:lnTo>
                <a:lnTo>
                  <a:pt x="330" y="4"/>
                </a:lnTo>
                <a:lnTo>
                  <a:pt x="308" y="2"/>
                </a:lnTo>
                <a:lnTo>
                  <a:pt x="285" y="0"/>
                </a:lnTo>
                <a:lnTo>
                  <a:pt x="262" y="0"/>
                </a:lnTo>
                <a:lnTo>
                  <a:pt x="239" y="0"/>
                </a:lnTo>
                <a:lnTo>
                  <a:pt x="217" y="2"/>
                </a:lnTo>
                <a:lnTo>
                  <a:pt x="194" y="4"/>
                </a:lnTo>
                <a:lnTo>
                  <a:pt x="173" y="6"/>
                </a:lnTo>
                <a:lnTo>
                  <a:pt x="152" y="10"/>
                </a:lnTo>
                <a:lnTo>
                  <a:pt x="131" y="15"/>
                </a:lnTo>
                <a:lnTo>
                  <a:pt x="112" y="20"/>
                </a:lnTo>
                <a:lnTo>
                  <a:pt x="94" y="26"/>
                </a:lnTo>
                <a:lnTo>
                  <a:pt x="77" y="33"/>
                </a:lnTo>
                <a:lnTo>
                  <a:pt x="61" y="39"/>
                </a:lnTo>
                <a:lnTo>
                  <a:pt x="47" y="47"/>
                </a:lnTo>
                <a:lnTo>
                  <a:pt x="35" y="55"/>
                </a:lnTo>
                <a:lnTo>
                  <a:pt x="25" y="64"/>
                </a:lnTo>
                <a:lnTo>
                  <a:pt x="16" y="73"/>
                </a:lnTo>
                <a:lnTo>
                  <a:pt x="9" y="82"/>
                </a:lnTo>
                <a:lnTo>
                  <a:pt x="4" y="92"/>
                </a:lnTo>
                <a:lnTo>
                  <a:pt x="1" y="101"/>
                </a:lnTo>
                <a:lnTo>
                  <a:pt x="0" y="111"/>
                </a:lnTo>
                <a:lnTo>
                  <a:pt x="1" y="120"/>
                </a:lnTo>
                <a:lnTo>
                  <a:pt x="4" y="130"/>
                </a:lnTo>
                <a:lnTo>
                  <a:pt x="9" y="139"/>
                </a:lnTo>
                <a:lnTo>
                  <a:pt x="16" y="148"/>
                </a:lnTo>
                <a:lnTo>
                  <a:pt x="25" y="157"/>
                </a:lnTo>
                <a:lnTo>
                  <a:pt x="35" y="166"/>
                </a:lnTo>
                <a:lnTo>
                  <a:pt x="47" y="174"/>
                </a:lnTo>
                <a:lnTo>
                  <a:pt x="61" y="182"/>
                </a:lnTo>
                <a:lnTo>
                  <a:pt x="77" y="189"/>
                </a:lnTo>
                <a:lnTo>
                  <a:pt x="94" y="196"/>
                </a:lnTo>
                <a:lnTo>
                  <a:pt x="112" y="201"/>
                </a:lnTo>
                <a:lnTo>
                  <a:pt x="131" y="206"/>
                </a:lnTo>
                <a:lnTo>
                  <a:pt x="152" y="211"/>
                </a:lnTo>
                <a:lnTo>
                  <a:pt x="173" y="215"/>
                </a:lnTo>
                <a:lnTo>
                  <a:pt x="194" y="218"/>
                </a:lnTo>
                <a:lnTo>
                  <a:pt x="217" y="220"/>
                </a:lnTo>
                <a:lnTo>
                  <a:pt x="239" y="221"/>
                </a:lnTo>
                <a:lnTo>
                  <a:pt x="262" y="221"/>
                </a:lnTo>
                <a:lnTo>
                  <a:pt x="285" y="221"/>
                </a:lnTo>
                <a:lnTo>
                  <a:pt x="308" y="220"/>
                </a:lnTo>
                <a:lnTo>
                  <a:pt x="330" y="218"/>
                </a:lnTo>
                <a:lnTo>
                  <a:pt x="352" y="215"/>
                </a:lnTo>
                <a:lnTo>
                  <a:pt x="373" y="211"/>
                </a:lnTo>
                <a:lnTo>
                  <a:pt x="393" y="206"/>
                </a:lnTo>
                <a:lnTo>
                  <a:pt x="413" y="201"/>
                </a:lnTo>
                <a:lnTo>
                  <a:pt x="431" y="196"/>
                </a:lnTo>
                <a:lnTo>
                  <a:pt x="448" y="189"/>
                </a:lnTo>
                <a:lnTo>
                  <a:pt x="464" y="182"/>
                </a:lnTo>
                <a:lnTo>
                  <a:pt x="478" y="174"/>
                </a:lnTo>
                <a:lnTo>
                  <a:pt x="489" y="166"/>
                </a:lnTo>
                <a:lnTo>
                  <a:pt x="500" y="157"/>
                </a:lnTo>
                <a:lnTo>
                  <a:pt x="509" y="148"/>
                </a:lnTo>
                <a:lnTo>
                  <a:pt x="516" y="139"/>
                </a:lnTo>
                <a:lnTo>
                  <a:pt x="521" y="130"/>
                </a:lnTo>
                <a:lnTo>
                  <a:pt x="524" y="120"/>
                </a:lnTo>
                <a:lnTo>
                  <a:pt x="525"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5" name="Freeform 7">
            <a:extLst>
              <a:ext uri="{FF2B5EF4-FFF2-40B4-BE49-F238E27FC236}">
                <a16:creationId xmlns:a16="http://schemas.microsoft.com/office/drawing/2014/main" id="{30E8012C-D63B-45BB-856F-AAC47E9FCA0F}"/>
              </a:ext>
            </a:extLst>
          </p:cNvPr>
          <p:cNvSpPr>
            <a:spLocks/>
          </p:cNvSpPr>
          <p:nvPr/>
        </p:nvSpPr>
        <p:spPr bwMode="auto">
          <a:xfrm>
            <a:off x="4810125" y="1989138"/>
            <a:ext cx="835025" cy="354012"/>
          </a:xfrm>
          <a:custGeom>
            <a:avLst/>
            <a:gdLst>
              <a:gd name="T0" fmla="*/ 524 w 526"/>
              <a:gd name="T1" fmla="*/ 102 h 223"/>
              <a:gd name="T2" fmla="*/ 516 w 526"/>
              <a:gd name="T3" fmla="*/ 83 h 223"/>
              <a:gd name="T4" fmla="*/ 501 w 526"/>
              <a:gd name="T5" fmla="*/ 64 h 223"/>
              <a:gd name="T6" fmla="*/ 477 w 526"/>
              <a:gd name="T7" fmla="*/ 48 h 223"/>
              <a:gd name="T8" fmla="*/ 448 w 526"/>
              <a:gd name="T9" fmla="*/ 33 h 223"/>
              <a:gd name="T10" fmla="*/ 413 w 526"/>
              <a:gd name="T11" fmla="*/ 20 h 223"/>
              <a:gd name="T12" fmla="*/ 374 w 526"/>
              <a:gd name="T13" fmla="*/ 11 h 223"/>
              <a:gd name="T14" fmla="*/ 331 w 526"/>
              <a:gd name="T15" fmla="*/ 4 h 223"/>
              <a:gd name="T16" fmla="*/ 285 w 526"/>
              <a:gd name="T17" fmla="*/ 0 h 223"/>
              <a:gd name="T18" fmla="*/ 240 w 526"/>
              <a:gd name="T19" fmla="*/ 0 h 223"/>
              <a:gd name="T20" fmla="*/ 195 w 526"/>
              <a:gd name="T21" fmla="*/ 4 h 223"/>
              <a:gd name="T22" fmla="*/ 151 w 526"/>
              <a:gd name="T23" fmla="*/ 11 h 223"/>
              <a:gd name="T24" fmla="*/ 112 w 526"/>
              <a:gd name="T25" fmla="*/ 20 h 223"/>
              <a:gd name="T26" fmla="*/ 77 w 526"/>
              <a:gd name="T27" fmla="*/ 33 h 223"/>
              <a:gd name="T28" fmla="*/ 48 w 526"/>
              <a:gd name="T29" fmla="*/ 48 h 223"/>
              <a:gd name="T30" fmla="*/ 25 w 526"/>
              <a:gd name="T31" fmla="*/ 64 h 223"/>
              <a:gd name="T32" fmla="*/ 9 w 526"/>
              <a:gd name="T33" fmla="*/ 83 h 223"/>
              <a:gd name="T34" fmla="*/ 1 w 526"/>
              <a:gd name="T35" fmla="*/ 102 h 223"/>
              <a:gd name="T36" fmla="*/ 1 w 526"/>
              <a:gd name="T37" fmla="*/ 121 h 223"/>
              <a:gd name="T38" fmla="*/ 9 w 526"/>
              <a:gd name="T39" fmla="*/ 139 h 223"/>
              <a:gd name="T40" fmla="*/ 25 w 526"/>
              <a:gd name="T41" fmla="*/ 158 h 223"/>
              <a:gd name="T42" fmla="*/ 48 w 526"/>
              <a:gd name="T43" fmla="*/ 174 h 223"/>
              <a:gd name="T44" fmla="*/ 77 w 526"/>
              <a:gd name="T45" fmla="*/ 189 h 223"/>
              <a:gd name="T46" fmla="*/ 112 w 526"/>
              <a:gd name="T47" fmla="*/ 202 h 223"/>
              <a:gd name="T48" fmla="*/ 151 w 526"/>
              <a:gd name="T49" fmla="*/ 211 h 223"/>
              <a:gd name="T50" fmla="*/ 195 w 526"/>
              <a:gd name="T51" fmla="*/ 218 h 223"/>
              <a:gd name="T52" fmla="*/ 240 w 526"/>
              <a:gd name="T53" fmla="*/ 222 h 223"/>
              <a:gd name="T54" fmla="*/ 285 w 526"/>
              <a:gd name="T55" fmla="*/ 222 h 223"/>
              <a:gd name="T56" fmla="*/ 331 w 526"/>
              <a:gd name="T57" fmla="*/ 218 h 223"/>
              <a:gd name="T58" fmla="*/ 374 w 526"/>
              <a:gd name="T59" fmla="*/ 211 h 223"/>
              <a:gd name="T60" fmla="*/ 413 w 526"/>
              <a:gd name="T61" fmla="*/ 202 h 223"/>
              <a:gd name="T62" fmla="*/ 448 w 526"/>
              <a:gd name="T63" fmla="*/ 189 h 223"/>
              <a:gd name="T64" fmla="*/ 477 w 526"/>
              <a:gd name="T65" fmla="*/ 174 h 223"/>
              <a:gd name="T66" fmla="*/ 501 w 526"/>
              <a:gd name="T67" fmla="*/ 158 h 223"/>
              <a:gd name="T68" fmla="*/ 516 w 526"/>
              <a:gd name="T69" fmla="*/ 139 h 223"/>
              <a:gd name="T70" fmla="*/ 524 w 526"/>
              <a:gd name="T71" fmla="*/ 1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3">
                <a:moveTo>
                  <a:pt x="525" y="111"/>
                </a:moveTo>
                <a:lnTo>
                  <a:pt x="524" y="102"/>
                </a:lnTo>
                <a:lnTo>
                  <a:pt x="521" y="92"/>
                </a:lnTo>
                <a:lnTo>
                  <a:pt x="516" y="83"/>
                </a:lnTo>
                <a:lnTo>
                  <a:pt x="509" y="73"/>
                </a:lnTo>
                <a:lnTo>
                  <a:pt x="501" y="64"/>
                </a:lnTo>
                <a:lnTo>
                  <a:pt x="490" y="55"/>
                </a:lnTo>
                <a:lnTo>
                  <a:pt x="477" y="48"/>
                </a:lnTo>
                <a:lnTo>
                  <a:pt x="464" y="40"/>
                </a:lnTo>
                <a:lnTo>
                  <a:pt x="448" y="33"/>
                </a:lnTo>
                <a:lnTo>
                  <a:pt x="432" y="26"/>
                </a:lnTo>
                <a:lnTo>
                  <a:pt x="413" y="20"/>
                </a:lnTo>
                <a:lnTo>
                  <a:pt x="394" y="15"/>
                </a:lnTo>
                <a:lnTo>
                  <a:pt x="374" y="11"/>
                </a:lnTo>
                <a:lnTo>
                  <a:pt x="352" y="7"/>
                </a:lnTo>
                <a:lnTo>
                  <a:pt x="331" y="4"/>
                </a:lnTo>
                <a:lnTo>
                  <a:pt x="308" y="2"/>
                </a:lnTo>
                <a:lnTo>
                  <a:pt x="285" y="0"/>
                </a:lnTo>
                <a:lnTo>
                  <a:pt x="263" y="0"/>
                </a:lnTo>
                <a:lnTo>
                  <a:pt x="240" y="0"/>
                </a:lnTo>
                <a:lnTo>
                  <a:pt x="217" y="2"/>
                </a:lnTo>
                <a:lnTo>
                  <a:pt x="195" y="4"/>
                </a:lnTo>
                <a:lnTo>
                  <a:pt x="173" y="7"/>
                </a:lnTo>
                <a:lnTo>
                  <a:pt x="151" y="11"/>
                </a:lnTo>
                <a:lnTo>
                  <a:pt x="131" y="15"/>
                </a:lnTo>
                <a:lnTo>
                  <a:pt x="112" y="20"/>
                </a:lnTo>
                <a:lnTo>
                  <a:pt x="94" y="26"/>
                </a:lnTo>
                <a:lnTo>
                  <a:pt x="77" y="33"/>
                </a:lnTo>
                <a:lnTo>
                  <a:pt x="62" y="40"/>
                </a:lnTo>
                <a:lnTo>
                  <a:pt x="48" y="48"/>
                </a:lnTo>
                <a:lnTo>
                  <a:pt x="35" y="55"/>
                </a:lnTo>
                <a:lnTo>
                  <a:pt x="25" y="64"/>
                </a:lnTo>
                <a:lnTo>
                  <a:pt x="16" y="73"/>
                </a:lnTo>
                <a:lnTo>
                  <a:pt x="9" y="83"/>
                </a:lnTo>
                <a:lnTo>
                  <a:pt x="4" y="92"/>
                </a:lnTo>
                <a:lnTo>
                  <a:pt x="1" y="102"/>
                </a:lnTo>
                <a:lnTo>
                  <a:pt x="0" y="111"/>
                </a:lnTo>
                <a:lnTo>
                  <a:pt x="1" y="121"/>
                </a:lnTo>
                <a:lnTo>
                  <a:pt x="4" y="130"/>
                </a:lnTo>
                <a:lnTo>
                  <a:pt x="9" y="139"/>
                </a:lnTo>
                <a:lnTo>
                  <a:pt x="16" y="149"/>
                </a:lnTo>
                <a:lnTo>
                  <a:pt x="25" y="158"/>
                </a:lnTo>
                <a:lnTo>
                  <a:pt x="35" y="166"/>
                </a:lnTo>
                <a:lnTo>
                  <a:pt x="48" y="174"/>
                </a:lnTo>
                <a:lnTo>
                  <a:pt x="62" y="182"/>
                </a:lnTo>
                <a:lnTo>
                  <a:pt x="77" y="189"/>
                </a:lnTo>
                <a:lnTo>
                  <a:pt x="94" y="196"/>
                </a:lnTo>
                <a:lnTo>
                  <a:pt x="112" y="202"/>
                </a:lnTo>
                <a:lnTo>
                  <a:pt x="131" y="207"/>
                </a:lnTo>
                <a:lnTo>
                  <a:pt x="151" y="211"/>
                </a:lnTo>
                <a:lnTo>
                  <a:pt x="173" y="215"/>
                </a:lnTo>
                <a:lnTo>
                  <a:pt x="195" y="218"/>
                </a:lnTo>
                <a:lnTo>
                  <a:pt x="217" y="220"/>
                </a:lnTo>
                <a:lnTo>
                  <a:pt x="240" y="222"/>
                </a:lnTo>
                <a:lnTo>
                  <a:pt x="263" y="222"/>
                </a:lnTo>
                <a:lnTo>
                  <a:pt x="285" y="222"/>
                </a:lnTo>
                <a:lnTo>
                  <a:pt x="308" y="220"/>
                </a:lnTo>
                <a:lnTo>
                  <a:pt x="331" y="218"/>
                </a:lnTo>
                <a:lnTo>
                  <a:pt x="352" y="215"/>
                </a:lnTo>
                <a:lnTo>
                  <a:pt x="374" y="211"/>
                </a:lnTo>
                <a:lnTo>
                  <a:pt x="394" y="207"/>
                </a:lnTo>
                <a:lnTo>
                  <a:pt x="413" y="202"/>
                </a:lnTo>
                <a:lnTo>
                  <a:pt x="432" y="196"/>
                </a:lnTo>
                <a:lnTo>
                  <a:pt x="448" y="189"/>
                </a:lnTo>
                <a:lnTo>
                  <a:pt x="464" y="182"/>
                </a:lnTo>
                <a:lnTo>
                  <a:pt x="477" y="174"/>
                </a:lnTo>
                <a:lnTo>
                  <a:pt x="490" y="166"/>
                </a:lnTo>
                <a:lnTo>
                  <a:pt x="501" y="158"/>
                </a:lnTo>
                <a:lnTo>
                  <a:pt x="509" y="149"/>
                </a:lnTo>
                <a:lnTo>
                  <a:pt x="516" y="139"/>
                </a:lnTo>
                <a:lnTo>
                  <a:pt x="521" y="130"/>
                </a:lnTo>
                <a:lnTo>
                  <a:pt x="524" y="121"/>
                </a:lnTo>
                <a:lnTo>
                  <a:pt x="525"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6" name="Freeform 8">
            <a:extLst>
              <a:ext uri="{FF2B5EF4-FFF2-40B4-BE49-F238E27FC236}">
                <a16:creationId xmlns:a16="http://schemas.microsoft.com/office/drawing/2014/main" id="{0B3F3CD8-7F28-4AE6-BA8C-1EDD8C2799A6}"/>
              </a:ext>
            </a:extLst>
          </p:cNvPr>
          <p:cNvSpPr>
            <a:spLocks/>
          </p:cNvSpPr>
          <p:nvPr/>
        </p:nvSpPr>
        <p:spPr bwMode="auto">
          <a:xfrm>
            <a:off x="6342063" y="1989138"/>
            <a:ext cx="835025" cy="354012"/>
          </a:xfrm>
          <a:custGeom>
            <a:avLst/>
            <a:gdLst>
              <a:gd name="T0" fmla="*/ 1 w 526"/>
              <a:gd name="T1" fmla="*/ 121 h 223"/>
              <a:gd name="T2" fmla="*/ 8 w 526"/>
              <a:gd name="T3" fmla="*/ 139 h 223"/>
              <a:gd name="T4" fmla="*/ 24 w 526"/>
              <a:gd name="T5" fmla="*/ 158 h 223"/>
              <a:gd name="T6" fmla="*/ 47 w 526"/>
              <a:gd name="T7" fmla="*/ 174 h 223"/>
              <a:gd name="T8" fmla="*/ 77 w 526"/>
              <a:gd name="T9" fmla="*/ 189 h 223"/>
              <a:gd name="T10" fmla="*/ 112 w 526"/>
              <a:gd name="T11" fmla="*/ 202 h 223"/>
              <a:gd name="T12" fmla="*/ 151 w 526"/>
              <a:gd name="T13" fmla="*/ 211 h 223"/>
              <a:gd name="T14" fmla="*/ 194 w 526"/>
              <a:gd name="T15" fmla="*/ 218 h 223"/>
              <a:gd name="T16" fmla="*/ 239 w 526"/>
              <a:gd name="T17" fmla="*/ 222 h 223"/>
              <a:gd name="T18" fmla="*/ 285 w 526"/>
              <a:gd name="T19" fmla="*/ 222 h 223"/>
              <a:gd name="T20" fmla="*/ 330 w 526"/>
              <a:gd name="T21" fmla="*/ 218 h 223"/>
              <a:gd name="T22" fmla="*/ 373 w 526"/>
              <a:gd name="T23" fmla="*/ 211 h 223"/>
              <a:gd name="T24" fmla="*/ 412 w 526"/>
              <a:gd name="T25" fmla="*/ 202 h 223"/>
              <a:gd name="T26" fmla="*/ 448 w 526"/>
              <a:gd name="T27" fmla="*/ 189 h 223"/>
              <a:gd name="T28" fmla="*/ 477 w 526"/>
              <a:gd name="T29" fmla="*/ 174 h 223"/>
              <a:gd name="T30" fmla="*/ 500 w 526"/>
              <a:gd name="T31" fmla="*/ 157 h 223"/>
              <a:gd name="T32" fmla="*/ 516 w 526"/>
              <a:gd name="T33" fmla="*/ 139 h 223"/>
              <a:gd name="T34" fmla="*/ 524 w 526"/>
              <a:gd name="T35" fmla="*/ 121 h 223"/>
              <a:gd name="T36" fmla="*/ 524 w 526"/>
              <a:gd name="T37" fmla="*/ 101 h 223"/>
              <a:gd name="T38" fmla="*/ 516 w 526"/>
              <a:gd name="T39" fmla="*/ 82 h 223"/>
              <a:gd name="T40" fmla="*/ 500 w 526"/>
              <a:gd name="T41" fmla="*/ 64 h 223"/>
              <a:gd name="T42" fmla="*/ 477 w 526"/>
              <a:gd name="T43" fmla="*/ 47 h 223"/>
              <a:gd name="T44" fmla="*/ 448 w 526"/>
              <a:gd name="T45" fmla="*/ 33 h 223"/>
              <a:gd name="T46" fmla="*/ 412 w 526"/>
              <a:gd name="T47" fmla="*/ 20 h 223"/>
              <a:gd name="T48" fmla="*/ 373 w 526"/>
              <a:gd name="T49" fmla="*/ 11 h 223"/>
              <a:gd name="T50" fmla="*/ 330 w 526"/>
              <a:gd name="T51" fmla="*/ 4 h 223"/>
              <a:gd name="T52" fmla="*/ 285 w 526"/>
              <a:gd name="T53" fmla="*/ 0 h 223"/>
              <a:gd name="T54" fmla="*/ 239 w 526"/>
              <a:gd name="T55" fmla="*/ 0 h 223"/>
              <a:gd name="T56" fmla="*/ 194 w 526"/>
              <a:gd name="T57" fmla="*/ 4 h 223"/>
              <a:gd name="T58" fmla="*/ 151 w 526"/>
              <a:gd name="T59" fmla="*/ 11 h 223"/>
              <a:gd name="T60" fmla="*/ 112 w 526"/>
              <a:gd name="T61" fmla="*/ 20 h 223"/>
              <a:gd name="T62" fmla="*/ 77 w 526"/>
              <a:gd name="T63" fmla="*/ 33 h 223"/>
              <a:gd name="T64" fmla="*/ 47 w 526"/>
              <a:gd name="T65" fmla="*/ 48 h 223"/>
              <a:gd name="T66" fmla="*/ 24 w 526"/>
              <a:gd name="T67" fmla="*/ 64 h 223"/>
              <a:gd name="T68" fmla="*/ 8 w 526"/>
              <a:gd name="T69" fmla="*/ 83 h 223"/>
              <a:gd name="T70" fmla="*/ 1 w 526"/>
              <a:gd name="T71" fmla="*/ 10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3">
                <a:moveTo>
                  <a:pt x="0" y="111"/>
                </a:moveTo>
                <a:lnTo>
                  <a:pt x="1" y="121"/>
                </a:lnTo>
                <a:lnTo>
                  <a:pt x="4" y="130"/>
                </a:lnTo>
                <a:lnTo>
                  <a:pt x="8" y="139"/>
                </a:lnTo>
                <a:lnTo>
                  <a:pt x="16" y="149"/>
                </a:lnTo>
                <a:lnTo>
                  <a:pt x="24" y="158"/>
                </a:lnTo>
                <a:lnTo>
                  <a:pt x="35" y="167"/>
                </a:lnTo>
                <a:lnTo>
                  <a:pt x="47" y="174"/>
                </a:lnTo>
                <a:lnTo>
                  <a:pt x="61" y="182"/>
                </a:lnTo>
                <a:lnTo>
                  <a:pt x="77" y="189"/>
                </a:lnTo>
                <a:lnTo>
                  <a:pt x="94" y="196"/>
                </a:lnTo>
                <a:lnTo>
                  <a:pt x="112" y="202"/>
                </a:lnTo>
                <a:lnTo>
                  <a:pt x="131" y="207"/>
                </a:lnTo>
                <a:lnTo>
                  <a:pt x="151" y="211"/>
                </a:lnTo>
                <a:lnTo>
                  <a:pt x="172" y="215"/>
                </a:lnTo>
                <a:lnTo>
                  <a:pt x="194" y="218"/>
                </a:lnTo>
                <a:lnTo>
                  <a:pt x="217" y="220"/>
                </a:lnTo>
                <a:lnTo>
                  <a:pt x="239" y="222"/>
                </a:lnTo>
                <a:lnTo>
                  <a:pt x="262" y="222"/>
                </a:lnTo>
                <a:lnTo>
                  <a:pt x="285" y="222"/>
                </a:lnTo>
                <a:lnTo>
                  <a:pt x="308" y="220"/>
                </a:lnTo>
                <a:lnTo>
                  <a:pt x="330" y="218"/>
                </a:lnTo>
                <a:lnTo>
                  <a:pt x="352" y="215"/>
                </a:lnTo>
                <a:lnTo>
                  <a:pt x="373" y="211"/>
                </a:lnTo>
                <a:lnTo>
                  <a:pt x="393" y="207"/>
                </a:lnTo>
                <a:lnTo>
                  <a:pt x="412" y="202"/>
                </a:lnTo>
                <a:lnTo>
                  <a:pt x="431" y="196"/>
                </a:lnTo>
                <a:lnTo>
                  <a:pt x="448" y="189"/>
                </a:lnTo>
                <a:lnTo>
                  <a:pt x="463" y="182"/>
                </a:lnTo>
                <a:lnTo>
                  <a:pt x="477" y="174"/>
                </a:lnTo>
                <a:lnTo>
                  <a:pt x="489" y="166"/>
                </a:lnTo>
                <a:lnTo>
                  <a:pt x="500" y="157"/>
                </a:lnTo>
                <a:lnTo>
                  <a:pt x="509" y="149"/>
                </a:lnTo>
                <a:lnTo>
                  <a:pt x="516" y="139"/>
                </a:lnTo>
                <a:lnTo>
                  <a:pt x="520" y="130"/>
                </a:lnTo>
                <a:lnTo>
                  <a:pt x="524" y="121"/>
                </a:lnTo>
                <a:lnTo>
                  <a:pt x="525" y="111"/>
                </a:lnTo>
                <a:lnTo>
                  <a:pt x="524" y="101"/>
                </a:lnTo>
                <a:lnTo>
                  <a:pt x="520" y="92"/>
                </a:lnTo>
                <a:lnTo>
                  <a:pt x="516" y="82"/>
                </a:lnTo>
                <a:lnTo>
                  <a:pt x="509" y="73"/>
                </a:lnTo>
                <a:lnTo>
                  <a:pt x="500" y="64"/>
                </a:lnTo>
                <a:lnTo>
                  <a:pt x="489" y="55"/>
                </a:lnTo>
                <a:lnTo>
                  <a:pt x="477" y="47"/>
                </a:lnTo>
                <a:lnTo>
                  <a:pt x="463" y="40"/>
                </a:lnTo>
                <a:lnTo>
                  <a:pt x="448" y="33"/>
                </a:lnTo>
                <a:lnTo>
                  <a:pt x="431" y="26"/>
                </a:lnTo>
                <a:lnTo>
                  <a:pt x="412" y="20"/>
                </a:lnTo>
                <a:lnTo>
                  <a:pt x="393" y="15"/>
                </a:lnTo>
                <a:lnTo>
                  <a:pt x="373" y="11"/>
                </a:lnTo>
                <a:lnTo>
                  <a:pt x="352" y="7"/>
                </a:lnTo>
                <a:lnTo>
                  <a:pt x="330" y="4"/>
                </a:lnTo>
                <a:lnTo>
                  <a:pt x="308" y="2"/>
                </a:lnTo>
                <a:lnTo>
                  <a:pt x="285" y="0"/>
                </a:lnTo>
                <a:lnTo>
                  <a:pt x="262" y="0"/>
                </a:lnTo>
                <a:lnTo>
                  <a:pt x="239" y="0"/>
                </a:lnTo>
                <a:lnTo>
                  <a:pt x="217" y="2"/>
                </a:lnTo>
                <a:lnTo>
                  <a:pt x="194" y="4"/>
                </a:lnTo>
                <a:lnTo>
                  <a:pt x="172" y="7"/>
                </a:lnTo>
                <a:lnTo>
                  <a:pt x="151" y="11"/>
                </a:lnTo>
                <a:lnTo>
                  <a:pt x="131" y="15"/>
                </a:lnTo>
                <a:lnTo>
                  <a:pt x="112" y="20"/>
                </a:lnTo>
                <a:lnTo>
                  <a:pt x="93" y="26"/>
                </a:lnTo>
                <a:lnTo>
                  <a:pt x="77" y="33"/>
                </a:lnTo>
                <a:lnTo>
                  <a:pt x="61" y="40"/>
                </a:lnTo>
                <a:lnTo>
                  <a:pt x="47" y="48"/>
                </a:lnTo>
                <a:lnTo>
                  <a:pt x="35" y="56"/>
                </a:lnTo>
                <a:lnTo>
                  <a:pt x="24" y="64"/>
                </a:lnTo>
                <a:lnTo>
                  <a:pt x="16" y="73"/>
                </a:lnTo>
                <a:lnTo>
                  <a:pt x="8" y="83"/>
                </a:lnTo>
                <a:lnTo>
                  <a:pt x="4" y="92"/>
                </a:lnTo>
                <a:lnTo>
                  <a:pt x="1" y="102"/>
                </a:lnTo>
                <a:lnTo>
                  <a:pt x="0"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7" name="Freeform 9">
            <a:extLst>
              <a:ext uri="{FF2B5EF4-FFF2-40B4-BE49-F238E27FC236}">
                <a16:creationId xmlns:a16="http://schemas.microsoft.com/office/drawing/2014/main" id="{A7E521B1-29D5-4069-81B7-D91A42C9D019}"/>
              </a:ext>
            </a:extLst>
          </p:cNvPr>
          <p:cNvSpPr>
            <a:spLocks/>
          </p:cNvSpPr>
          <p:nvPr/>
        </p:nvSpPr>
        <p:spPr bwMode="auto">
          <a:xfrm>
            <a:off x="1476375" y="1979613"/>
            <a:ext cx="835025" cy="352425"/>
          </a:xfrm>
          <a:custGeom>
            <a:avLst/>
            <a:gdLst>
              <a:gd name="T0" fmla="*/ 524 w 526"/>
              <a:gd name="T1" fmla="*/ 101 h 222"/>
              <a:gd name="T2" fmla="*/ 517 w 526"/>
              <a:gd name="T3" fmla="*/ 82 h 222"/>
              <a:gd name="T4" fmla="*/ 501 w 526"/>
              <a:gd name="T5" fmla="*/ 63 h 222"/>
              <a:gd name="T6" fmla="*/ 478 w 526"/>
              <a:gd name="T7" fmla="*/ 47 h 222"/>
              <a:gd name="T8" fmla="*/ 448 w 526"/>
              <a:gd name="T9" fmla="*/ 32 h 222"/>
              <a:gd name="T10" fmla="*/ 413 w 526"/>
              <a:gd name="T11" fmla="*/ 20 h 222"/>
              <a:gd name="T12" fmla="*/ 374 w 526"/>
              <a:gd name="T13" fmla="*/ 10 h 222"/>
              <a:gd name="T14" fmla="*/ 331 w 526"/>
              <a:gd name="T15" fmla="*/ 3 h 222"/>
              <a:gd name="T16" fmla="*/ 286 w 526"/>
              <a:gd name="T17" fmla="*/ 0 h 222"/>
              <a:gd name="T18" fmla="*/ 240 w 526"/>
              <a:gd name="T19" fmla="*/ 0 h 222"/>
              <a:gd name="T20" fmla="*/ 195 w 526"/>
              <a:gd name="T21" fmla="*/ 3 h 222"/>
              <a:gd name="T22" fmla="*/ 152 w 526"/>
              <a:gd name="T23" fmla="*/ 10 h 222"/>
              <a:gd name="T24" fmla="*/ 113 w 526"/>
              <a:gd name="T25" fmla="*/ 20 h 222"/>
              <a:gd name="T26" fmla="*/ 77 w 526"/>
              <a:gd name="T27" fmla="*/ 32 h 222"/>
              <a:gd name="T28" fmla="*/ 48 w 526"/>
              <a:gd name="T29" fmla="*/ 47 h 222"/>
              <a:gd name="T30" fmla="*/ 25 w 526"/>
              <a:gd name="T31" fmla="*/ 63 h 222"/>
              <a:gd name="T32" fmla="*/ 9 w 526"/>
              <a:gd name="T33" fmla="*/ 82 h 222"/>
              <a:gd name="T34" fmla="*/ 2 w 526"/>
              <a:gd name="T35" fmla="*/ 101 h 222"/>
              <a:gd name="T36" fmla="*/ 2 w 526"/>
              <a:gd name="T37" fmla="*/ 120 h 222"/>
              <a:gd name="T38" fmla="*/ 9 w 526"/>
              <a:gd name="T39" fmla="*/ 139 h 222"/>
              <a:gd name="T40" fmla="*/ 25 w 526"/>
              <a:gd name="T41" fmla="*/ 157 h 222"/>
              <a:gd name="T42" fmla="*/ 48 w 526"/>
              <a:gd name="T43" fmla="*/ 174 h 222"/>
              <a:gd name="T44" fmla="*/ 77 w 526"/>
              <a:gd name="T45" fmla="*/ 189 h 222"/>
              <a:gd name="T46" fmla="*/ 113 w 526"/>
              <a:gd name="T47" fmla="*/ 201 h 222"/>
              <a:gd name="T48" fmla="*/ 152 w 526"/>
              <a:gd name="T49" fmla="*/ 211 h 222"/>
              <a:gd name="T50" fmla="*/ 195 w 526"/>
              <a:gd name="T51" fmla="*/ 217 h 222"/>
              <a:gd name="T52" fmla="*/ 240 w 526"/>
              <a:gd name="T53" fmla="*/ 221 h 222"/>
              <a:gd name="T54" fmla="*/ 286 w 526"/>
              <a:gd name="T55" fmla="*/ 221 h 222"/>
              <a:gd name="T56" fmla="*/ 331 w 526"/>
              <a:gd name="T57" fmla="*/ 217 h 222"/>
              <a:gd name="T58" fmla="*/ 374 w 526"/>
              <a:gd name="T59" fmla="*/ 211 h 222"/>
              <a:gd name="T60" fmla="*/ 413 w 526"/>
              <a:gd name="T61" fmla="*/ 201 h 222"/>
              <a:gd name="T62" fmla="*/ 448 w 526"/>
              <a:gd name="T63" fmla="*/ 189 h 222"/>
              <a:gd name="T64" fmla="*/ 478 w 526"/>
              <a:gd name="T65" fmla="*/ 174 h 222"/>
              <a:gd name="T66" fmla="*/ 501 w 526"/>
              <a:gd name="T67" fmla="*/ 157 h 222"/>
              <a:gd name="T68" fmla="*/ 517 w 526"/>
              <a:gd name="T69" fmla="*/ 139 h 222"/>
              <a:gd name="T70" fmla="*/ 524 w 526"/>
              <a:gd name="T71" fmla="*/ 12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2">
                <a:moveTo>
                  <a:pt x="525" y="111"/>
                </a:moveTo>
                <a:lnTo>
                  <a:pt x="524" y="101"/>
                </a:lnTo>
                <a:lnTo>
                  <a:pt x="521" y="91"/>
                </a:lnTo>
                <a:lnTo>
                  <a:pt x="517" y="82"/>
                </a:lnTo>
                <a:lnTo>
                  <a:pt x="509" y="73"/>
                </a:lnTo>
                <a:lnTo>
                  <a:pt x="501" y="63"/>
                </a:lnTo>
                <a:lnTo>
                  <a:pt x="490" y="55"/>
                </a:lnTo>
                <a:lnTo>
                  <a:pt x="478" y="47"/>
                </a:lnTo>
                <a:lnTo>
                  <a:pt x="464" y="39"/>
                </a:lnTo>
                <a:lnTo>
                  <a:pt x="448" y="32"/>
                </a:lnTo>
                <a:lnTo>
                  <a:pt x="432" y="25"/>
                </a:lnTo>
                <a:lnTo>
                  <a:pt x="413" y="20"/>
                </a:lnTo>
                <a:lnTo>
                  <a:pt x="394" y="15"/>
                </a:lnTo>
                <a:lnTo>
                  <a:pt x="374" y="10"/>
                </a:lnTo>
                <a:lnTo>
                  <a:pt x="353" y="6"/>
                </a:lnTo>
                <a:lnTo>
                  <a:pt x="331" y="3"/>
                </a:lnTo>
                <a:lnTo>
                  <a:pt x="308" y="1"/>
                </a:lnTo>
                <a:lnTo>
                  <a:pt x="286" y="0"/>
                </a:lnTo>
                <a:lnTo>
                  <a:pt x="263" y="0"/>
                </a:lnTo>
                <a:lnTo>
                  <a:pt x="240" y="0"/>
                </a:lnTo>
                <a:lnTo>
                  <a:pt x="217" y="1"/>
                </a:lnTo>
                <a:lnTo>
                  <a:pt x="195" y="3"/>
                </a:lnTo>
                <a:lnTo>
                  <a:pt x="173" y="6"/>
                </a:lnTo>
                <a:lnTo>
                  <a:pt x="152" y="10"/>
                </a:lnTo>
                <a:lnTo>
                  <a:pt x="132" y="15"/>
                </a:lnTo>
                <a:lnTo>
                  <a:pt x="113" y="20"/>
                </a:lnTo>
                <a:lnTo>
                  <a:pt x="95" y="25"/>
                </a:lnTo>
                <a:lnTo>
                  <a:pt x="77" y="32"/>
                </a:lnTo>
                <a:lnTo>
                  <a:pt x="62" y="39"/>
                </a:lnTo>
                <a:lnTo>
                  <a:pt x="48" y="47"/>
                </a:lnTo>
                <a:lnTo>
                  <a:pt x="36" y="55"/>
                </a:lnTo>
                <a:lnTo>
                  <a:pt x="25" y="63"/>
                </a:lnTo>
                <a:lnTo>
                  <a:pt x="17" y="73"/>
                </a:lnTo>
                <a:lnTo>
                  <a:pt x="9" y="82"/>
                </a:lnTo>
                <a:lnTo>
                  <a:pt x="5" y="91"/>
                </a:lnTo>
                <a:lnTo>
                  <a:pt x="2" y="101"/>
                </a:lnTo>
                <a:lnTo>
                  <a:pt x="0" y="111"/>
                </a:lnTo>
                <a:lnTo>
                  <a:pt x="2" y="120"/>
                </a:lnTo>
                <a:lnTo>
                  <a:pt x="5" y="130"/>
                </a:lnTo>
                <a:lnTo>
                  <a:pt x="9" y="139"/>
                </a:lnTo>
                <a:lnTo>
                  <a:pt x="17" y="149"/>
                </a:lnTo>
                <a:lnTo>
                  <a:pt x="25" y="157"/>
                </a:lnTo>
                <a:lnTo>
                  <a:pt x="36" y="166"/>
                </a:lnTo>
                <a:lnTo>
                  <a:pt x="48" y="174"/>
                </a:lnTo>
                <a:lnTo>
                  <a:pt x="62" y="181"/>
                </a:lnTo>
                <a:lnTo>
                  <a:pt x="77" y="189"/>
                </a:lnTo>
                <a:lnTo>
                  <a:pt x="95" y="195"/>
                </a:lnTo>
                <a:lnTo>
                  <a:pt x="113" y="201"/>
                </a:lnTo>
                <a:lnTo>
                  <a:pt x="132" y="207"/>
                </a:lnTo>
                <a:lnTo>
                  <a:pt x="152" y="211"/>
                </a:lnTo>
                <a:lnTo>
                  <a:pt x="173" y="215"/>
                </a:lnTo>
                <a:lnTo>
                  <a:pt x="195" y="217"/>
                </a:lnTo>
                <a:lnTo>
                  <a:pt x="217" y="219"/>
                </a:lnTo>
                <a:lnTo>
                  <a:pt x="240" y="221"/>
                </a:lnTo>
                <a:lnTo>
                  <a:pt x="263" y="221"/>
                </a:lnTo>
                <a:lnTo>
                  <a:pt x="286" y="221"/>
                </a:lnTo>
                <a:lnTo>
                  <a:pt x="308" y="219"/>
                </a:lnTo>
                <a:lnTo>
                  <a:pt x="331" y="217"/>
                </a:lnTo>
                <a:lnTo>
                  <a:pt x="353" y="215"/>
                </a:lnTo>
                <a:lnTo>
                  <a:pt x="374" y="211"/>
                </a:lnTo>
                <a:lnTo>
                  <a:pt x="394" y="207"/>
                </a:lnTo>
                <a:lnTo>
                  <a:pt x="413" y="201"/>
                </a:lnTo>
                <a:lnTo>
                  <a:pt x="432" y="195"/>
                </a:lnTo>
                <a:lnTo>
                  <a:pt x="448" y="189"/>
                </a:lnTo>
                <a:lnTo>
                  <a:pt x="464" y="181"/>
                </a:lnTo>
                <a:lnTo>
                  <a:pt x="478" y="174"/>
                </a:lnTo>
                <a:lnTo>
                  <a:pt x="490" y="166"/>
                </a:lnTo>
                <a:lnTo>
                  <a:pt x="501" y="157"/>
                </a:lnTo>
                <a:lnTo>
                  <a:pt x="509" y="149"/>
                </a:lnTo>
                <a:lnTo>
                  <a:pt x="517" y="139"/>
                </a:lnTo>
                <a:lnTo>
                  <a:pt x="521" y="130"/>
                </a:lnTo>
                <a:lnTo>
                  <a:pt x="524" y="120"/>
                </a:lnTo>
                <a:lnTo>
                  <a:pt x="525"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8" name="Freeform 10">
            <a:extLst>
              <a:ext uri="{FF2B5EF4-FFF2-40B4-BE49-F238E27FC236}">
                <a16:creationId xmlns:a16="http://schemas.microsoft.com/office/drawing/2014/main" id="{B233D132-ECE2-4A2F-9057-A7A2C2DF2623}"/>
              </a:ext>
            </a:extLst>
          </p:cNvPr>
          <p:cNvSpPr>
            <a:spLocks/>
          </p:cNvSpPr>
          <p:nvPr/>
        </p:nvSpPr>
        <p:spPr bwMode="auto">
          <a:xfrm>
            <a:off x="3008313" y="1979613"/>
            <a:ext cx="835025" cy="352425"/>
          </a:xfrm>
          <a:custGeom>
            <a:avLst/>
            <a:gdLst>
              <a:gd name="T0" fmla="*/ 1 w 526"/>
              <a:gd name="T1" fmla="*/ 120 h 222"/>
              <a:gd name="T2" fmla="*/ 9 w 526"/>
              <a:gd name="T3" fmla="*/ 139 h 222"/>
              <a:gd name="T4" fmla="*/ 25 w 526"/>
              <a:gd name="T5" fmla="*/ 157 h 222"/>
              <a:gd name="T6" fmla="*/ 48 w 526"/>
              <a:gd name="T7" fmla="*/ 174 h 222"/>
              <a:gd name="T8" fmla="*/ 77 w 526"/>
              <a:gd name="T9" fmla="*/ 189 h 222"/>
              <a:gd name="T10" fmla="*/ 112 w 526"/>
              <a:gd name="T11" fmla="*/ 201 h 222"/>
              <a:gd name="T12" fmla="*/ 151 w 526"/>
              <a:gd name="T13" fmla="*/ 211 h 222"/>
              <a:gd name="T14" fmla="*/ 195 w 526"/>
              <a:gd name="T15" fmla="*/ 217 h 222"/>
              <a:gd name="T16" fmla="*/ 240 w 526"/>
              <a:gd name="T17" fmla="*/ 221 h 222"/>
              <a:gd name="T18" fmla="*/ 285 w 526"/>
              <a:gd name="T19" fmla="*/ 221 h 222"/>
              <a:gd name="T20" fmla="*/ 331 w 526"/>
              <a:gd name="T21" fmla="*/ 217 h 222"/>
              <a:gd name="T22" fmla="*/ 374 w 526"/>
              <a:gd name="T23" fmla="*/ 211 h 222"/>
              <a:gd name="T24" fmla="*/ 413 w 526"/>
              <a:gd name="T25" fmla="*/ 201 h 222"/>
              <a:gd name="T26" fmla="*/ 448 w 526"/>
              <a:gd name="T27" fmla="*/ 189 h 222"/>
              <a:gd name="T28" fmla="*/ 477 w 526"/>
              <a:gd name="T29" fmla="*/ 174 h 222"/>
              <a:gd name="T30" fmla="*/ 500 w 526"/>
              <a:gd name="T31" fmla="*/ 157 h 222"/>
              <a:gd name="T32" fmla="*/ 516 w 526"/>
              <a:gd name="T33" fmla="*/ 139 h 222"/>
              <a:gd name="T34" fmla="*/ 524 w 526"/>
              <a:gd name="T35" fmla="*/ 120 h 222"/>
              <a:gd name="T36" fmla="*/ 524 w 526"/>
              <a:gd name="T37" fmla="*/ 101 h 222"/>
              <a:gd name="T38" fmla="*/ 516 w 526"/>
              <a:gd name="T39" fmla="*/ 82 h 222"/>
              <a:gd name="T40" fmla="*/ 500 w 526"/>
              <a:gd name="T41" fmla="*/ 63 h 222"/>
              <a:gd name="T42" fmla="*/ 477 w 526"/>
              <a:gd name="T43" fmla="*/ 47 h 222"/>
              <a:gd name="T44" fmla="*/ 448 w 526"/>
              <a:gd name="T45" fmla="*/ 32 h 222"/>
              <a:gd name="T46" fmla="*/ 413 w 526"/>
              <a:gd name="T47" fmla="*/ 20 h 222"/>
              <a:gd name="T48" fmla="*/ 374 w 526"/>
              <a:gd name="T49" fmla="*/ 10 h 222"/>
              <a:gd name="T50" fmla="*/ 330 w 526"/>
              <a:gd name="T51" fmla="*/ 3 h 222"/>
              <a:gd name="T52" fmla="*/ 285 w 526"/>
              <a:gd name="T53" fmla="*/ 0 h 222"/>
              <a:gd name="T54" fmla="*/ 240 w 526"/>
              <a:gd name="T55" fmla="*/ 0 h 222"/>
              <a:gd name="T56" fmla="*/ 194 w 526"/>
              <a:gd name="T57" fmla="*/ 3 h 222"/>
              <a:gd name="T58" fmla="*/ 151 w 526"/>
              <a:gd name="T59" fmla="*/ 10 h 222"/>
              <a:gd name="T60" fmla="*/ 112 w 526"/>
              <a:gd name="T61" fmla="*/ 20 h 222"/>
              <a:gd name="T62" fmla="*/ 77 w 526"/>
              <a:gd name="T63" fmla="*/ 32 h 222"/>
              <a:gd name="T64" fmla="*/ 48 w 526"/>
              <a:gd name="T65" fmla="*/ 47 h 222"/>
              <a:gd name="T66" fmla="*/ 25 w 526"/>
              <a:gd name="T67" fmla="*/ 64 h 222"/>
              <a:gd name="T68" fmla="*/ 9 w 526"/>
              <a:gd name="T69" fmla="*/ 82 h 222"/>
              <a:gd name="T70" fmla="*/ 1 w 526"/>
              <a:gd name="T71" fmla="*/ 10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2">
                <a:moveTo>
                  <a:pt x="0" y="111"/>
                </a:moveTo>
                <a:lnTo>
                  <a:pt x="1" y="120"/>
                </a:lnTo>
                <a:lnTo>
                  <a:pt x="4" y="130"/>
                </a:lnTo>
                <a:lnTo>
                  <a:pt x="9" y="139"/>
                </a:lnTo>
                <a:lnTo>
                  <a:pt x="16" y="149"/>
                </a:lnTo>
                <a:lnTo>
                  <a:pt x="25" y="157"/>
                </a:lnTo>
                <a:lnTo>
                  <a:pt x="35" y="166"/>
                </a:lnTo>
                <a:lnTo>
                  <a:pt x="48" y="174"/>
                </a:lnTo>
                <a:lnTo>
                  <a:pt x="62" y="182"/>
                </a:lnTo>
                <a:lnTo>
                  <a:pt x="77" y="189"/>
                </a:lnTo>
                <a:lnTo>
                  <a:pt x="94" y="195"/>
                </a:lnTo>
                <a:lnTo>
                  <a:pt x="112" y="201"/>
                </a:lnTo>
                <a:lnTo>
                  <a:pt x="131" y="207"/>
                </a:lnTo>
                <a:lnTo>
                  <a:pt x="151" y="211"/>
                </a:lnTo>
                <a:lnTo>
                  <a:pt x="173" y="215"/>
                </a:lnTo>
                <a:lnTo>
                  <a:pt x="195" y="217"/>
                </a:lnTo>
                <a:lnTo>
                  <a:pt x="217" y="219"/>
                </a:lnTo>
                <a:lnTo>
                  <a:pt x="240" y="221"/>
                </a:lnTo>
                <a:lnTo>
                  <a:pt x="263" y="221"/>
                </a:lnTo>
                <a:lnTo>
                  <a:pt x="285" y="221"/>
                </a:lnTo>
                <a:lnTo>
                  <a:pt x="308" y="219"/>
                </a:lnTo>
                <a:lnTo>
                  <a:pt x="331" y="217"/>
                </a:lnTo>
                <a:lnTo>
                  <a:pt x="352" y="215"/>
                </a:lnTo>
                <a:lnTo>
                  <a:pt x="374" y="211"/>
                </a:lnTo>
                <a:lnTo>
                  <a:pt x="394" y="207"/>
                </a:lnTo>
                <a:lnTo>
                  <a:pt x="413" y="201"/>
                </a:lnTo>
                <a:lnTo>
                  <a:pt x="431" y="195"/>
                </a:lnTo>
                <a:lnTo>
                  <a:pt x="448" y="189"/>
                </a:lnTo>
                <a:lnTo>
                  <a:pt x="463" y="181"/>
                </a:lnTo>
                <a:lnTo>
                  <a:pt x="477" y="174"/>
                </a:lnTo>
                <a:lnTo>
                  <a:pt x="490" y="166"/>
                </a:lnTo>
                <a:lnTo>
                  <a:pt x="500" y="157"/>
                </a:lnTo>
                <a:lnTo>
                  <a:pt x="509" y="148"/>
                </a:lnTo>
                <a:lnTo>
                  <a:pt x="516" y="139"/>
                </a:lnTo>
                <a:lnTo>
                  <a:pt x="521" y="130"/>
                </a:lnTo>
                <a:lnTo>
                  <a:pt x="524" y="120"/>
                </a:lnTo>
                <a:lnTo>
                  <a:pt x="525" y="111"/>
                </a:lnTo>
                <a:lnTo>
                  <a:pt x="524" y="101"/>
                </a:lnTo>
                <a:lnTo>
                  <a:pt x="521" y="91"/>
                </a:lnTo>
                <a:lnTo>
                  <a:pt x="516" y="82"/>
                </a:lnTo>
                <a:lnTo>
                  <a:pt x="509" y="73"/>
                </a:lnTo>
                <a:lnTo>
                  <a:pt x="500" y="63"/>
                </a:lnTo>
                <a:lnTo>
                  <a:pt x="490" y="55"/>
                </a:lnTo>
                <a:lnTo>
                  <a:pt x="477" y="47"/>
                </a:lnTo>
                <a:lnTo>
                  <a:pt x="463" y="39"/>
                </a:lnTo>
                <a:lnTo>
                  <a:pt x="448" y="32"/>
                </a:lnTo>
                <a:lnTo>
                  <a:pt x="431" y="25"/>
                </a:lnTo>
                <a:lnTo>
                  <a:pt x="413" y="20"/>
                </a:lnTo>
                <a:lnTo>
                  <a:pt x="394" y="15"/>
                </a:lnTo>
                <a:lnTo>
                  <a:pt x="374" y="10"/>
                </a:lnTo>
                <a:lnTo>
                  <a:pt x="352" y="6"/>
                </a:lnTo>
                <a:lnTo>
                  <a:pt x="330" y="3"/>
                </a:lnTo>
                <a:lnTo>
                  <a:pt x="308" y="1"/>
                </a:lnTo>
                <a:lnTo>
                  <a:pt x="285" y="0"/>
                </a:lnTo>
                <a:lnTo>
                  <a:pt x="263" y="0"/>
                </a:lnTo>
                <a:lnTo>
                  <a:pt x="240" y="0"/>
                </a:lnTo>
                <a:lnTo>
                  <a:pt x="217" y="1"/>
                </a:lnTo>
                <a:lnTo>
                  <a:pt x="194" y="3"/>
                </a:lnTo>
                <a:lnTo>
                  <a:pt x="173" y="6"/>
                </a:lnTo>
                <a:lnTo>
                  <a:pt x="151" y="10"/>
                </a:lnTo>
                <a:lnTo>
                  <a:pt x="131" y="15"/>
                </a:lnTo>
                <a:lnTo>
                  <a:pt x="112" y="20"/>
                </a:lnTo>
                <a:lnTo>
                  <a:pt x="94" y="25"/>
                </a:lnTo>
                <a:lnTo>
                  <a:pt x="77" y="32"/>
                </a:lnTo>
                <a:lnTo>
                  <a:pt x="62" y="39"/>
                </a:lnTo>
                <a:lnTo>
                  <a:pt x="48" y="47"/>
                </a:lnTo>
                <a:lnTo>
                  <a:pt x="35" y="55"/>
                </a:lnTo>
                <a:lnTo>
                  <a:pt x="25" y="64"/>
                </a:lnTo>
                <a:lnTo>
                  <a:pt x="16" y="73"/>
                </a:lnTo>
                <a:lnTo>
                  <a:pt x="9" y="82"/>
                </a:lnTo>
                <a:lnTo>
                  <a:pt x="4" y="91"/>
                </a:lnTo>
                <a:lnTo>
                  <a:pt x="1" y="101"/>
                </a:lnTo>
                <a:lnTo>
                  <a:pt x="0"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9" name="Freeform 11">
            <a:extLst>
              <a:ext uri="{FF2B5EF4-FFF2-40B4-BE49-F238E27FC236}">
                <a16:creationId xmlns:a16="http://schemas.microsoft.com/office/drawing/2014/main" id="{33BFADC9-6297-419A-B91B-EFCDFADF4BBB}"/>
              </a:ext>
            </a:extLst>
          </p:cNvPr>
          <p:cNvSpPr>
            <a:spLocks/>
          </p:cNvSpPr>
          <p:nvPr/>
        </p:nvSpPr>
        <p:spPr bwMode="auto">
          <a:xfrm>
            <a:off x="3425825" y="1525588"/>
            <a:ext cx="835025" cy="352425"/>
          </a:xfrm>
          <a:custGeom>
            <a:avLst/>
            <a:gdLst>
              <a:gd name="T0" fmla="*/ 1 w 526"/>
              <a:gd name="T1" fmla="*/ 120 h 222"/>
              <a:gd name="T2" fmla="*/ 9 w 526"/>
              <a:gd name="T3" fmla="*/ 139 h 222"/>
              <a:gd name="T4" fmla="*/ 24 w 526"/>
              <a:gd name="T5" fmla="*/ 157 h 222"/>
              <a:gd name="T6" fmla="*/ 48 w 526"/>
              <a:gd name="T7" fmla="*/ 174 h 222"/>
              <a:gd name="T8" fmla="*/ 77 w 526"/>
              <a:gd name="T9" fmla="*/ 189 h 222"/>
              <a:gd name="T10" fmla="*/ 112 w 526"/>
              <a:gd name="T11" fmla="*/ 201 h 222"/>
              <a:gd name="T12" fmla="*/ 151 w 526"/>
              <a:gd name="T13" fmla="*/ 211 h 222"/>
              <a:gd name="T14" fmla="*/ 194 w 526"/>
              <a:gd name="T15" fmla="*/ 217 h 222"/>
              <a:gd name="T16" fmla="*/ 240 w 526"/>
              <a:gd name="T17" fmla="*/ 221 h 222"/>
              <a:gd name="T18" fmla="*/ 285 w 526"/>
              <a:gd name="T19" fmla="*/ 221 h 222"/>
              <a:gd name="T20" fmla="*/ 330 w 526"/>
              <a:gd name="T21" fmla="*/ 217 h 222"/>
              <a:gd name="T22" fmla="*/ 374 w 526"/>
              <a:gd name="T23" fmla="*/ 210 h 222"/>
              <a:gd name="T24" fmla="*/ 413 w 526"/>
              <a:gd name="T25" fmla="*/ 201 h 222"/>
              <a:gd name="T26" fmla="*/ 448 w 526"/>
              <a:gd name="T27" fmla="*/ 188 h 222"/>
              <a:gd name="T28" fmla="*/ 477 w 526"/>
              <a:gd name="T29" fmla="*/ 173 h 222"/>
              <a:gd name="T30" fmla="*/ 500 w 526"/>
              <a:gd name="T31" fmla="*/ 157 h 222"/>
              <a:gd name="T32" fmla="*/ 516 w 526"/>
              <a:gd name="T33" fmla="*/ 139 h 222"/>
              <a:gd name="T34" fmla="*/ 524 w 526"/>
              <a:gd name="T35" fmla="*/ 120 h 222"/>
              <a:gd name="T36" fmla="*/ 524 w 526"/>
              <a:gd name="T37" fmla="*/ 101 h 222"/>
              <a:gd name="T38" fmla="*/ 516 w 526"/>
              <a:gd name="T39" fmla="*/ 82 h 222"/>
              <a:gd name="T40" fmla="*/ 500 w 526"/>
              <a:gd name="T41" fmla="*/ 63 h 222"/>
              <a:gd name="T42" fmla="*/ 477 w 526"/>
              <a:gd name="T43" fmla="*/ 47 h 222"/>
              <a:gd name="T44" fmla="*/ 448 w 526"/>
              <a:gd name="T45" fmla="*/ 32 h 222"/>
              <a:gd name="T46" fmla="*/ 413 w 526"/>
              <a:gd name="T47" fmla="*/ 20 h 222"/>
              <a:gd name="T48" fmla="*/ 373 w 526"/>
              <a:gd name="T49" fmla="*/ 10 h 222"/>
              <a:gd name="T50" fmla="*/ 330 w 526"/>
              <a:gd name="T51" fmla="*/ 3 h 222"/>
              <a:gd name="T52" fmla="*/ 285 w 526"/>
              <a:gd name="T53" fmla="*/ 0 h 222"/>
              <a:gd name="T54" fmla="*/ 240 w 526"/>
              <a:gd name="T55" fmla="*/ 0 h 222"/>
              <a:gd name="T56" fmla="*/ 194 w 526"/>
              <a:gd name="T57" fmla="*/ 3 h 222"/>
              <a:gd name="T58" fmla="*/ 151 w 526"/>
              <a:gd name="T59" fmla="*/ 10 h 222"/>
              <a:gd name="T60" fmla="*/ 112 w 526"/>
              <a:gd name="T61" fmla="*/ 20 h 222"/>
              <a:gd name="T62" fmla="*/ 77 w 526"/>
              <a:gd name="T63" fmla="*/ 32 h 222"/>
              <a:gd name="T64" fmla="*/ 48 w 526"/>
              <a:gd name="T65" fmla="*/ 47 h 222"/>
              <a:gd name="T66" fmla="*/ 24 w 526"/>
              <a:gd name="T67" fmla="*/ 64 h 222"/>
              <a:gd name="T68" fmla="*/ 9 w 526"/>
              <a:gd name="T69" fmla="*/ 82 h 222"/>
              <a:gd name="T70" fmla="*/ 1 w 526"/>
              <a:gd name="T71" fmla="*/ 10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2">
                <a:moveTo>
                  <a:pt x="0" y="110"/>
                </a:moveTo>
                <a:lnTo>
                  <a:pt x="1" y="120"/>
                </a:lnTo>
                <a:lnTo>
                  <a:pt x="4" y="129"/>
                </a:lnTo>
                <a:lnTo>
                  <a:pt x="9" y="139"/>
                </a:lnTo>
                <a:lnTo>
                  <a:pt x="16" y="148"/>
                </a:lnTo>
                <a:lnTo>
                  <a:pt x="24" y="157"/>
                </a:lnTo>
                <a:lnTo>
                  <a:pt x="35" y="166"/>
                </a:lnTo>
                <a:lnTo>
                  <a:pt x="48" y="174"/>
                </a:lnTo>
                <a:lnTo>
                  <a:pt x="62" y="182"/>
                </a:lnTo>
                <a:lnTo>
                  <a:pt x="77" y="189"/>
                </a:lnTo>
                <a:lnTo>
                  <a:pt x="94" y="195"/>
                </a:lnTo>
                <a:lnTo>
                  <a:pt x="112" y="201"/>
                </a:lnTo>
                <a:lnTo>
                  <a:pt x="131" y="206"/>
                </a:lnTo>
                <a:lnTo>
                  <a:pt x="151" y="211"/>
                </a:lnTo>
                <a:lnTo>
                  <a:pt x="173" y="215"/>
                </a:lnTo>
                <a:lnTo>
                  <a:pt x="194" y="217"/>
                </a:lnTo>
                <a:lnTo>
                  <a:pt x="217" y="219"/>
                </a:lnTo>
                <a:lnTo>
                  <a:pt x="240" y="221"/>
                </a:lnTo>
                <a:lnTo>
                  <a:pt x="262" y="221"/>
                </a:lnTo>
                <a:lnTo>
                  <a:pt x="285" y="221"/>
                </a:lnTo>
                <a:lnTo>
                  <a:pt x="308" y="219"/>
                </a:lnTo>
                <a:lnTo>
                  <a:pt x="330" y="217"/>
                </a:lnTo>
                <a:lnTo>
                  <a:pt x="352" y="215"/>
                </a:lnTo>
                <a:lnTo>
                  <a:pt x="374" y="210"/>
                </a:lnTo>
                <a:lnTo>
                  <a:pt x="394" y="206"/>
                </a:lnTo>
                <a:lnTo>
                  <a:pt x="413" y="201"/>
                </a:lnTo>
                <a:lnTo>
                  <a:pt x="431" y="195"/>
                </a:lnTo>
                <a:lnTo>
                  <a:pt x="448" y="188"/>
                </a:lnTo>
                <a:lnTo>
                  <a:pt x="463" y="181"/>
                </a:lnTo>
                <a:lnTo>
                  <a:pt x="477" y="173"/>
                </a:lnTo>
                <a:lnTo>
                  <a:pt x="490" y="166"/>
                </a:lnTo>
                <a:lnTo>
                  <a:pt x="500" y="157"/>
                </a:lnTo>
                <a:lnTo>
                  <a:pt x="509" y="148"/>
                </a:lnTo>
                <a:lnTo>
                  <a:pt x="516" y="139"/>
                </a:lnTo>
                <a:lnTo>
                  <a:pt x="521" y="129"/>
                </a:lnTo>
                <a:lnTo>
                  <a:pt x="524" y="120"/>
                </a:lnTo>
                <a:lnTo>
                  <a:pt x="525" y="110"/>
                </a:lnTo>
                <a:lnTo>
                  <a:pt x="524" y="101"/>
                </a:lnTo>
                <a:lnTo>
                  <a:pt x="521" y="91"/>
                </a:lnTo>
                <a:lnTo>
                  <a:pt x="516" y="82"/>
                </a:lnTo>
                <a:lnTo>
                  <a:pt x="509" y="72"/>
                </a:lnTo>
                <a:lnTo>
                  <a:pt x="500" y="63"/>
                </a:lnTo>
                <a:lnTo>
                  <a:pt x="490" y="55"/>
                </a:lnTo>
                <a:lnTo>
                  <a:pt x="477" y="47"/>
                </a:lnTo>
                <a:lnTo>
                  <a:pt x="463" y="39"/>
                </a:lnTo>
                <a:lnTo>
                  <a:pt x="448" y="32"/>
                </a:lnTo>
                <a:lnTo>
                  <a:pt x="431" y="25"/>
                </a:lnTo>
                <a:lnTo>
                  <a:pt x="413" y="20"/>
                </a:lnTo>
                <a:lnTo>
                  <a:pt x="394" y="14"/>
                </a:lnTo>
                <a:lnTo>
                  <a:pt x="373" y="10"/>
                </a:lnTo>
                <a:lnTo>
                  <a:pt x="352" y="6"/>
                </a:lnTo>
                <a:lnTo>
                  <a:pt x="330" y="3"/>
                </a:lnTo>
                <a:lnTo>
                  <a:pt x="308" y="1"/>
                </a:lnTo>
                <a:lnTo>
                  <a:pt x="285" y="0"/>
                </a:lnTo>
                <a:lnTo>
                  <a:pt x="262" y="0"/>
                </a:lnTo>
                <a:lnTo>
                  <a:pt x="240" y="0"/>
                </a:lnTo>
                <a:lnTo>
                  <a:pt x="217" y="1"/>
                </a:lnTo>
                <a:lnTo>
                  <a:pt x="194" y="3"/>
                </a:lnTo>
                <a:lnTo>
                  <a:pt x="173" y="6"/>
                </a:lnTo>
                <a:lnTo>
                  <a:pt x="151" y="10"/>
                </a:lnTo>
                <a:lnTo>
                  <a:pt x="131" y="14"/>
                </a:lnTo>
                <a:lnTo>
                  <a:pt x="112" y="20"/>
                </a:lnTo>
                <a:lnTo>
                  <a:pt x="94" y="26"/>
                </a:lnTo>
                <a:lnTo>
                  <a:pt x="77" y="32"/>
                </a:lnTo>
                <a:lnTo>
                  <a:pt x="62" y="39"/>
                </a:lnTo>
                <a:lnTo>
                  <a:pt x="48" y="47"/>
                </a:lnTo>
                <a:lnTo>
                  <a:pt x="35" y="55"/>
                </a:lnTo>
                <a:lnTo>
                  <a:pt x="24" y="64"/>
                </a:lnTo>
                <a:lnTo>
                  <a:pt x="16" y="72"/>
                </a:lnTo>
                <a:lnTo>
                  <a:pt x="9" y="82"/>
                </a:lnTo>
                <a:lnTo>
                  <a:pt x="4" y="91"/>
                </a:lnTo>
                <a:lnTo>
                  <a:pt x="1" y="101"/>
                </a:lnTo>
                <a:lnTo>
                  <a:pt x="0" y="11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0" name="Freeform 12">
            <a:extLst>
              <a:ext uri="{FF2B5EF4-FFF2-40B4-BE49-F238E27FC236}">
                <a16:creationId xmlns:a16="http://schemas.microsoft.com/office/drawing/2014/main" id="{ADB33E62-70ED-480A-9574-C257212D996B}"/>
              </a:ext>
            </a:extLst>
          </p:cNvPr>
          <p:cNvSpPr>
            <a:spLocks/>
          </p:cNvSpPr>
          <p:nvPr/>
        </p:nvSpPr>
        <p:spPr bwMode="auto">
          <a:xfrm>
            <a:off x="4362450" y="1535113"/>
            <a:ext cx="911225" cy="352425"/>
          </a:xfrm>
          <a:custGeom>
            <a:avLst/>
            <a:gdLst>
              <a:gd name="T0" fmla="*/ 1 w 574"/>
              <a:gd name="T1" fmla="*/ 120 h 222"/>
              <a:gd name="T2" fmla="*/ 9 w 574"/>
              <a:gd name="T3" fmla="*/ 139 h 222"/>
              <a:gd name="T4" fmla="*/ 27 w 574"/>
              <a:gd name="T5" fmla="*/ 157 h 222"/>
              <a:gd name="T6" fmla="*/ 52 w 574"/>
              <a:gd name="T7" fmla="*/ 174 h 222"/>
              <a:gd name="T8" fmla="*/ 84 w 574"/>
              <a:gd name="T9" fmla="*/ 189 h 222"/>
              <a:gd name="T10" fmla="*/ 122 w 574"/>
              <a:gd name="T11" fmla="*/ 201 h 222"/>
              <a:gd name="T12" fmla="*/ 164 w 574"/>
              <a:gd name="T13" fmla="*/ 211 h 222"/>
              <a:gd name="T14" fmla="*/ 212 w 574"/>
              <a:gd name="T15" fmla="*/ 217 h 222"/>
              <a:gd name="T16" fmla="*/ 261 w 574"/>
              <a:gd name="T17" fmla="*/ 221 h 222"/>
              <a:gd name="T18" fmla="*/ 311 w 574"/>
              <a:gd name="T19" fmla="*/ 221 h 222"/>
              <a:gd name="T20" fmla="*/ 361 w 574"/>
              <a:gd name="T21" fmla="*/ 217 h 222"/>
              <a:gd name="T22" fmla="*/ 408 w 574"/>
              <a:gd name="T23" fmla="*/ 211 h 222"/>
              <a:gd name="T24" fmla="*/ 450 w 574"/>
              <a:gd name="T25" fmla="*/ 201 h 222"/>
              <a:gd name="T26" fmla="*/ 488 w 574"/>
              <a:gd name="T27" fmla="*/ 189 h 222"/>
              <a:gd name="T28" fmla="*/ 520 w 574"/>
              <a:gd name="T29" fmla="*/ 174 h 222"/>
              <a:gd name="T30" fmla="*/ 545 w 574"/>
              <a:gd name="T31" fmla="*/ 157 h 222"/>
              <a:gd name="T32" fmla="*/ 563 w 574"/>
              <a:gd name="T33" fmla="*/ 139 h 222"/>
              <a:gd name="T34" fmla="*/ 571 w 574"/>
              <a:gd name="T35" fmla="*/ 120 h 222"/>
              <a:gd name="T36" fmla="*/ 571 w 574"/>
              <a:gd name="T37" fmla="*/ 101 h 222"/>
              <a:gd name="T38" fmla="*/ 563 w 574"/>
              <a:gd name="T39" fmla="*/ 82 h 222"/>
              <a:gd name="T40" fmla="*/ 545 w 574"/>
              <a:gd name="T41" fmla="*/ 63 h 222"/>
              <a:gd name="T42" fmla="*/ 520 w 574"/>
              <a:gd name="T43" fmla="*/ 47 h 222"/>
              <a:gd name="T44" fmla="*/ 488 w 574"/>
              <a:gd name="T45" fmla="*/ 32 h 222"/>
              <a:gd name="T46" fmla="*/ 450 w 574"/>
              <a:gd name="T47" fmla="*/ 20 h 222"/>
              <a:gd name="T48" fmla="*/ 408 w 574"/>
              <a:gd name="T49" fmla="*/ 10 h 222"/>
              <a:gd name="T50" fmla="*/ 360 w 574"/>
              <a:gd name="T51" fmla="*/ 3 h 222"/>
              <a:gd name="T52" fmla="*/ 311 w 574"/>
              <a:gd name="T53" fmla="*/ 0 h 222"/>
              <a:gd name="T54" fmla="*/ 261 w 574"/>
              <a:gd name="T55" fmla="*/ 0 h 222"/>
              <a:gd name="T56" fmla="*/ 211 w 574"/>
              <a:gd name="T57" fmla="*/ 3 h 222"/>
              <a:gd name="T58" fmla="*/ 164 w 574"/>
              <a:gd name="T59" fmla="*/ 10 h 222"/>
              <a:gd name="T60" fmla="*/ 122 w 574"/>
              <a:gd name="T61" fmla="*/ 20 h 222"/>
              <a:gd name="T62" fmla="*/ 84 w 574"/>
              <a:gd name="T63" fmla="*/ 32 h 222"/>
              <a:gd name="T64" fmla="*/ 52 w 574"/>
              <a:gd name="T65" fmla="*/ 47 h 222"/>
              <a:gd name="T66" fmla="*/ 27 w 574"/>
              <a:gd name="T67" fmla="*/ 64 h 222"/>
              <a:gd name="T68" fmla="*/ 9 w 574"/>
              <a:gd name="T69" fmla="*/ 82 h 222"/>
              <a:gd name="T70" fmla="*/ 1 w 574"/>
              <a:gd name="T71" fmla="*/ 10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222">
                <a:moveTo>
                  <a:pt x="0" y="111"/>
                </a:moveTo>
                <a:lnTo>
                  <a:pt x="1" y="120"/>
                </a:lnTo>
                <a:lnTo>
                  <a:pt x="4" y="130"/>
                </a:lnTo>
                <a:lnTo>
                  <a:pt x="9" y="139"/>
                </a:lnTo>
                <a:lnTo>
                  <a:pt x="17" y="149"/>
                </a:lnTo>
                <a:lnTo>
                  <a:pt x="27" y="157"/>
                </a:lnTo>
                <a:lnTo>
                  <a:pt x="38" y="166"/>
                </a:lnTo>
                <a:lnTo>
                  <a:pt x="52" y="174"/>
                </a:lnTo>
                <a:lnTo>
                  <a:pt x="67" y="181"/>
                </a:lnTo>
                <a:lnTo>
                  <a:pt x="84" y="189"/>
                </a:lnTo>
                <a:lnTo>
                  <a:pt x="102" y="195"/>
                </a:lnTo>
                <a:lnTo>
                  <a:pt x="122" y="201"/>
                </a:lnTo>
                <a:lnTo>
                  <a:pt x="142" y="206"/>
                </a:lnTo>
                <a:lnTo>
                  <a:pt x="164" y="211"/>
                </a:lnTo>
                <a:lnTo>
                  <a:pt x="188" y="215"/>
                </a:lnTo>
                <a:lnTo>
                  <a:pt x="212" y="217"/>
                </a:lnTo>
                <a:lnTo>
                  <a:pt x="236" y="219"/>
                </a:lnTo>
                <a:lnTo>
                  <a:pt x="261" y="221"/>
                </a:lnTo>
                <a:lnTo>
                  <a:pt x="285" y="221"/>
                </a:lnTo>
                <a:lnTo>
                  <a:pt x="311" y="221"/>
                </a:lnTo>
                <a:lnTo>
                  <a:pt x="336" y="219"/>
                </a:lnTo>
                <a:lnTo>
                  <a:pt x="361" y="217"/>
                </a:lnTo>
                <a:lnTo>
                  <a:pt x="384" y="214"/>
                </a:lnTo>
                <a:lnTo>
                  <a:pt x="408" y="211"/>
                </a:lnTo>
                <a:lnTo>
                  <a:pt x="430" y="206"/>
                </a:lnTo>
                <a:lnTo>
                  <a:pt x="450" y="201"/>
                </a:lnTo>
                <a:lnTo>
                  <a:pt x="470" y="195"/>
                </a:lnTo>
                <a:lnTo>
                  <a:pt x="488" y="189"/>
                </a:lnTo>
                <a:lnTo>
                  <a:pt x="505" y="181"/>
                </a:lnTo>
                <a:lnTo>
                  <a:pt x="520" y="174"/>
                </a:lnTo>
                <a:lnTo>
                  <a:pt x="534" y="165"/>
                </a:lnTo>
                <a:lnTo>
                  <a:pt x="545" y="157"/>
                </a:lnTo>
                <a:lnTo>
                  <a:pt x="555" y="148"/>
                </a:lnTo>
                <a:lnTo>
                  <a:pt x="563" y="139"/>
                </a:lnTo>
                <a:lnTo>
                  <a:pt x="568" y="130"/>
                </a:lnTo>
                <a:lnTo>
                  <a:pt x="571" y="120"/>
                </a:lnTo>
                <a:lnTo>
                  <a:pt x="573" y="110"/>
                </a:lnTo>
                <a:lnTo>
                  <a:pt x="571" y="101"/>
                </a:lnTo>
                <a:lnTo>
                  <a:pt x="568" y="91"/>
                </a:lnTo>
                <a:lnTo>
                  <a:pt x="563" y="82"/>
                </a:lnTo>
                <a:lnTo>
                  <a:pt x="555" y="73"/>
                </a:lnTo>
                <a:lnTo>
                  <a:pt x="545" y="63"/>
                </a:lnTo>
                <a:lnTo>
                  <a:pt x="534" y="55"/>
                </a:lnTo>
                <a:lnTo>
                  <a:pt x="520" y="47"/>
                </a:lnTo>
                <a:lnTo>
                  <a:pt x="505" y="39"/>
                </a:lnTo>
                <a:lnTo>
                  <a:pt x="488" y="32"/>
                </a:lnTo>
                <a:lnTo>
                  <a:pt x="470" y="25"/>
                </a:lnTo>
                <a:lnTo>
                  <a:pt x="450" y="20"/>
                </a:lnTo>
                <a:lnTo>
                  <a:pt x="430" y="15"/>
                </a:lnTo>
                <a:lnTo>
                  <a:pt x="408" y="10"/>
                </a:lnTo>
                <a:lnTo>
                  <a:pt x="384" y="6"/>
                </a:lnTo>
                <a:lnTo>
                  <a:pt x="360" y="3"/>
                </a:lnTo>
                <a:lnTo>
                  <a:pt x="336" y="1"/>
                </a:lnTo>
                <a:lnTo>
                  <a:pt x="311" y="0"/>
                </a:lnTo>
                <a:lnTo>
                  <a:pt x="285" y="0"/>
                </a:lnTo>
                <a:lnTo>
                  <a:pt x="261" y="0"/>
                </a:lnTo>
                <a:lnTo>
                  <a:pt x="236" y="1"/>
                </a:lnTo>
                <a:lnTo>
                  <a:pt x="211" y="3"/>
                </a:lnTo>
                <a:lnTo>
                  <a:pt x="188" y="6"/>
                </a:lnTo>
                <a:lnTo>
                  <a:pt x="164" y="10"/>
                </a:lnTo>
                <a:lnTo>
                  <a:pt x="142" y="15"/>
                </a:lnTo>
                <a:lnTo>
                  <a:pt x="122" y="20"/>
                </a:lnTo>
                <a:lnTo>
                  <a:pt x="102" y="25"/>
                </a:lnTo>
                <a:lnTo>
                  <a:pt x="84" y="32"/>
                </a:lnTo>
                <a:lnTo>
                  <a:pt x="67" y="39"/>
                </a:lnTo>
                <a:lnTo>
                  <a:pt x="52" y="47"/>
                </a:lnTo>
                <a:lnTo>
                  <a:pt x="38" y="55"/>
                </a:lnTo>
                <a:lnTo>
                  <a:pt x="27" y="64"/>
                </a:lnTo>
                <a:lnTo>
                  <a:pt x="17" y="73"/>
                </a:lnTo>
                <a:lnTo>
                  <a:pt x="9" y="82"/>
                </a:lnTo>
                <a:lnTo>
                  <a:pt x="4" y="91"/>
                </a:lnTo>
                <a:lnTo>
                  <a:pt x="1" y="101"/>
                </a:lnTo>
                <a:lnTo>
                  <a:pt x="0"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1" name="Freeform 13">
            <a:extLst>
              <a:ext uri="{FF2B5EF4-FFF2-40B4-BE49-F238E27FC236}">
                <a16:creationId xmlns:a16="http://schemas.microsoft.com/office/drawing/2014/main" id="{61050AD5-B369-4793-B76C-7D0BA20C830E}"/>
              </a:ext>
            </a:extLst>
          </p:cNvPr>
          <p:cNvSpPr>
            <a:spLocks/>
          </p:cNvSpPr>
          <p:nvPr/>
        </p:nvSpPr>
        <p:spPr bwMode="auto">
          <a:xfrm>
            <a:off x="3706813" y="2413000"/>
            <a:ext cx="1409700" cy="581025"/>
          </a:xfrm>
          <a:custGeom>
            <a:avLst/>
            <a:gdLst>
              <a:gd name="T0" fmla="*/ 0 w 888"/>
              <a:gd name="T1" fmla="*/ 183 h 366"/>
              <a:gd name="T2" fmla="*/ 438 w 888"/>
              <a:gd name="T3" fmla="*/ 0 h 366"/>
              <a:gd name="T4" fmla="*/ 887 w 888"/>
              <a:gd name="T5" fmla="*/ 189 h 366"/>
              <a:gd name="T6" fmla="*/ 438 w 888"/>
              <a:gd name="T7" fmla="*/ 365 h 366"/>
              <a:gd name="T8" fmla="*/ 0 w 888"/>
              <a:gd name="T9" fmla="*/ 183 h 366"/>
            </a:gdLst>
            <a:ahLst/>
            <a:cxnLst>
              <a:cxn ang="0">
                <a:pos x="T0" y="T1"/>
              </a:cxn>
              <a:cxn ang="0">
                <a:pos x="T2" y="T3"/>
              </a:cxn>
              <a:cxn ang="0">
                <a:pos x="T4" y="T5"/>
              </a:cxn>
              <a:cxn ang="0">
                <a:pos x="T6" y="T7"/>
              </a:cxn>
              <a:cxn ang="0">
                <a:pos x="T8" y="T9"/>
              </a:cxn>
            </a:cxnLst>
            <a:rect l="0" t="0" r="r" b="b"/>
            <a:pathLst>
              <a:path w="888" h="366">
                <a:moveTo>
                  <a:pt x="0" y="183"/>
                </a:moveTo>
                <a:lnTo>
                  <a:pt x="438" y="0"/>
                </a:lnTo>
                <a:lnTo>
                  <a:pt x="887" y="189"/>
                </a:lnTo>
                <a:lnTo>
                  <a:pt x="438" y="365"/>
                </a:lnTo>
                <a:lnTo>
                  <a:pt x="0" y="18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2" name="Freeform 14">
            <a:extLst>
              <a:ext uri="{FF2B5EF4-FFF2-40B4-BE49-F238E27FC236}">
                <a16:creationId xmlns:a16="http://schemas.microsoft.com/office/drawing/2014/main" id="{D553ABBE-8065-4BAE-B9E2-01380A6FA63C}"/>
              </a:ext>
            </a:extLst>
          </p:cNvPr>
          <p:cNvSpPr>
            <a:spLocks/>
          </p:cNvSpPr>
          <p:nvPr/>
        </p:nvSpPr>
        <p:spPr bwMode="auto">
          <a:xfrm>
            <a:off x="5559425" y="2559050"/>
            <a:ext cx="1387475" cy="409575"/>
          </a:xfrm>
          <a:custGeom>
            <a:avLst/>
            <a:gdLst>
              <a:gd name="T0" fmla="*/ 873 w 874"/>
              <a:gd name="T1" fmla="*/ 257 h 258"/>
              <a:gd name="T2" fmla="*/ 873 w 874"/>
              <a:gd name="T3" fmla="*/ 0 h 258"/>
              <a:gd name="T4" fmla="*/ 0 w 874"/>
              <a:gd name="T5" fmla="*/ 0 h 258"/>
              <a:gd name="T6" fmla="*/ 0 w 874"/>
              <a:gd name="T7" fmla="*/ 257 h 258"/>
              <a:gd name="T8" fmla="*/ 873 w 874"/>
              <a:gd name="T9" fmla="*/ 257 h 258"/>
            </a:gdLst>
            <a:ahLst/>
            <a:cxnLst>
              <a:cxn ang="0">
                <a:pos x="T0" y="T1"/>
              </a:cxn>
              <a:cxn ang="0">
                <a:pos x="T2" y="T3"/>
              </a:cxn>
              <a:cxn ang="0">
                <a:pos x="T4" y="T5"/>
              </a:cxn>
              <a:cxn ang="0">
                <a:pos x="T6" y="T7"/>
              </a:cxn>
              <a:cxn ang="0">
                <a:pos x="T8" y="T9"/>
              </a:cxn>
            </a:cxnLst>
            <a:rect l="0" t="0" r="r" b="b"/>
            <a:pathLst>
              <a:path w="874" h="258">
                <a:moveTo>
                  <a:pt x="873" y="257"/>
                </a:moveTo>
                <a:lnTo>
                  <a:pt x="873" y="0"/>
                </a:lnTo>
                <a:lnTo>
                  <a:pt x="0" y="0"/>
                </a:lnTo>
                <a:lnTo>
                  <a:pt x="0" y="257"/>
                </a:lnTo>
                <a:lnTo>
                  <a:pt x="873" y="25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3" name="Freeform 15">
            <a:extLst>
              <a:ext uri="{FF2B5EF4-FFF2-40B4-BE49-F238E27FC236}">
                <a16:creationId xmlns:a16="http://schemas.microsoft.com/office/drawing/2014/main" id="{E934BC5F-44F8-489A-9BED-FCE9F8B01E13}"/>
              </a:ext>
            </a:extLst>
          </p:cNvPr>
          <p:cNvSpPr>
            <a:spLocks/>
          </p:cNvSpPr>
          <p:nvPr/>
        </p:nvSpPr>
        <p:spPr bwMode="auto">
          <a:xfrm>
            <a:off x="2084388" y="2547938"/>
            <a:ext cx="1143000" cy="358775"/>
          </a:xfrm>
          <a:custGeom>
            <a:avLst/>
            <a:gdLst>
              <a:gd name="T0" fmla="*/ 719 w 720"/>
              <a:gd name="T1" fmla="*/ 225 h 226"/>
              <a:gd name="T2" fmla="*/ 719 w 720"/>
              <a:gd name="T3" fmla="*/ 0 h 226"/>
              <a:gd name="T4" fmla="*/ 0 w 720"/>
              <a:gd name="T5" fmla="*/ 0 h 226"/>
              <a:gd name="T6" fmla="*/ 0 w 720"/>
              <a:gd name="T7" fmla="*/ 225 h 226"/>
              <a:gd name="T8" fmla="*/ 719 w 720"/>
              <a:gd name="T9" fmla="*/ 225 h 226"/>
            </a:gdLst>
            <a:ahLst/>
            <a:cxnLst>
              <a:cxn ang="0">
                <a:pos x="T0" y="T1"/>
              </a:cxn>
              <a:cxn ang="0">
                <a:pos x="T2" y="T3"/>
              </a:cxn>
              <a:cxn ang="0">
                <a:pos x="T4" y="T5"/>
              </a:cxn>
              <a:cxn ang="0">
                <a:pos x="T6" y="T7"/>
              </a:cxn>
              <a:cxn ang="0">
                <a:pos x="T8" y="T9"/>
              </a:cxn>
            </a:cxnLst>
            <a:rect l="0" t="0" r="r" b="b"/>
            <a:pathLst>
              <a:path w="720" h="226">
                <a:moveTo>
                  <a:pt x="719" y="225"/>
                </a:moveTo>
                <a:lnTo>
                  <a:pt x="719" y="0"/>
                </a:lnTo>
                <a:lnTo>
                  <a:pt x="0" y="0"/>
                </a:lnTo>
                <a:lnTo>
                  <a:pt x="0" y="225"/>
                </a:lnTo>
                <a:lnTo>
                  <a:pt x="719" y="2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4" name="Freeform 16">
            <a:extLst>
              <a:ext uri="{FF2B5EF4-FFF2-40B4-BE49-F238E27FC236}">
                <a16:creationId xmlns:a16="http://schemas.microsoft.com/office/drawing/2014/main" id="{51EAFDF6-202F-4856-BCE5-BAFB691C7EB0}"/>
              </a:ext>
            </a:extLst>
          </p:cNvPr>
          <p:cNvSpPr>
            <a:spLocks/>
          </p:cNvSpPr>
          <p:nvPr/>
        </p:nvSpPr>
        <p:spPr bwMode="auto">
          <a:xfrm>
            <a:off x="5559425" y="1730375"/>
            <a:ext cx="835025" cy="354013"/>
          </a:xfrm>
          <a:custGeom>
            <a:avLst/>
            <a:gdLst>
              <a:gd name="T0" fmla="*/ 525 w 526"/>
              <a:gd name="T1" fmla="*/ 101 h 223"/>
              <a:gd name="T2" fmla="*/ 516 w 526"/>
              <a:gd name="T3" fmla="*/ 82 h 223"/>
              <a:gd name="T4" fmla="*/ 501 w 526"/>
              <a:gd name="T5" fmla="*/ 64 h 223"/>
              <a:gd name="T6" fmla="*/ 478 w 526"/>
              <a:gd name="T7" fmla="*/ 48 h 223"/>
              <a:gd name="T8" fmla="*/ 449 w 526"/>
              <a:gd name="T9" fmla="*/ 33 h 223"/>
              <a:gd name="T10" fmla="*/ 414 w 526"/>
              <a:gd name="T11" fmla="*/ 20 h 223"/>
              <a:gd name="T12" fmla="*/ 374 w 526"/>
              <a:gd name="T13" fmla="*/ 11 h 223"/>
              <a:gd name="T14" fmla="*/ 331 w 526"/>
              <a:gd name="T15" fmla="*/ 4 h 223"/>
              <a:gd name="T16" fmla="*/ 286 w 526"/>
              <a:gd name="T17" fmla="*/ 1 h 223"/>
              <a:gd name="T18" fmla="*/ 240 w 526"/>
              <a:gd name="T19" fmla="*/ 1 h 223"/>
              <a:gd name="T20" fmla="*/ 195 w 526"/>
              <a:gd name="T21" fmla="*/ 4 h 223"/>
              <a:gd name="T22" fmla="*/ 152 w 526"/>
              <a:gd name="T23" fmla="*/ 11 h 223"/>
              <a:gd name="T24" fmla="*/ 112 w 526"/>
              <a:gd name="T25" fmla="*/ 20 h 223"/>
              <a:gd name="T26" fmla="*/ 77 w 526"/>
              <a:gd name="T27" fmla="*/ 33 h 223"/>
              <a:gd name="T28" fmla="*/ 48 w 526"/>
              <a:gd name="T29" fmla="*/ 48 h 223"/>
              <a:gd name="T30" fmla="*/ 25 w 526"/>
              <a:gd name="T31" fmla="*/ 64 h 223"/>
              <a:gd name="T32" fmla="*/ 10 w 526"/>
              <a:gd name="T33" fmla="*/ 82 h 223"/>
              <a:gd name="T34" fmla="*/ 1 w 526"/>
              <a:gd name="T35" fmla="*/ 101 h 223"/>
              <a:gd name="T36" fmla="*/ 1 w 526"/>
              <a:gd name="T37" fmla="*/ 121 h 223"/>
              <a:gd name="T38" fmla="*/ 10 w 526"/>
              <a:gd name="T39" fmla="*/ 140 h 223"/>
              <a:gd name="T40" fmla="*/ 25 w 526"/>
              <a:gd name="T41" fmla="*/ 158 h 223"/>
              <a:gd name="T42" fmla="*/ 48 w 526"/>
              <a:gd name="T43" fmla="*/ 175 h 223"/>
              <a:gd name="T44" fmla="*/ 77 w 526"/>
              <a:gd name="T45" fmla="*/ 190 h 223"/>
              <a:gd name="T46" fmla="*/ 112 w 526"/>
              <a:gd name="T47" fmla="*/ 202 h 223"/>
              <a:gd name="T48" fmla="*/ 152 w 526"/>
              <a:gd name="T49" fmla="*/ 212 h 223"/>
              <a:gd name="T50" fmla="*/ 195 w 526"/>
              <a:gd name="T51" fmla="*/ 218 h 223"/>
              <a:gd name="T52" fmla="*/ 240 w 526"/>
              <a:gd name="T53" fmla="*/ 221 h 223"/>
              <a:gd name="T54" fmla="*/ 286 w 526"/>
              <a:gd name="T55" fmla="*/ 221 h 223"/>
              <a:gd name="T56" fmla="*/ 331 w 526"/>
              <a:gd name="T57" fmla="*/ 218 h 223"/>
              <a:gd name="T58" fmla="*/ 374 w 526"/>
              <a:gd name="T59" fmla="*/ 212 h 223"/>
              <a:gd name="T60" fmla="*/ 414 w 526"/>
              <a:gd name="T61" fmla="*/ 202 h 223"/>
              <a:gd name="T62" fmla="*/ 449 w 526"/>
              <a:gd name="T63" fmla="*/ 190 h 223"/>
              <a:gd name="T64" fmla="*/ 478 w 526"/>
              <a:gd name="T65" fmla="*/ 175 h 223"/>
              <a:gd name="T66" fmla="*/ 501 w 526"/>
              <a:gd name="T67" fmla="*/ 158 h 223"/>
              <a:gd name="T68" fmla="*/ 516 w 526"/>
              <a:gd name="T69" fmla="*/ 140 h 223"/>
              <a:gd name="T70" fmla="*/ 525 w 526"/>
              <a:gd name="T71" fmla="*/ 1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3">
                <a:moveTo>
                  <a:pt x="525" y="111"/>
                </a:moveTo>
                <a:lnTo>
                  <a:pt x="525" y="101"/>
                </a:lnTo>
                <a:lnTo>
                  <a:pt x="522" y="92"/>
                </a:lnTo>
                <a:lnTo>
                  <a:pt x="516" y="82"/>
                </a:lnTo>
                <a:lnTo>
                  <a:pt x="510" y="73"/>
                </a:lnTo>
                <a:lnTo>
                  <a:pt x="501" y="64"/>
                </a:lnTo>
                <a:lnTo>
                  <a:pt x="490" y="56"/>
                </a:lnTo>
                <a:lnTo>
                  <a:pt x="478" y="48"/>
                </a:lnTo>
                <a:lnTo>
                  <a:pt x="464" y="40"/>
                </a:lnTo>
                <a:lnTo>
                  <a:pt x="449" y="33"/>
                </a:lnTo>
                <a:lnTo>
                  <a:pt x="432" y="27"/>
                </a:lnTo>
                <a:lnTo>
                  <a:pt x="414" y="20"/>
                </a:lnTo>
                <a:lnTo>
                  <a:pt x="394" y="15"/>
                </a:lnTo>
                <a:lnTo>
                  <a:pt x="374" y="11"/>
                </a:lnTo>
                <a:lnTo>
                  <a:pt x="353" y="7"/>
                </a:lnTo>
                <a:lnTo>
                  <a:pt x="331" y="4"/>
                </a:lnTo>
                <a:lnTo>
                  <a:pt x="309" y="2"/>
                </a:lnTo>
                <a:lnTo>
                  <a:pt x="286" y="1"/>
                </a:lnTo>
                <a:lnTo>
                  <a:pt x="263" y="0"/>
                </a:lnTo>
                <a:lnTo>
                  <a:pt x="240" y="1"/>
                </a:lnTo>
                <a:lnTo>
                  <a:pt x="217" y="2"/>
                </a:lnTo>
                <a:lnTo>
                  <a:pt x="195" y="4"/>
                </a:lnTo>
                <a:lnTo>
                  <a:pt x="173" y="7"/>
                </a:lnTo>
                <a:lnTo>
                  <a:pt x="152" y="11"/>
                </a:lnTo>
                <a:lnTo>
                  <a:pt x="132" y="15"/>
                </a:lnTo>
                <a:lnTo>
                  <a:pt x="112" y="20"/>
                </a:lnTo>
                <a:lnTo>
                  <a:pt x="94" y="27"/>
                </a:lnTo>
                <a:lnTo>
                  <a:pt x="77" y="33"/>
                </a:lnTo>
                <a:lnTo>
                  <a:pt x="62" y="40"/>
                </a:lnTo>
                <a:lnTo>
                  <a:pt x="48" y="48"/>
                </a:lnTo>
                <a:lnTo>
                  <a:pt x="36" y="56"/>
                </a:lnTo>
                <a:lnTo>
                  <a:pt x="25" y="64"/>
                </a:lnTo>
                <a:lnTo>
                  <a:pt x="16" y="73"/>
                </a:lnTo>
                <a:lnTo>
                  <a:pt x="10" y="82"/>
                </a:lnTo>
                <a:lnTo>
                  <a:pt x="4" y="92"/>
                </a:lnTo>
                <a:lnTo>
                  <a:pt x="1" y="101"/>
                </a:lnTo>
                <a:lnTo>
                  <a:pt x="0" y="111"/>
                </a:lnTo>
                <a:lnTo>
                  <a:pt x="1" y="121"/>
                </a:lnTo>
                <a:lnTo>
                  <a:pt x="4" y="130"/>
                </a:lnTo>
                <a:lnTo>
                  <a:pt x="10" y="140"/>
                </a:lnTo>
                <a:lnTo>
                  <a:pt x="16" y="149"/>
                </a:lnTo>
                <a:lnTo>
                  <a:pt x="25" y="158"/>
                </a:lnTo>
                <a:lnTo>
                  <a:pt x="36" y="167"/>
                </a:lnTo>
                <a:lnTo>
                  <a:pt x="48" y="175"/>
                </a:lnTo>
                <a:lnTo>
                  <a:pt x="62" y="182"/>
                </a:lnTo>
                <a:lnTo>
                  <a:pt x="77" y="190"/>
                </a:lnTo>
                <a:lnTo>
                  <a:pt x="94" y="196"/>
                </a:lnTo>
                <a:lnTo>
                  <a:pt x="112" y="202"/>
                </a:lnTo>
                <a:lnTo>
                  <a:pt x="132" y="207"/>
                </a:lnTo>
                <a:lnTo>
                  <a:pt x="152" y="212"/>
                </a:lnTo>
                <a:lnTo>
                  <a:pt x="173" y="215"/>
                </a:lnTo>
                <a:lnTo>
                  <a:pt x="195" y="218"/>
                </a:lnTo>
                <a:lnTo>
                  <a:pt x="217" y="220"/>
                </a:lnTo>
                <a:lnTo>
                  <a:pt x="240" y="221"/>
                </a:lnTo>
                <a:lnTo>
                  <a:pt x="263" y="222"/>
                </a:lnTo>
                <a:lnTo>
                  <a:pt x="286" y="221"/>
                </a:lnTo>
                <a:lnTo>
                  <a:pt x="309" y="220"/>
                </a:lnTo>
                <a:lnTo>
                  <a:pt x="331" y="218"/>
                </a:lnTo>
                <a:lnTo>
                  <a:pt x="353" y="215"/>
                </a:lnTo>
                <a:lnTo>
                  <a:pt x="374" y="212"/>
                </a:lnTo>
                <a:lnTo>
                  <a:pt x="394" y="207"/>
                </a:lnTo>
                <a:lnTo>
                  <a:pt x="414" y="202"/>
                </a:lnTo>
                <a:lnTo>
                  <a:pt x="432" y="196"/>
                </a:lnTo>
                <a:lnTo>
                  <a:pt x="449" y="190"/>
                </a:lnTo>
                <a:lnTo>
                  <a:pt x="464" y="182"/>
                </a:lnTo>
                <a:lnTo>
                  <a:pt x="478" y="175"/>
                </a:lnTo>
                <a:lnTo>
                  <a:pt x="490" y="167"/>
                </a:lnTo>
                <a:lnTo>
                  <a:pt x="501" y="158"/>
                </a:lnTo>
                <a:lnTo>
                  <a:pt x="510" y="149"/>
                </a:lnTo>
                <a:lnTo>
                  <a:pt x="516" y="140"/>
                </a:lnTo>
                <a:lnTo>
                  <a:pt x="522" y="130"/>
                </a:lnTo>
                <a:lnTo>
                  <a:pt x="525" y="121"/>
                </a:lnTo>
                <a:lnTo>
                  <a:pt x="525"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5" name="Rectangle 17">
            <a:extLst>
              <a:ext uri="{FF2B5EF4-FFF2-40B4-BE49-F238E27FC236}">
                <a16:creationId xmlns:a16="http://schemas.microsoft.com/office/drawing/2014/main" id="{A4150ADF-77A7-4223-81A9-7630A691EA7A}"/>
              </a:ext>
            </a:extLst>
          </p:cNvPr>
          <p:cNvSpPr>
            <a:spLocks noChangeArrowheads="1"/>
          </p:cNvSpPr>
          <p:nvPr/>
        </p:nvSpPr>
        <p:spPr bwMode="auto">
          <a:xfrm>
            <a:off x="3832014" y="2549143"/>
            <a:ext cx="105958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dirty="0">
                <a:solidFill>
                  <a:srgbClr val="000000"/>
                </a:solidFill>
                <a:latin typeface="Arial" panose="020B0604020202020204" pitchFamily="34" charset="0"/>
              </a:rPr>
              <a:t>Manages</a:t>
            </a:r>
          </a:p>
        </p:txBody>
      </p:sp>
      <p:sp>
        <p:nvSpPr>
          <p:cNvPr id="27666" name="Rectangle 18">
            <a:extLst>
              <a:ext uri="{FF2B5EF4-FFF2-40B4-BE49-F238E27FC236}">
                <a16:creationId xmlns:a16="http://schemas.microsoft.com/office/drawing/2014/main" id="{1F0AF628-08B2-4E09-AB13-23B2E8FED72D}"/>
              </a:ext>
            </a:extLst>
          </p:cNvPr>
          <p:cNvSpPr>
            <a:spLocks noChangeArrowheads="1"/>
          </p:cNvSpPr>
          <p:nvPr/>
        </p:nvSpPr>
        <p:spPr bwMode="auto">
          <a:xfrm>
            <a:off x="2241550" y="1714500"/>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name</a:t>
            </a:r>
          </a:p>
        </p:txBody>
      </p:sp>
      <p:sp>
        <p:nvSpPr>
          <p:cNvPr id="27667" name="Rectangle 19">
            <a:extLst>
              <a:ext uri="{FF2B5EF4-FFF2-40B4-BE49-F238E27FC236}">
                <a16:creationId xmlns:a16="http://schemas.microsoft.com/office/drawing/2014/main" id="{392BDB2A-95E0-4AC8-BC7F-7D3384A47165}"/>
              </a:ext>
            </a:extLst>
          </p:cNvPr>
          <p:cNvSpPr>
            <a:spLocks noChangeArrowheads="1"/>
          </p:cNvSpPr>
          <p:nvPr/>
        </p:nvSpPr>
        <p:spPr bwMode="auto">
          <a:xfrm>
            <a:off x="5543550" y="1739900"/>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dname</a:t>
            </a:r>
          </a:p>
        </p:txBody>
      </p:sp>
      <p:sp>
        <p:nvSpPr>
          <p:cNvPr id="27668" name="Rectangle 20">
            <a:extLst>
              <a:ext uri="{FF2B5EF4-FFF2-40B4-BE49-F238E27FC236}">
                <a16:creationId xmlns:a16="http://schemas.microsoft.com/office/drawing/2014/main" id="{7F16ED5B-01BD-4B05-9E53-00133342240C}"/>
              </a:ext>
            </a:extLst>
          </p:cNvPr>
          <p:cNvSpPr>
            <a:spLocks noChangeArrowheads="1"/>
          </p:cNvSpPr>
          <p:nvPr/>
        </p:nvSpPr>
        <p:spPr bwMode="auto">
          <a:xfrm>
            <a:off x="6327775" y="1992313"/>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budget</a:t>
            </a:r>
          </a:p>
        </p:txBody>
      </p:sp>
      <p:sp>
        <p:nvSpPr>
          <p:cNvPr id="27669" name="Rectangle 21">
            <a:extLst>
              <a:ext uri="{FF2B5EF4-FFF2-40B4-BE49-F238E27FC236}">
                <a16:creationId xmlns:a16="http://schemas.microsoft.com/office/drawing/2014/main" id="{2C6E3383-B272-42A4-BCF6-2ECD9AFCAC9F}"/>
              </a:ext>
            </a:extLst>
          </p:cNvPr>
          <p:cNvSpPr>
            <a:spLocks noChangeArrowheads="1"/>
          </p:cNvSpPr>
          <p:nvPr/>
        </p:nvSpPr>
        <p:spPr bwMode="auto">
          <a:xfrm>
            <a:off x="5032375" y="1960563"/>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u="sng">
                <a:solidFill>
                  <a:srgbClr val="000000"/>
                </a:solidFill>
                <a:latin typeface="Arial" panose="020B0604020202020204" pitchFamily="34" charset="0"/>
              </a:rPr>
              <a:t>did</a:t>
            </a:r>
          </a:p>
        </p:txBody>
      </p:sp>
      <p:sp>
        <p:nvSpPr>
          <p:cNvPr id="27670" name="Rectangle 22">
            <a:extLst>
              <a:ext uri="{FF2B5EF4-FFF2-40B4-BE49-F238E27FC236}">
                <a16:creationId xmlns:a16="http://schemas.microsoft.com/office/drawing/2014/main" id="{FED569DC-17C8-4F9F-996A-B3BC9D8744E0}"/>
              </a:ext>
            </a:extLst>
          </p:cNvPr>
          <p:cNvSpPr>
            <a:spLocks noChangeArrowheads="1"/>
          </p:cNvSpPr>
          <p:nvPr/>
        </p:nvSpPr>
        <p:spPr bwMode="auto">
          <a:xfrm>
            <a:off x="2041525" y="2525713"/>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Employees</a:t>
            </a:r>
          </a:p>
        </p:txBody>
      </p:sp>
      <p:sp>
        <p:nvSpPr>
          <p:cNvPr id="27671" name="Rectangle 23">
            <a:extLst>
              <a:ext uri="{FF2B5EF4-FFF2-40B4-BE49-F238E27FC236}">
                <a16:creationId xmlns:a16="http://schemas.microsoft.com/office/drawing/2014/main" id="{E460F776-C929-429D-918C-74FD1B328579}"/>
              </a:ext>
            </a:extLst>
          </p:cNvPr>
          <p:cNvSpPr>
            <a:spLocks noChangeArrowheads="1"/>
          </p:cNvSpPr>
          <p:nvPr/>
        </p:nvSpPr>
        <p:spPr bwMode="auto">
          <a:xfrm>
            <a:off x="5564188" y="2519363"/>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Departments</a:t>
            </a:r>
          </a:p>
        </p:txBody>
      </p:sp>
      <p:sp>
        <p:nvSpPr>
          <p:cNvPr id="27672" name="Rectangle 24">
            <a:extLst>
              <a:ext uri="{FF2B5EF4-FFF2-40B4-BE49-F238E27FC236}">
                <a16:creationId xmlns:a16="http://schemas.microsoft.com/office/drawing/2014/main" id="{23534D1A-1EDF-49D6-B265-83E7EAED62A3}"/>
              </a:ext>
            </a:extLst>
          </p:cNvPr>
          <p:cNvSpPr>
            <a:spLocks noChangeArrowheads="1"/>
          </p:cNvSpPr>
          <p:nvPr/>
        </p:nvSpPr>
        <p:spPr bwMode="auto">
          <a:xfrm>
            <a:off x="1677988" y="1952625"/>
            <a:ext cx="531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u="sng">
                <a:solidFill>
                  <a:srgbClr val="000000"/>
                </a:solidFill>
                <a:latin typeface="Arial" panose="020B0604020202020204" pitchFamily="34" charset="0"/>
              </a:rPr>
              <a:t>ssn</a:t>
            </a:r>
          </a:p>
        </p:txBody>
      </p:sp>
      <p:sp>
        <p:nvSpPr>
          <p:cNvPr id="27673" name="Rectangle 25">
            <a:extLst>
              <a:ext uri="{FF2B5EF4-FFF2-40B4-BE49-F238E27FC236}">
                <a16:creationId xmlns:a16="http://schemas.microsoft.com/office/drawing/2014/main" id="{A6E4AD1A-376F-4ABC-AAD6-C11CAAC1DA88}"/>
              </a:ext>
            </a:extLst>
          </p:cNvPr>
          <p:cNvSpPr>
            <a:spLocks noChangeArrowheads="1"/>
          </p:cNvSpPr>
          <p:nvPr/>
        </p:nvSpPr>
        <p:spPr bwMode="auto">
          <a:xfrm>
            <a:off x="3251200" y="1960563"/>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lot</a:t>
            </a:r>
          </a:p>
        </p:txBody>
      </p:sp>
      <p:sp>
        <p:nvSpPr>
          <p:cNvPr id="27674" name="Rectangle 26">
            <a:extLst>
              <a:ext uri="{FF2B5EF4-FFF2-40B4-BE49-F238E27FC236}">
                <a16:creationId xmlns:a16="http://schemas.microsoft.com/office/drawing/2014/main" id="{1AA73882-74B1-4557-AB18-C6B25A5724BB}"/>
              </a:ext>
            </a:extLst>
          </p:cNvPr>
          <p:cNvSpPr>
            <a:spLocks noChangeArrowheads="1"/>
          </p:cNvSpPr>
          <p:nvPr/>
        </p:nvSpPr>
        <p:spPr bwMode="auto">
          <a:xfrm>
            <a:off x="4298950" y="1557338"/>
            <a:ext cx="982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dbudget</a:t>
            </a:r>
          </a:p>
        </p:txBody>
      </p:sp>
      <p:sp>
        <p:nvSpPr>
          <p:cNvPr id="27675" name="Rectangle 27">
            <a:extLst>
              <a:ext uri="{FF2B5EF4-FFF2-40B4-BE49-F238E27FC236}">
                <a16:creationId xmlns:a16="http://schemas.microsoft.com/office/drawing/2014/main" id="{A2C98F8E-713C-4946-B7CD-FEDB3663562B}"/>
              </a:ext>
            </a:extLst>
          </p:cNvPr>
          <p:cNvSpPr>
            <a:spLocks noChangeArrowheads="1"/>
          </p:cNvSpPr>
          <p:nvPr/>
        </p:nvSpPr>
        <p:spPr bwMode="auto">
          <a:xfrm>
            <a:off x="3505200" y="1524000"/>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since</a:t>
            </a:r>
          </a:p>
        </p:txBody>
      </p:sp>
      <p:sp>
        <p:nvSpPr>
          <p:cNvPr id="27676" name="Line 28">
            <a:extLst>
              <a:ext uri="{FF2B5EF4-FFF2-40B4-BE49-F238E27FC236}">
                <a16:creationId xmlns:a16="http://schemas.microsoft.com/office/drawing/2014/main" id="{246A0929-BAA7-4586-9CAB-FD056DF229A2}"/>
              </a:ext>
            </a:extLst>
          </p:cNvPr>
          <p:cNvSpPr>
            <a:spLocks noChangeShapeType="1"/>
          </p:cNvSpPr>
          <p:nvPr/>
        </p:nvSpPr>
        <p:spPr bwMode="auto">
          <a:xfrm>
            <a:off x="1882775" y="2355850"/>
            <a:ext cx="520700" cy="2016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77" name="Line 29">
            <a:extLst>
              <a:ext uri="{FF2B5EF4-FFF2-40B4-BE49-F238E27FC236}">
                <a16:creationId xmlns:a16="http://schemas.microsoft.com/office/drawing/2014/main" id="{D54DD3E1-74D0-4169-89A0-A2D24B40D0FA}"/>
              </a:ext>
            </a:extLst>
          </p:cNvPr>
          <p:cNvSpPr>
            <a:spLocks noChangeShapeType="1"/>
          </p:cNvSpPr>
          <p:nvPr/>
        </p:nvSpPr>
        <p:spPr bwMode="auto">
          <a:xfrm>
            <a:off x="2613025" y="2097088"/>
            <a:ext cx="19050" cy="4445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78" name="Line 30">
            <a:extLst>
              <a:ext uri="{FF2B5EF4-FFF2-40B4-BE49-F238E27FC236}">
                <a16:creationId xmlns:a16="http://schemas.microsoft.com/office/drawing/2014/main" id="{4FC17647-AC6F-4B67-B363-D9CB79B27BE1}"/>
              </a:ext>
            </a:extLst>
          </p:cNvPr>
          <p:cNvSpPr>
            <a:spLocks noChangeShapeType="1"/>
          </p:cNvSpPr>
          <p:nvPr/>
        </p:nvSpPr>
        <p:spPr bwMode="auto">
          <a:xfrm flipH="1">
            <a:off x="2997200" y="2371725"/>
            <a:ext cx="423863" cy="1698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79" name="Line 31">
            <a:extLst>
              <a:ext uri="{FF2B5EF4-FFF2-40B4-BE49-F238E27FC236}">
                <a16:creationId xmlns:a16="http://schemas.microsoft.com/office/drawing/2014/main" id="{7956B000-92B0-4964-BF2B-3015D48A7171}"/>
              </a:ext>
            </a:extLst>
          </p:cNvPr>
          <p:cNvSpPr>
            <a:spLocks noChangeShapeType="1"/>
          </p:cNvSpPr>
          <p:nvPr/>
        </p:nvSpPr>
        <p:spPr bwMode="auto">
          <a:xfrm>
            <a:off x="3848100" y="1914525"/>
            <a:ext cx="292100" cy="612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0" name="Line 32">
            <a:extLst>
              <a:ext uri="{FF2B5EF4-FFF2-40B4-BE49-F238E27FC236}">
                <a16:creationId xmlns:a16="http://schemas.microsoft.com/office/drawing/2014/main" id="{F98AD0FA-16E2-48F2-B6EE-6484E732C535}"/>
              </a:ext>
            </a:extLst>
          </p:cNvPr>
          <p:cNvSpPr>
            <a:spLocks noChangeShapeType="1"/>
          </p:cNvSpPr>
          <p:nvPr/>
        </p:nvSpPr>
        <p:spPr bwMode="auto">
          <a:xfrm flipH="1">
            <a:off x="4613275" y="1914525"/>
            <a:ext cx="119063" cy="612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1" name="Line 33">
            <a:extLst>
              <a:ext uri="{FF2B5EF4-FFF2-40B4-BE49-F238E27FC236}">
                <a16:creationId xmlns:a16="http://schemas.microsoft.com/office/drawing/2014/main" id="{C5F5F2AF-2872-4B9D-89AA-4FFA37056134}"/>
              </a:ext>
            </a:extLst>
          </p:cNvPr>
          <p:cNvSpPr>
            <a:spLocks noChangeShapeType="1"/>
          </p:cNvSpPr>
          <p:nvPr/>
        </p:nvSpPr>
        <p:spPr bwMode="auto">
          <a:xfrm>
            <a:off x="5219700" y="2355850"/>
            <a:ext cx="581025" cy="2016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2" name="Line 34">
            <a:extLst>
              <a:ext uri="{FF2B5EF4-FFF2-40B4-BE49-F238E27FC236}">
                <a16:creationId xmlns:a16="http://schemas.microsoft.com/office/drawing/2014/main" id="{7793702C-B9F2-4308-94E2-5CE4EC5A8EF8}"/>
              </a:ext>
            </a:extLst>
          </p:cNvPr>
          <p:cNvSpPr>
            <a:spLocks noChangeShapeType="1"/>
          </p:cNvSpPr>
          <p:nvPr/>
        </p:nvSpPr>
        <p:spPr bwMode="auto">
          <a:xfrm flipH="1">
            <a:off x="5953125" y="2097088"/>
            <a:ext cx="28575" cy="4445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3" name="Line 35">
            <a:extLst>
              <a:ext uri="{FF2B5EF4-FFF2-40B4-BE49-F238E27FC236}">
                <a16:creationId xmlns:a16="http://schemas.microsoft.com/office/drawing/2014/main" id="{9DD7E874-BC93-44B6-A873-A739AC9FB797}"/>
              </a:ext>
            </a:extLst>
          </p:cNvPr>
          <p:cNvSpPr>
            <a:spLocks noChangeShapeType="1"/>
          </p:cNvSpPr>
          <p:nvPr/>
        </p:nvSpPr>
        <p:spPr bwMode="auto">
          <a:xfrm flipH="1">
            <a:off x="6380163" y="2355850"/>
            <a:ext cx="409575" cy="2016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4" name="Line 36">
            <a:extLst>
              <a:ext uri="{FF2B5EF4-FFF2-40B4-BE49-F238E27FC236}">
                <a16:creationId xmlns:a16="http://schemas.microsoft.com/office/drawing/2014/main" id="{54670BB6-6D1C-49AF-9431-83987459BC9B}"/>
              </a:ext>
            </a:extLst>
          </p:cNvPr>
          <p:cNvSpPr>
            <a:spLocks noChangeShapeType="1"/>
          </p:cNvSpPr>
          <p:nvPr/>
        </p:nvSpPr>
        <p:spPr bwMode="auto">
          <a:xfrm flipH="1">
            <a:off x="3241675" y="2700338"/>
            <a:ext cx="488950" cy="158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5" name="Line 37">
            <a:extLst>
              <a:ext uri="{FF2B5EF4-FFF2-40B4-BE49-F238E27FC236}">
                <a16:creationId xmlns:a16="http://schemas.microsoft.com/office/drawing/2014/main" id="{8FC2E3BE-2401-4315-84CC-D12F8A5C7D4B}"/>
              </a:ext>
            </a:extLst>
          </p:cNvPr>
          <p:cNvSpPr>
            <a:spLocks noChangeShapeType="1"/>
          </p:cNvSpPr>
          <p:nvPr/>
        </p:nvSpPr>
        <p:spPr bwMode="auto">
          <a:xfrm>
            <a:off x="5146675" y="2700338"/>
            <a:ext cx="395288" cy="0"/>
          </a:xfrm>
          <a:prstGeom prst="line">
            <a:avLst/>
          </a:prstGeom>
          <a:noFill/>
          <a:ln w="12700">
            <a:solidFill>
              <a:schemeClr val="tx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71F900E-42AF-44F3-BAB1-FC1C0780F9C3}"/>
              </a:ext>
            </a:extLst>
          </p:cNvPr>
          <p:cNvSpPr>
            <a:spLocks noGrp="1" noChangeArrowheads="1"/>
          </p:cNvSpPr>
          <p:nvPr>
            <p:ph type="title"/>
          </p:nvPr>
        </p:nvSpPr>
        <p:spPr/>
        <p:txBody>
          <a:bodyPr/>
          <a:lstStyle/>
          <a:p>
            <a:r>
              <a:rPr lang="en-US" altLang="en-US" i="0">
                <a:solidFill>
                  <a:schemeClr val="tx1"/>
                </a:solidFill>
              </a:rPr>
              <a:t>This fixes the problem!</a:t>
            </a:r>
          </a:p>
        </p:txBody>
      </p:sp>
      <p:sp>
        <p:nvSpPr>
          <p:cNvPr id="49156" name="Freeform 4">
            <a:extLst>
              <a:ext uri="{FF2B5EF4-FFF2-40B4-BE49-F238E27FC236}">
                <a16:creationId xmlns:a16="http://schemas.microsoft.com/office/drawing/2014/main" id="{D3AF85AC-BC09-4AE3-BDB9-9231C8EA47CC}"/>
              </a:ext>
            </a:extLst>
          </p:cNvPr>
          <p:cNvSpPr>
            <a:spLocks/>
          </p:cNvSpPr>
          <p:nvPr/>
        </p:nvSpPr>
        <p:spPr bwMode="auto">
          <a:xfrm>
            <a:off x="5910263" y="2255838"/>
            <a:ext cx="857250" cy="363537"/>
          </a:xfrm>
          <a:custGeom>
            <a:avLst/>
            <a:gdLst>
              <a:gd name="T0" fmla="*/ 538 w 540"/>
              <a:gd name="T1" fmla="*/ 104 h 229"/>
              <a:gd name="T2" fmla="*/ 529 w 540"/>
              <a:gd name="T3" fmla="*/ 84 h 229"/>
              <a:gd name="T4" fmla="*/ 513 w 540"/>
              <a:gd name="T5" fmla="*/ 66 h 229"/>
              <a:gd name="T6" fmla="*/ 490 w 540"/>
              <a:gd name="T7" fmla="*/ 48 h 229"/>
              <a:gd name="T8" fmla="*/ 460 w 540"/>
              <a:gd name="T9" fmla="*/ 33 h 229"/>
              <a:gd name="T10" fmla="*/ 424 w 540"/>
              <a:gd name="T11" fmla="*/ 20 h 229"/>
              <a:gd name="T12" fmla="*/ 383 w 540"/>
              <a:gd name="T13" fmla="*/ 10 h 229"/>
              <a:gd name="T14" fmla="*/ 339 w 540"/>
              <a:gd name="T15" fmla="*/ 3 h 229"/>
              <a:gd name="T16" fmla="*/ 293 w 540"/>
              <a:gd name="T17" fmla="*/ 0 h 229"/>
              <a:gd name="T18" fmla="*/ 246 w 540"/>
              <a:gd name="T19" fmla="*/ 0 h 229"/>
              <a:gd name="T20" fmla="*/ 200 w 540"/>
              <a:gd name="T21" fmla="*/ 3 h 229"/>
              <a:gd name="T22" fmla="*/ 156 w 540"/>
              <a:gd name="T23" fmla="*/ 10 h 229"/>
              <a:gd name="T24" fmla="*/ 115 w 540"/>
              <a:gd name="T25" fmla="*/ 20 h 229"/>
              <a:gd name="T26" fmla="*/ 79 w 540"/>
              <a:gd name="T27" fmla="*/ 33 h 229"/>
              <a:gd name="T28" fmla="*/ 48 w 540"/>
              <a:gd name="T29" fmla="*/ 48 h 229"/>
              <a:gd name="T30" fmla="*/ 25 w 540"/>
              <a:gd name="T31" fmla="*/ 66 h 229"/>
              <a:gd name="T32" fmla="*/ 9 w 540"/>
              <a:gd name="T33" fmla="*/ 84 h 229"/>
              <a:gd name="T34" fmla="*/ 1 w 540"/>
              <a:gd name="T35" fmla="*/ 104 h 229"/>
              <a:gd name="T36" fmla="*/ 1 w 540"/>
              <a:gd name="T37" fmla="*/ 124 h 229"/>
              <a:gd name="T38" fmla="*/ 9 w 540"/>
              <a:gd name="T39" fmla="*/ 143 h 229"/>
              <a:gd name="T40" fmla="*/ 25 w 540"/>
              <a:gd name="T41" fmla="*/ 162 h 229"/>
              <a:gd name="T42" fmla="*/ 48 w 540"/>
              <a:gd name="T43" fmla="*/ 179 h 229"/>
              <a:gd name="T44" fmla="*/ 79 w 540"/>
              <a:gd name="T45" fmla="*/ 194 h 229"/>
              <a:gd name="T46" fmla="*/ 115 w 540"/>
              <a:gd name="T47" fmla="*/ 207 h 229"/>
              <a:gd name="T48" fmla="*/ 156 w 540"/>
              <a:gd name="T49" fmla="*/ 217 h 229"/>
              <a:gd name="T50" fmla="*/ 200 w 540"/>
              <a:gd name="T51" fmla="*/ 223 h 229"/>
              <a:gd name="T52" fmla="*/ 246 w 540"/>
              <a:gd name="T53" fmla="*/ 227 h 229"/>
              <a:gd name="T54" fmla="*/ 293 w 540"/>
              <a:gd name="T55" fmla="*/ 227 h 229"/>
              <a:gd name="T56" fmla="*/ 339 w 540"/>
              <a:gd name="T57" fmla="*/ 223 h 229"/>
              <a:gd name="T58" fmla="*/ 383 w 540"/>
              <a:gd name="T59" fmla="*/ 217 h 229"/>
              <a:gd name="T60" fmla="*/ 424 w 540"/>
              <a:gd name="T61" fmla="*/ 207 h 229"/>
              <a:gd name="T62" fmla="*/ 460 w 540"/>
              <a:gd name="T63" fmla="*/ 194 h 229"/>
              <a:gd name="T64" fmla="*/ 490 w 540"/>
              <a:gd name="T65" fmla="*/ 179 h 229"/>
              <a:gd name="T66" fmla="*/ 513 w 540"/>
              <a:gd name="T67" fmla="*/ 162 h 229"/>
              <a:gd name="T68" fmla="*/ 529 w 540"/>
              <a:gd name="T69" fmla="*/ 143 h 229"/>
              <a:gd name="T70" fmla="*/ 538 w 540"/>
              <a:gd name="T71" fmla="*/ 1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539" y="114"/>
                </a:moveTo>
                <a:lnTo>
                  <a:pt x="538" y="104"/>
                </a:lnTo>
                <a:lnTo>
                  <a:pt x="535" y="94"/>
                </a:lnTo>
                <a:lnTo>
                  <a:pt x="529" y="84"/>
                </a:lnTo>
                <a:lnTo>
                  <a:pt x="522" y="75"/>
                </a:lnTo>
                <a:lnTo>
                  <a:pt x="513" y="66"/>
                </a:lnTo>
                <a:lnTo>
                  <a:pt x="502" y="57"/>
                </a:lnTo>
                <a:lnTo>
                  <a:pt x="490" y="48"/>
                </a:lnTo>
                <a:lnTo>
                  <a:pt x="476" y="40"/>
                </a:lnTo>
                <a:lnTo>
                  <a:pt x="460" y="33"/>
                </a:lnTo>
                <a:lnTo>
                  <a:pt x="442" y="26"/>
                </a:lnTo>
                <a:lnTo>
                  <a:pt x="424" y="20"/>
                </a:lnTo>
                <a:lnTo>
                  <a:pt x="404" y="15"/>
                </a:lnTo>
                <a:lnTo>
                  <a:pt x="383" y="10"/>
                </a:lnTo>
                <a:lnTo>
                  <a:pt x="361" y="7"/>
                </a:lnTo>
                <a:lnTo>
                  <a:pt x="339" y="3"/>
                </a:lnTo>
                <a:lnTo>
                  <a:pt x="316" y="1"/>
                </a:lnTo>
                <a:lnTo>
                  <a:pt x="293" y="0"/>
                </a:lnTo>
                <a:lnTo>
                  <a:pt x="270" y="0"/>
                </a:lnTo>
                <a:lnTo>
                  <a:pt x="246" y="0"/>
                </a:lnTo>
                <a:lnTo>
                  <a:pt x="222" y="1"/>
                </a:lnTo>
                <a:lnTo>
                  <a:pt x="200" y="3"/>
                </a:lnTo>
                <a:lnTo>
                  <a:pt x="177" y="7"/>
                </a:lnTo>
                <a:lnTo>
                  <a:pt x="156" y="10"/>
                </a:lnTo>
                <a:lnTo>
                  <a:pt x="135" y="15"/>
                </a:lnTo>
                <a:lnTo>
                  <a:pt x="115" y="20"/>
                </a:lnTo>
                <a:lnTo>
                  <a:pt x="96" y="26"/>
                </a:lnTo>
                <a:lnTo>
                  <a:pt x="79" y="33"/>
                </a:lnTo>
                <a:lnTo>
                  <a:pt x="63" y="40"/>
                </a:lnTo>
                <a:lnTo>
                  <a:pt x="48" y="48"/>
                </a:lnTo>
                <a:lnTo>
                  <a:pt x="36" y="57"/>
                </a:lnTo>
                <a:lnTo>
                  <a:pt x="25" y="66"/>
                </a:lnTo>
                <a:lnTo>
                  <a:pt x="16" y="75"/>
                </a:lnTo>
                <a:lnTo>
                  <a:pt x="9" y="84"/>
                </a:lnTo>
                <a:lnTo>
                  <a:pt x="4" y="94"/>
                </a:lnTo>
                <a:lnTo>
                  <a:pt x="1" y="104"/>
                </a:lnTo>
                <a:lnTo>
                  <a:pt x="0" y="114"/>
                </a:lnTo>
                <a:lnTo>
                  <a:pt x="1" y="124"/>
                </a:lnTo>
                <a:lnTo>
                  <a:pt x="4" y="133"/>
                </a:lnTo>
                <a:lnTo>
                  <a:pt x="9" y="143"/>
                </a:lnTo>
                <a:lnTo>
                  <a:pt x="16" y="153"/>
                </a:lnTo>
                <a:lnTo>
                  <a:pt x="25" y="162"/>
                </a:lnTo>
                <a:lnTo>
                  <a:pt x="36" y="171"/>
                </a:lnTo>
                <a:lnTo>
                  <a:pt x="48" y="179"/>
                </a:lnTo>
                <a:lnTo>
                  <a:pt x="63" y="187"/>
                </a:lnTo>
                <a:lnTo>
                  <a:pt x="79" y="194"/>
                </a:lnTo>
                <a:lnTo>
                  <a:pt x="96" y="201"/>
                </a:lnTo>
                <a:lnTo>
                  <a:pt x="115" y="207"/>
                </a:lnTo>
                <a:lnTo>
                  <a:pt x="135" y="212"/>
                </a:lnTo>
                <a:lnTo>
                  <a:pt x="156" y="217"/>
                </a:lnTo>
                <a:lnTo>
                  <a:pt x="177" y="221"/>
                </a:lnTo>
                <a:lnTo>
                  <a:pt x="200" y="223"/>
                </a:lnTo>
                <a:lnTo>
                  <a:pt x="222" y="226"/>
                </a:lnTo>
                <a:lnTo>
                  <a:pt x="246" y="227"/>
                </a:lnTo>
                <a:lnTo>
                  <a:pt x="270" y="228"/>
                </a:lnTo>
                <a:lnTo>
                  <a:pt x="293" y="227"/>
                </a:lnTo>
                <a:lnTo>
                  <a:pt x="316" y="226"/>
                </a:lnTo>
                <a:lnTo>
                  <a:pt x="339" y="223"/>
                </a:lnTo>
                <a:lnTo>
                  <a:pt x="361" y="221"/>
                </a:lnTo>
                <a:lnTo>
                  <a:pt x="383" y="217"/>
                </a:lnTo>
                <a:lnTo>
                  <a:pt x="404" y="212"/>
                </a:lnTo>
                <a:lnTo>
                  <a:pt x="424" y="207"/>
                </a:lnTo>
                <a:lnTo>
                  <a:pt x="442" y="201"/>
                </a:lnTo>
                <a:lnTo>
                  <a:pt x="460" y="194"/>
                </a:lnTo>
                <a:lnTo>
                  <a:pt x="476" y="187"/>
                </a:lnTo>
                <a:lnTo>
                  <a:pt x="490" y="179"/>
                </a:lnTo>
                <a:lnTo>
                  <a:pt x="502" y="171"/>
                </a:lnTo>
                <a:lnTo>
                  <a:pt x="513" y="162"/>
                </a:lnTo>
                <a:lnTo>
                  <a:pt x="522" y="153"/>
                </a:lnTo>
                <a:lnTo>
                  <a:pt x="529" y="143"/>
                </a:lnTo>
                <a:lnTo>
                  <a:pt x="535" y="133"/>
                </a:lnTo>
                <a:lnTo>
                  <a:pt x="538" y="124"/>
                </a:lnTo>
                <a:lnTo>
                  <a:pt x="539"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57" name="Freeform 5">
            <a:extLst>
              <a:ext uri="{FF2B5EF4-FFF2-40B4-BE49-F238E27FC236}">
                <a16:creationId xmlns:a16="http://schemas.microsoft.com/office/drawing/2014/main" id="{29260B81-D67D-46BD-8022-899851AFDF74}"/>
              </a:ext>
            </a:extLst>
          </p:cNvPr>
          <p:cNvSpPr>
            <a:spLocks/>
          </p:cNvSpPr>
          <p:nvPr/>
        </p:nvSpPr>
        <p:spPr bwMode="auto">
          <a:xfrm>
            <a:off x="5140325" y="2520950"/>
            <a:ext cx="857250" cy="363538"/>
          </a:xfrm>
          <a:custGeom>
            <a:avLst/>
            <a:gdLst>
              <a:gd name="T0" fmla="*/ 538 w 540"/>
              <a:gd name="T1" fmla="*/ 104 h 229"/>
              <a:gd name="T2" fmla="*/ 530 w 540"/>
              <a:gd name="T3" fmla="*/ 85 h 229"/>
              <a:gd name="T4" fmla="*/ 514 w 540"/>
              <a:gd name="T5" fmla="*/ 66 h 229"/>
              <a:gd name="T6" fmla="*/ 490 w 540"/>
              <a:gd name="T7" fmla="*/ 49 h 229"/>
              <a:gd name="T8" fmla="*/ 460 w 540"/>
              <a:gd name="T9" fmla="*/ 34 h 229"/>
              <a:gd name="T10" fmla="*/ 424 w 540"/>
              <a:gd name="T11" fmla="*/ 21 h 229"/>
              <a:gd name="T12" fmla="*/ 383 w 540"/>
              <a:gd name="T13" fmla="*/ 11 h 229"/>
              <a:gd name="T14" fmla="*/ 339 w 540"/>
              <a:gd name="T15" fmla="*/ 4 h 229"/>
              <a:gd name="T16" fmla="*/ 293 w 540"/>
              <a:gd name="T17" fmla="*/ 0 h 229"/>
              <a:gd name="T18" fmla="*/ 246 w 540"/>
              <a:gd name="T19" fmla="*/ 0 h 229"/>
              <a:gd name="T20" fmla="*/ 200 w 540"/>
              <a:gd name="T21" fmla="*/ 4 h 229"/>
              <a:gd name="T22" fmla="*/ 155 w 540"/>
              <a:gd name="T23" fmla="*/ 11 h 229"/>
              <a:gd name="T24" fmla="*/ 115 w 540"/>
              <a:gd name="T25" fmla="*/ 21 h 229"/>
              <a:gd name="T26" fmla="*/ 79 w 540"/>
              <a:gd name="T27" fmla="*/ 34 h 229"/>
              <a:gd name="T28" fmla="*/ 49 w 540"/>
              <a:gd name="T29" fmla="*/ 49 h 229"/>
              <a:gd name="T30" fmla="*/ 26 w 540"/>
              <a:gd name="T31" fmla="*/ 66 h 229"/>
              <a:gd name="T32" fmla="*/ 9 w 540"/>
              <a:gd name="T33" fmla="*/ 85 h 229"/>
              <a:gd name="T34" fmla="*/ 1 w 540"/>
              <a:gd name="T35" fmla="*/ 104 h 229"/>
              <a:gd name="T36" fmla="*/ 1 w 540"/>
              <a:gd name="T37" fmla="*/ 124 h 229"/>
              <a:gd name="T38" fmla="*/ 9 w 540"/>
              <a:gd name="T39" fmla="*/ 143 h 229"/>
              <a:gd name="T40" fmla="*/ 26 w 540"/>
              <a:gd name="T41" fmla="*/ 162 h 229"/>
              <a:gd name="T42" fmla="*/ 49 w 540"/>
              <a:gd name="T43" fmla="*/ 179 h 229"/>
              <a:gd name="T44" fmla="*/ 79 w 540"/>
              <a:gd name="T45" fmla="*/ 195 h 229"/>
              <a:gd name="T46" fmla="*/ 115 w 540"/>
              <a:gd name="T47" fmla="*/ 207 h 229"/>
              <a:gd name="T48" fmla="*/ 155 w 540"/>
              <a:gd name="T49" fmla="*/ 217 h 229"/>
              <a:gd name="T50" fmla="*/ 200 w 540"/>
              <a:gd name="T51" fmla="*/ 224 h 229"/>
              <a:gd name="T52" fmla="*/ 246 w 540"/>
              <a:gd name="T53" fmla="*/ 227 h 229"/>
              <a:gd name="T54" fmla="*/ 293 w 540"/>
              <a:gd name="T55" fmla="*/ 227 h 229"/>
              <a:gd name="T56" fmla="*/ 339 w 540"/>
              <a:gd name="T57" fmla="*/ 224 h 229"/>
              <a:gd name="T58" fmla="*/ 383 w 540"/>
              <a:gd name="T59" fmla="*/ 217 h 229"/>
              <a:gd name="T60" fmla="*/ 424 w 540"/>
              <a:gd name="T61" fmla="*/ 207 h 229"/>
              <a:gd name="T62" fmla="*/ 460 w 540"/>
              <a:gd name="T63" fmla="*/ 195 h 229"/>
              <a:gd name="T64" fmla="*/ 490 w 540"/>
              <a:gd name="T65" fmla="*/ 179 h 229"/>
              <a:gd name="T66" fmla="*/ 514 w 540"/>
              <a:gd name="T67" fmla="*/ 162 h 229"/>
              <a:gd name="T68" fmla="*/ 530 w 540"/>
              <a:gd name="T69" fmla="*/ 143 h 229"/>
              <a:gd name="T70" fmla="*/ 538 w 540"/>
              <a:gd name="T71" fmla="*/ 1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539" y="114"/>
                </a:moveTo>
                <a:lnTo>
                  <a:pt x="538" y="104"/>
                </a:lnTo>
                <a:lnTo>
                  <a:pt x="535" y="94"/>
                </a:lnTo>
                <a:lnTo>
                  <a:pt x="530" y="85"/>
                </a:lnTo>
                <a:lnTo>
                  <a:pt x="522" y="75"/>
                </a:lnTo>
                <a:lnTo>
                  <a:pt x="514" y="66"/>
                </a:lnTo>
                <a:lnTo>
                  <a:pt x="503" y="57"/>
                </a:lnTo>
                <a:lnTo>
                  <a:pt x="490" y="49"/>
                </a:lnTo>
                <a:lnTo>
                  <a:pt x="476" y="41"/>
                </a:lnTo>
                <a:lnTo>
                  <a:pt x="460" y="34"/>
                </a:lnTo>
                <a:lnTo>
                  <a:pt x="443" y="27"/>
                </a:lnTo>
                <a:lnTo>
                  <a:pt x="424" y="21"/>
                </a:lnTo>
                <a:lnTo>
                  <a:pt x="404" y="15"/>
                </a:lnTo>
                <a:lnTo>
                  <a:pt x="383" y="11"/>
                </a:lnTo>
                <a:lnTo>
                  <a:pt x="362" y="7"/>
                </a:lnTo>
                <a:lnTo>
                  <a:pt x="339" y="4"/>
                </a:lnTo>
                <a:lnTo>
                  <a:pt x="316" y="2"/>
                </a:lnTo>
                <a:lnTo>
                  <a:pt x="293" y="0"/>
                </a:lnTo>
                <a:lnTo>
                  <a:pt x="269" y="0"/>
                </a:lnTo>
                <a:lnTo>
                  <a:pt x="246" y="0"/>
                </a:lnTo>
                <a:lnTo>
                  <a:pt x="223" y="2"/>
                </a:lnTo>
                <a:lnTo>
                  <a:pt x="200" y="4"/>
                </a:lnTo>
                <a:lnTo>
                  <a:pt x="177" y="7"/>
                </a:lnTo>
                <a:lnTo>
                  <a:pt x="155" y="11"/>
                </a:lnTo>
                <a:lnTo>
                  <a:pt x="135" y="15"/>
                </a:lnTo>
                <a:lnTo>
                  <a:pt x="115" y="21"/>
                </a:lnTo>
                <a:lnTo>
                  <a:pt x="97" y="27"/>
                </a:lnTo>
                <a:lnTo>
                  <a:pt x="79" y="34"/>
                </a:lnTo>
                <a:lnTo>
                  <a:pt x="63" y="41"/>
                </a:lnTo>
                <a:lnTo>
                  <a:pt x="49" y="49"/>
                </a:lnTo>
                <a:lnTo>
                  <a:pt x="36" y="57"/>
                </a:lnTo>
                <a:lnTo>
                  <a:pt x="26" y="66"/>
                </a:lnTo>
                <a:lnTo>
                  <a:pt x="16" y="75"/>
                </a:lnTo>
                <a:lnTo>
                  <a:pt x="9" y="85"/>
                </a:lnTo>
                <a:lnTo>
                  <a:pt x="4" y="94"/>
                </a:lnTo>
                <a:lnTo>
                  <a:pt x="1" y="104"/>
                </a:lnTo>
                <a:lnTo>
                  <a:pt x="0" y="114"/>
                </a:lnTo>
                <a:lnTo>
                  <a:pt x="1" y="124"/>
                </a:lnTo>
                <a:lnTo>
                  <a:pt x="4" y="134"/>
                </a:lnTo>
                <a:lnTo>
                  <a:pt x="9" y="143"/>
                </a:lnTo>
                <a:lnTo>
                  <a:pt x="16" y="153"/>
                </a:lnTo>
                <a:lnTo>
                  <a:pt x="26" y="162"/>
                </a:lnTo>
                <a:lnTo>
                  <a:pt x="36" y="171"/>
                </a:lnTo>
                <a:lnTo>
                  <a:pt x="49" y="179"/>
                </a:lnTo>
                <a:lnTo>
                  <a:pt x="63" y="187"/>
                </a:lnTo>
                <a:lnTo>
                  <a:pt x="79" y="195"/>
                </a:lnTo>
                <a:lnTo>
                  <a:pt x="97" y="201"/>
                </a:lnTo>
                <a:lnTo>
                  <a:pt x="115" y="207"/>
                </a:lnTo>
                <a:lnTo>
                  <a:pt x="135" y="213"/>
                </a:lnTo>
                <a:lnTo>
                  <a:pt x="155" y="217"/>
                </a:lnTo>
                <a:lnTo>
                  <a:pt x="177" y="221"/>
                </a:lnTo>
                <a:lnTo>
                  <a:pt x="200" y="224"/>
                </a:lnTo>
                <a:lnTo>
                  <a:pt x="223" y="226"/>
                </a:lnTo>
                <a:lnTo>
                  <a:pt x="246" y="227"/>
                </a:lnTo>
                <a:lnTo>
                  <a:pt x="269" y="228"/>
                </a:lnTo>
                <a:lnTo>
                  <a:pt x="293" y="227"/>
                </a:lnTo>
                <a:lnTo>
                  <a:pt x="316" y="226"/>
                </a:lnTo>
                <a:lnTo>
                  <a:pt x="339" y="224"/>
                </a:lnTo>
                <a:lnTo>
                  <a:pt x="362" y="221"/>
                </a:lnTo>
                <a:lnTo>
                  <a:pt x="383" y="217"/>
                </a:lnTo>
                <a:lnTo>
                  <a:pt x="404" y="213"/>
                </a:lnTo>
                <a:lnTo>
                  <a:pt x="424" y="207"/>
                </a:lnTo>
                <a:lnTo>
                  <a:pt x="443" y="201"/>
                </a:lnTo>
                <a:lnTo>
                  <a:pt x="460" y="195"/>
                </a:lnTo>
                <a:lnTo>
                  <a:pt x="476" y="187"/>
                </a:lnTo>
                <a:lnTo>
                  <a:pt x="490" y="179"/>
                </a:lnTo>
                <a:lnTo>
                  <a:pt x="503" y="171"/>
                </a:lnTo>
                <a:lnTo>
                  <a:pt x="514" y="162"/>
                </a:lnTo>
                <a:lnTo>
                  <a:pt x="522" y="153"/>
                </a:lnTo>
                <a:lnTo>
                  <a:pt x="530" y="143"/>
                </a:lnTo>
                <a:lnTo>
                  <a:pt x="535" y="134"/>
                </a:lnTo>
                <a:lnTo>
                  <a:pt x="538" y="124"/>
                </a:lnTo>
                <a:lnTo>
                  <a:pt x="539"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58" name="Freeform 6">
            <a:extLst>
              <a:ext uri="{FF2B5EF4-FFF2-40B4-BE49-F238E27FC236}">
                <a16:creationId xmlns:a16="http://schemas.microsoft.com/office/drawing/2014/main" id="{B8020DFF-0A8D-4C5F-B5DC-CB4069DA7354}"/>
              </a:ext>
            </a:extLst>
          </p:cNvPr>
          <p:cNvSpPr>
            <a:spLocks/>
          </p:cNvSpPr>
          <p:nvPr/>
        </p:nvSpPr>
        <p:spPr bwMode="auto">
          <a:xfrm>
            <a:off x="3911600" y="2976563"/>
            <a:ext cx="1611313" cy="609600"/>
          </a:xfrm>
          <a:custGeom>
            <a:avLst/>
            <a:gdLst>
              <a:gd name="T0" fmla="*/ 0 w 1015"/>
              <a:gd name="T1" fmla="*/ 192 h 384"/>
              <a:gd name="T2" fmla="*/ 501 w 1015"/>
              <a:gd name="T3" fmla="*/ 0 h 384"/>
              <a:gd name="T4" fmla="*/ 1014 w 1015"/>
              <a:gd name="T5" fmla="*/ 198 h 384"/>
              <a:gd name="T6" fmla="*/ 501 w 1015"/>
              <a:gd name="T7" fmla="*/ 383 h 384"/>
              <a:gd name="T8" fmla="*/ 0 w 1015"/>
              <a:gd name="T9" fmla="*/ 192 h 384"/>
            </a:gdLst>
            <a:ahLst/>
            <a:cxnLst>
              <a:cxn ang="0">
                <a:pos x="T0" y="T1"/>
              </a:cxn>
              <a:cxn ang="0">
                <a:pos x="T2" y="T3"/>
              </a:cxn>
              <a:cxn ang="0">
                <a:pos x="T4" y="T5"/>
              </a:cxn>
              <a:cxn ang="0">
                <a:pos x="T6" y="T7"/>
              </a:cxn>
              <a:cxn ang="0">
                <a:pos x="T8" y="T9"/>
              </a:cxn>
            </a:cxnLst>
            <a:rect l="0" t="0" r="r" b="b"/>
            <a:pathLst>
              <a:path w="1015" h="384">
                <a:moveTo>
                  <a:pt x="0" y="192"/>
                </a:moveTo>
                <a:lnTo>
                  <a:pt x="501" y="0"/>
                </a:lnTo>
                <a:lnTo>
                  <a:pt x="1014" y="198"/>
                </a:lnTo>
                <a:lnTo>
                  <a:pt x="501" y="383"/>
                </a:lnTo>
                <a:lnTo>
                  <a:pt x="0" y="19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59" name="Freeform 7">
            <a:extLst>
              <a:ext uri="{FF2B5EF4-FFF2-40B4-BE49-F238E27FC236}">
                <a16:creationId xmlns:a16="http://schemas.microsoft.com/office/drawing/2014/main" id="{3215A903-F5CC-43D6-95B0-C667F5A342DF}"/>
              </a:ext>
            </a:extLst>
          </p:cNvPr>
          <p:cNvSpPr>
            <a:spLocks/>
          </p:cNvSpPr>
          <p:nvPr/>
        </p:nvSpPr>
        <p:spPr bwMode="auto">
          <a:xfrm>
            <a:off x="5910263" y="3106738"/>
            <a:ext cx="1385887" cy="420687"/>
          </a:xfrm>
          <a:custGeom>
            <a:avLst/>
            <a:gdLst>
              <a:gd name="T0" fmla="*/ 872 w 873"/>
              <a:gd name="T1" fmla="*/ 264 h 265"/>
              <a:gd name="T2" fmla="*/ 872 w 873"/>
              <a:gd name="T3" fmla="*/ 0 h 265"/>
              <a:gd name="T4" fmla="*/ 0 w 873"/>
              <a:gd name="T5" fmla="*/ 0 h 265"/>
              <a:gd name="T6" fmla="*/ 0 w 873"/>
              <a:gd name="T7" fmla="*/ 264 h 265"/>
              <a:gd name="T8" fmla="*/ 872 w 873"/>
              <a:gd name="T9" fmla="*/ 264 h 265"/>
            </a:gdLst>
            <a:ahLst/>
            <a:cxnLst>
              <a:cxn ang="0">
                <a:pos x="T0" y="T1"/>
              </a:cxn>
              <a:cxn ang="0">
                <a:pos x="T2" y="T3"/>
              </a:cxn>
              <a:cxn ang="0">
                <a:pos x="T4" y="T5"/>
              </a:cxn>
              <a:cxn ang="0">
                <a:pos x="T6" y="T7"/>
              </a:cxn>
              <a:cxn ang="0">
                <a:pos x="T8" y="T9"/>
              </a:cxn>
            </a:cxnLst>
            <a:rect l="0" t="0" r="r" b="b"/>
            <a:pathLst>
              <a:path w="873" h="265">
                <a:moveTo>
                  <a:pt x="872" y="264"/>
                </a:moveTo>
                <a:lnTo>
                  <a:pt x="872" y="0"/>
                </a:lnTo>
                <a:lnTo>
                  <a:pt x="0" y="0"/>
                </a:lnTo>
                <a:lnTo>
                  <a:pt x="0" y="264"/>
                </a:lnTo>
                <a:lnTo>
                  <a:pt x="872" y="26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60" name="Rectangle 8">
            <a:extLst>
              <a:ext uri="{FF2B5EF4-FFF2-40B4-BE49-F238E27FC236}">
                <a16:creationId xmlns:a16="http://schemas.microsoft.com/office/drawing/2014/main" id="{80932C8B-56E2-44E7-9543-AFFA729C6805}"/>
              </a:ext>
            </a:extLst>
          </p:cNvPr>
          <p:cNvSpPr>
            <a:spLocks noChangeArrowheads="1"/>
          </p:cNvSpPr>
          <p:nvPr/>
        </p:nvSpPr>
        <p:spPr bwMode="auto">
          <a:xfrm>
            <a:off x="5926138" y="2270125"/>
            <a:ext cx="8366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dname</a:t>
            </a:r>
          </a:p>
        </p:txBody>
      </p:sp>
      <p:sp>
        <p:nvSpPr>
          <p:cNvPr id="49161" name="Rectangle 9">
            <a:extLst>
              <a:ext uri="{FF2B5EF4-FFF2-40B4-BE49-F238E27FC236}">
                <a16:creationId xmlns:a16="http://schemas.microsoft.com/office/drawing/2014/main" id="{2697430D-2F78-4157-A3AA-940122E8719D}"/>
              </a:ext>
            </a:extLst>
          </p:cNvPr>
          <p:cNvSpPr>
            <a:spLocks noChangeArrowheads="1"/>
          </p:cNvSpPr>
          <p:nvPr/>
        </p:nvSpPr>
        <p:spPr bwMode="auto">
          <a:xfrm>
            <a:off x="6673850" y="2530475"/>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budget</a:t>
            </a:r>
          </a:p>
        </p:txBody>
      </p:sp>
      <p:sp>
        <p:nvSpPr>
          <p:cNvPr id="49162" name="Rectangle 10">
            <a:extLst>
              <a:ext uri="{FF2B5EF4-FFF2-40B4-BE49-F238E27FC236}">
                <a16:creationId xmlns:a16="http://schemas.microsoft.com/office/drawing/2014/main" id="{9F43953A-CE5D-43A5-B3AF-A7B8D20FBB16}"/>
              </a:ext>
            </a:extLst>
          </p:cNvPr>
          <p:cNvSpPr>
            <a:spLocks noChangeArrowheads="1"/>
          </p:cNvSpPr>
          <p:nvPr/>
        </p:nvSpPr>
        <p:spPr bwMode="auto">
          <a:xfrm>
            <a:off x="5373688" y="2498725"/>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u="sng">
                <a:solidFill>
                  <a:srgbClr val="000000"/>
                </a:solidFill>
                <a:latin typeface="Arial" panose="020B0604020202020204" pitchFamily="34" charset="0"/>
              </a:rPr>
              <a:t>did</a:t>
            </a:r>
          </a:p>
        </p:txBody>
      </p:sp>
      <p:sp>
        <p:nvSpPr>
          <p:cNvPr id="49163" name="Rectangle 11">
            <a:extLst>
              <a:ext uri="{FF2B5EF4-FFF2-40B4-BE49-F238E27FC236}">
                <a16:creationId xmlns:a16="http://schemas.microsoft.com/office/drawing/2014/main" id="{F1965056-EEEE-4494-9C82-510349EFCBFB}"/>
              </a:ext>
            </a:extLst>
          </p:cNvPr>
          <p:cNvSpPr>
            <a:spLocks noChangeArrowheads="1"/>
          </p:cNvSpPr>
          <p:nvPr/>
        </p:nvSpPr>
        <p:spPr bwMode="auto">
          <a:xfrm>
            <a:off x="5918200" y="3073400"/>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Departments</a:t>
            </a:r>
          </a:p>
        </p:txBody>
      </p:sp>
      <p:sp>
        <p:nvSpPr>
          <p:cNvPr id="49164" name="Rectangle 12">
            <a:extLst>
              <a:ext uri="{FF2B5EF4-FFF2-40B4-BE49-F238E27FC236}">
                <a16:creationId xmlns:a16="http://schemas.microsoft.com/office/drawing/2014/main" id="{AD7809BA-F442-4FE1-9669-1F1653167E65}"/>
              </a:ext>
            </a:extLst>
          </p:cNvPr>
          <p:cNvSpPr>
            <a:spLocks noChangeArrowheads="1"/>
          </p:cNvSpPr>
          <p:nvPr/>
        </p:nvSpPr>
        <p:spPr bwMode="auto">
          <a:xfrm>
            <a:off x="4127500" y="3081338"/>
            <a:ext cx="1162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Manages2</a:t>
            </a:r>
          </a:p>
        </p:txBody>
      </p:sp>
      <p:sp>
        <p:nvSpPr>
          <p:cNvPr id="49165" name="Rectangle 13">
            <a:extLst>
              <a:ext uri="{FF2B5EF4-FFF2-40B4-BE49-F238E27FC236}">
                <a16:creationId xmlns:a16="http://schemas.microsoft.com/office/drawing/2014/main" id="{FE429298-FE23-4B3B-92CF-05B3A4E08E22}"/>
              </a:ext>
            </a:extLst>
          </p:cNvPr>
          <p:cNvSpPr>
            <a:spLocks noChangeArrowheads="1"/>
          </p:cNvSpPr>
          <p:nvPr/>
        </p:nvSpPr>
        <p:spPr bwMode="auto">
          <a:xfrm>
            <a:off x="2322513" y="2524125"/>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Employees</a:t>
            </a:r>
          </a:p>
        </p:txBody>
      </p:sp>
      <p:sp>
        <p:nvSpPr>
          <p:cNvPr id="49166" name="Freeform 14">
            <a:extLst>
              <a:ext uri="{FF2B5EF4-FFF2-40B4-BE49-F238E27FC236}">
                <a16:creationId xmlns:a16="http://schemas.microsoft.com/office/drawing/2014/main" id="{0C5DE657-30F3-47F4-BC9A-E27316CDB0E6}"/>
              </a:ext>
            </a:extLst>
          </p:cNvPr>
          <p:cNvSpPr>
            <a:spLocks/>
          </p:cNvSpPr>
          <p:nvPr/>
        </p:nvSpPr>
        <p:spPr bwMode="auto">
          <a:xfrm>
            <a:off x="2543175" y="1673225"/>
            <a:ext cx="857250" cy="363538"/>
          </a:xfrm>
          <a:custGeom>
            <a:avLst/>
            <a:gdLst>
              <a:gd name="T0" fmla="*/ 538 w 540"/>
              <a:gd name="T1" fmla="*/ 104 h 229"/>
              <a:gd name="T2" fmla="*/ 530 w 540"/>
              <a:gd name="T3" fmla="*/ 84 h 229"/>
              <a:gd name="T4" fmla="*/ 514 w 540"/>
              <a:gd name="T5" fmla="*/ 66 h 229"/>
              <a:gd name="T6" fmla="*/ 490 w 540"/>
              <a:gd name="T7" fmla="*/ 48 h 229"/>
              <a:gd name="T8" fmla="*/ 460 w 540"/>
              <a:gd name="T9" fmla="*/ 33 h 229"/>
              <a:gd name="T10" fmla="*/ 424 w 540"/>
              <a:gd name="T11" fmla="*/ 20 h 229"/>
              <a:gd name="T12" fmla="*/ 383 w 540"/>
              <a:gd name="T13" fmla="*/ 11 h 229"/>
              <a:gd name="T14" fmla="*/ 339 w 540"/>
              <a:gd name="T15" fmla="*/ 4 h 229"/>
              <a:gd name="T16" fmla="*/ 293 w 540"/>
              <a:gd name="T17" fmla="*/ 0 h 229"/>
              <a:gd name="T18" fmla="*/ 246 w 540"/>
              <a:gd name="T19" fmla="*/ 0 h 229"/>
              <a:gd name="T20" fmla="*/ 200 w 540"/>
              <a:gd name="T21" fmla="*/ 4 h 229"/>
              <a:gd name="T22" fmla="*/ 156 w 540"/>
              <a:gd name="T23" fmla="*/ 11 h 229"/>
              <a:gd name="T24" fmla="*/ 115 w 540"/>
              <a:gd name="T25" fmla="*/ 20 h 229"/>
              <a:gd name="T26" fmla="*/ 79 w 540"/>
              <a:gd name="T27" fmla="*/ 33 h 229"/>
              <a:gd name="T28" fmla="*/ 49 w 540"/>
              <a:gd name="T29" fmla="*/ 48 h 229"/>
              <a:gd name="T30" fmla="*/ 25 w 540"/>
              <a:gd name="T31" fmla="*/ 66 h 229"/>
              <a:gd name="T32" fmla="*/ 9 w 540"/>
              <a:gd name="T33" fmla="*/ 84 h 229"/>
              <a:gd name="T34" fmla="*/ 1 w 540"/>
              <a:gd name="T35" fmla="*/ 104 h 229"/>
              <a:gd name="T36" fmla="*/ 1 w 540"/>
              <a:gd name="T37" fmla="*/ 124 h 229"/>
              <a:gd name="T38" fmla="*/ 9 w 540"/>
              <a:gd name="T39" fmla="*/ 143 h 229"/>
              <a:gd name="T40" fmla="*/ 25 w 540"/>
              <a:gd name="T41" fmla="*/ 162 h 229"/>
              <a:gd name="T42" fmla="*/ 49 w 540"/>
              <a:gd name="T43" fmla="*/ 179 h 229"/>
              <a:gd name="T44" fmla="*/ 79 w 540"/>
              <a:gd name="T45" fmla="*/ 195 h 229"/>
              <a:gd name="T46" fmla="*/ 115 w 540"/>
              <a:gd name="T47" fmla="*/ 207 h 229"/>
              <a:gd name="T48" fmla="*/ 156 w 540"/>
              <a:gd name="T49" fmla="*/ 217 h 229"/>
              <a:gd name="T50" fmla="*/ 200 w 540"/>
              <a:gd name="T51" fmla="*/ 224 h 229"/>
              <a:gd name="T52" fmla="*/ 246 w 540"/>
              <a:gd name="T53" fmla="*/ 227 h 229"/>
              <a:gd name="T54" fmla="*/ 293 w 540"/>
              <a:gd name="T55" fmla="*/ 227 h 229"/>
              <a:gd name="T56" fmla="*/ 339 w 540"/>
              <a:gd name="T57" fmla="*/ 224 h 229"/>
              <a:gd name="T58" fmla="*/ 383 w 540"/>
              <a:gd name="T59" fmla="*/ 217 h 229"/>
              <a:gd name="T60" fmla="*/ 424 w 540"/>
              <a:gd name="T61" fmla="*/ 207 h 229"/>
              <a:gd name="T62" fmla="*/ 460 w 540"/>
              <a:gd name="T63" fmla="*/ 195 h 229"/>
              <a:gd name="T64" fmla="*/ 490 w 540"/>
              <a:gd name="T65" fmla="*/ 179 h 229"/>
              <a:gd name="T66" fmla="*/ 514 w 540"/>
              <a:gd name="T67" fmla="*/ 162 h 229"/>
              <a:gd name="T68" fmla="*/ 530 w 540"/>
              <a:gd name="T69" fmla="*/ 143 h 229"/>
              <a:gd name="T70" fmla="*/ 538 w 540"/>
              <a:gd name="T71" fmla="*/ 1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539" y="114"/>
                </a:moveTo>
                <a:lnTo>
                  <a:pt x="538" y="104"/>
                </a:lnTo>
                <a:lnTo>
                  <a:pt x="535" y="94"/>
                </a:lnTo>
                <a:lnTo>
                  <a:pt x="530" y="84"/>
                </a:lnTo>
                <a:lnTo>
                  <a:pt x="523" y="75"/>
                </a:lnTo>
                <a:lnTo>
                  <a:pt x="514" y="66"/>
                </a:lnTo>
                <a:lnTo>
                  <a:pt x="503" y="57"/>
                </a:lnTo>
                <a:lnTo>
                  <a:pt x="490" y="48"/>
                </a:lnTo>
                <a:lnTo>
                  <a:pt x="476" y="41"/>
                </a:lnTo>
                <a:lnTo>
                  <a:pt x="460" y="33"/>
                </a:lnTo>
                <a:lnTo>
                  <a:pt x="443" y="27"/>
                </a:lnTo>
                <a:lnTo>
                  <a:pt x="424" y="20"/>
                </a:lnTo>
                <a:lnTo>
                  <a:pt x="404" y="15"/>
                </a:lnTo>
                <a:lnTo>
                  <a:pt x="383" y="11"/>
                </a:lnTo>
                <a:lnTo>
                  <a:pt x="361" y="7"/>
                </a:lnTo>
                <a:lnTo>
                  <a:pt x="339" y="4"/>
                </a:lnTo>
                <a:lnTo>
                  <a:pt x="316" y="2"/>
                </a:lnTo>
                <a:lnTo>
                  <a:pt x="293" y="0"/>
                </a:lnTo>
                <a:lnTo>
                  <a:pt x="270" y="0"/>
                </a:lnTo>
                <a:lnTo>
                  <a:pt x="246" y="0"/>
                </a:lnTo>
                <a:lnTo>
                  <a:pt x="223" y="2"/>
                </a:lnTo>
                <a:lnTo>
                  <a:pt x="200" y="4"/>
                </a:lnTo>
                <a:lnTo>
                  <a:pt x="178" y="7"/>
                </a:lnTo>
                <a:lnTo>
                  <a:pt x="156" y="11"/>
                </a:lnTo>
                <a:lnTo>
                  <a:pt x="135" y="15"/>
                </a:lnTo>
                <a:lnTo>
                  <a:pt x="115" y="20"/>
                </a:lnTo>
                <a:lnTo>
                  <a:pt x="96" y="27"/>
                </a:lnTo>
                <a:lnTo>
                  <a:pt x="79" y="33"/>
                </a:lnTo>
                <a:lnTo>
                  <a:pt x="63" y="41"/>
                </a:lnTo>
                <a:lnTo>
                  <a:pt x="49" y="48"/>
                </a:lnTo>
                <a:lnTo>
                  <a:pt x="36" y="57"/>
                </a:lnTo>
                <a:lnTo>
                  <a:pt x="25" y="66"/>
                </a:lnTo>
                <a:lnTo>
                  <a:pt x="16" y="75"/>
                </a:lnTo>
                <a:lnTo>
                  <a:pt x="9" y="84"/>
                </a:lnTo>
                <a:lnTo>
                  <a:pt x="4" y="94"/>
                </a:lnTo>
                <a:lnTo>
                  <a:pt x="1" y="104"/>
                </a:lnTo>
                <a:lnTo>
                  <a:pt x="0" y="114"/>
                </a:lnTo>
                <a:lnTo>
                  <a:pt x="1" y="124"/>
                </a:lnTo>
                <a:lnTo>
                  <a:pt x="4" y="134"/>
                </a:lnTo>
                <a:lnTo>
                  <a:pt x="9" y="143"/>
                </a:lnTo>
                <a:lnTo>
                  <a:pt x="16" y="153"/>
                </a:lnTo>
                <a:lnTo>
                  <a:pt x="25" y="162"/>
                </a:lnTo>
                <a:lnTo>
                  <a:pt x="36" y="171"/>
                </a:lnTo>
                <a:lnTo>
                  <a:pt x="49" y="179"/>
                </a:lnTo>
                <a:lnTo>
                  <a:pt x="63" y="187"/>
                </a:lnTo>
                <a:lnTo>
                  <a:pt x="79" y="195"/>
                </a:lnTo>
                <a:lnTo>
                  <a:pt x="96" y="201"/>
                </a:lnTo>
                <a:lnTo>
                  <a:pt x="115" y="207"/>
                </a:lnTo>
                <a:lnTo>
                  <a:pt x="135" y="212"/>
                </a:lnTo>
                <a:lnTo>
                  <a:pt x="156" y="217"/>
                </a:lnTo>
                <a:lnTo>
                  <a:pt x="178" y="221"/>
                </a:lnTo>
                <a:lnTo>
                  <a:pt x="200" y="224"/>
                </a:lnTo>
                <a:lnTo>
                  <a:pt x="223" y="226"/>
                </a:lnTo>
                <a:lnTo>
                  <a:pt x="246" y="227"/>
                </a:lnTo>
                <a:lnTo>
                  <a:pt x="270" y="228"/>
                </a:lnTo>
                <a:lnTo>
                  <a:pt x="293" y="227"/>
                </a:lnTo>
                <a:lnTo>
                  <a:pt x="316" y="226"/>
                </a:lnTo>
                <a:lnTo>
                  <a:pt x="339" y="224"/>
                </a:lnTo>
                <a:lnTo>
                  <a:pt x="361" y="221"/>
                </a:lnTo>
                <a:lnTo>
                  <a:pt x="383" y="217"/>
                </a:lnTo>
                <a:lnTo>
                  <a:pt x="404" y="212"/>
                </a:lnTo>
                <a:lnTo>
                  <a:pt x="424" y="207"/>
                </a:lnTo>
                <a:lnTo>
                  <a:pt x="443" y="201"/>
                </a:lnTo>
                <a:lnTo>
                  <a:pt x="460" y="195"/>
                </a:lnTo>
                <a:lnTo>
                  <a:pt x="476" y="187"/>
                </a:lnTo>
                <a:lnTo>
                  <a:pt x="490" y="179"/>
                </a:lnTo>
                <a:lnTo>
                  <a:pt x="503" y="171"/>
                </a:lnTo>
                <a:lnTo>
                  <a:pt x="514" y="162"/>
                </a:lnTo>
                <a:lnTo>
                  <a:pt x="523" y="153"/>
                </a:lnTo>
                <a:lnTo>
                  <a:pt x="530" y="143"/>
                </a:lnTo>
                <a:lnTo>
                  <a:pt x="535" y="134"/>
                </a:lnTo>
                <a:lnTo>
                  <a:pt x="538" y="124"/>
                </a:lnTo>
                <a:lnTo>
                  <a:pt x="539"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67" name="Freeform 15">
            <a:extLst>
              <a:ext uri="{FF2B5EF4-FFF2-40B4-BE49-F238E27FC236}">
                <a16:creationId xmlns:a16="http://schemas.microsoft.com/office/drawing/2014/main" id="{E0AE6E9B-1592-4D65-BDE6-D4D441081655}"/>
              </a:ext>
            </a:extLst>
          </p:cNvPr>
          <p:cNvSpPr>
            <a:spLocks/>
          </p:cNvSpPr>
          <p:nvPr/>
        </p:nvSpPr>
        <p:spPr bwMode="auto">
          <a:xfrm>
            <a:off x="3344863" y="1939925"/>
            <a:ext cx="857250" cy="363538"/>
          </a:xfrm>
          <a:custGeom>
            <a:avLst/>
            <a:gdLst>
              <a:gd name="T0" fmla="*/ 1 w 540"/>
              <a:gd name="T1" fmla="*/ 124 h 229"/>
              <a:gd name="T2" fmla="*/ 9 w 540"/>
              <a:gd name="T3" fmla="*/ 143 h 229"/>
              <a:gd name="T4" fmla="*/ 26 w 540"/>
              <a:gd name="T5" fmla="*/ 162 h 229"/>
              <a:gd name="T6" fmla="*/ 49 w 540"/>
              <a:gd name="T7" fmla="*/ 179 h 229"/>
              <a:gd name="T8" fmla="*/ 79 w 540"/>
              <a:gd name="T9" fmla="*/ 194 h 229"/>
              <a:gd name="T10" fmla="*/ 115 w 540"/>
              <a:gd name="T11" fmla="*/ 207 h 229"/>
              <a:gd name="T12" fmla="*/ 156 w 540"/>
              <a:gd name="T13" fmla="*/ 216 h 229"/>
              <a:gd name="T14" fmla="*/ 200 w 540"/>
              <a:gd name="T15" fmla="*/ 223 h 229"/>
              <a:gd name="T16" fmla="*/ 246 w 540"/>
              <a:gd name="T17" fmla="*/ 227 h 229"/>
              <a:gd name="T18" fmla="*/ 293 w 540"/>
              <a:gd name="T19" fmla="*/ 227 h 229"/>
              <a:gd name="T20" fmla="*/ 340 w 540"/>
              <a:gd name="T21" fmla="*/ 223 h 229"/>
              <a:gd name="T22" fmla="*/ 384 w 540"/>
              <a:gd name="T23" fmla="*/ 216 h 229"/>
              <a:gd name="T24" fmla="*/ 424 w 540"/>
              <a:gd name="T25" fmla="*/ 206 h 229"/>
              <a:gd name="T26" fmla="*/ 460 w 540"/>
              <a:gd name="T27" fmla="*/ 194 h 229"/>
              <a:gd name="T28" fmla="*/ 490 w 540"/>
              <a:gd name="T29" fmla="*/ 178 h 229"/>
              <a:gd name="T30" fmla="*/ 513 w 540"/>
              <a:gd name="T31" fmla="*/ 162 h 229"/>
              <a:gd name="T32" fmla="*/ 530 w 540"/>
              <a:gd name="T33" fmla="*/ 143 h 229"/>
              <a:gd name="T34" fmla="*/ 538 w 540"/>
              <a:gd name="T35" fmla="*/ 123 h 229"/>
              <a:gd name="T36" fmla="*/ 538 w 540"/>
              <a:gd name="T37" fmla="*/ 104 h 229"/>
              <a:gd name="T38" fmla="*/ 530 w 540"/>
              <a:gd name="T39" fmla="*/ 84 h 229"/>
              <a:gd name="T40" fmla="*/ 513 w 540"/>
              <a:gd name="T41" fmla="*/ 65 h 229"/>
              <a:gd name="T42" fmla="*/ 490 w 540"/>
              <a:gd name="T43" fmla="*/ 48 h 229"/>
              <a:gd name="T44" fmla="*/ 460 w 540"/>
              <a:gd name="T45" fmla="*/ 33 h 229"/>
              <a:gd name="T46" fmla="*/ 424 w 540"/>
              <a:gd name="T47" fmla="*/ 20 h 229"/>
              <a:gd name="T48" fmla="*/ 384 w 540"/>
              <a:gd name="T49" fmla="*/ 10 h 229"/>
              <a:gd name="T50" fmla="*/ 339 w 540"/>
              <a:gd name="T51" fmla="*/ 3 h 229"/>
              <a:gd name="T52" fmla="*/ 293 w 540"/>
              <a:gd name="T53" fmla="*/ 0 h 229"/>
              <a:gd name="T54" fmla="*/ 246 w 540"/>
              <a:gd name="T55" fmla="*/ 0 h 229"/>
              <a:gd name="T56" fmla="*/ 200 w 540"/>
              <a:gd name="T57" fmla="*/ 3 h 229"/>
              <a:gd name="T58" fmla="*/ 156 w 540"/>
              <a:gd name="T59" fmla="*/ 10 h 229"/>
              <a:gd name="T60" fmla="*/ 115 w 540"/>
              <a:gd name="T61" fmla="*/ 20 h 229"/>
              <a:gd name="T62" fmla="*/ 79 w 540"/>
              <a:gd name="T63" fmla="*/ 33 h 229"/>
              <a:gd name="T64" fmla="*/ 49 w 540"/>
              <a:gd name="T65" fmla="*/ 48 h 229"/>
              <a:gd name="T66" fmla="*/ 26 w 540"/>
              <a:gd name="T67" fmla="*/ 66 h 229"/>
              <a:gd name="T68" fmla="*/ 9 w 540"/>
              <a:gd name="T69" fmla="*/ 84 h 229"/>
              <a:gd name="T70" fmla="*/ 1 w 540"/>
              <a:gd name="T71"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0" y="114"/>
                </a:moveTo>
                <a:lnTo>
                  <a:pt x="1" y="124"/>
                </a:lnTo>
                <a:lnTo>
                  <a:pt x="4" y="133"/>
                </a:lnTo>
                <a:lnTo>
                  <a:pt x="9" y="143"/>
                </a:lnTo>
                <a:lnTo>
                  <a:pt x="17" y="153"/>
                </a:lnTo>
                <a:lnTo>
                  <a:pt x="26" y="162"/>
                </a:lnTo>
                <a:lnTo>
                  <a:pt x="36" y="171"/>
                </a:lnTo>
                <a:lnTo>
                  <a:pt x="49" y="179"/>
                </a:lnTo>
                <a:lnTo>
                  <a:pt x="63" y="187"/>
                </a:lnTo>
                <a:lnTo>
                  <a:pt x="79" y="194"/>
                </a:lnTo>
                <a:lnTo>
                  <a:pt x="97" y="201"/>
                </a:lnTo>
                <a:lnTo>
                  <a:pt x="115" y="207"/>
                </a:lnTo>
                <a:lnTo>
                  <a:pt x="135" y="212"/>
                </a:lnTo>
                <a:lnTo>
                  <a:pt x="156" y="216"/>
                </a:lnTo>
                <a:lnTo>
                  <a:pt x="177" y="221"/>
                </a:lnTo>
                <a:lnTo>
                  <a:pt x="200" y="223"/>
                </a:lnTo>
                <a:lnTo>
                  <a:pt x="223" y="225"/>
                </a:lnTo>
                <a:lnTo>
                  <a:pt x="246" y="227"/>
                </a:lnTo>
                <a:lnTo>
                  <a:pt x="270" y="228"/>
                </a:lnTo>
                <a:lnTo>
                  <a:pt x="293" y="227"/>
                </a:lnTo>
                <a:lnTo>
                  <a:pt x="316" y="225"/>
                </a:lnTo>
                <a:lnTo>
                  <a:pt x="340" y="223"/>
                </a:lnTo>
                <a:lnTo>
                  <a:pt x="362" y="220"/>
                </a:lnTo>
                <a:lnTo>
                  <a:pt x="384" y="216"/>
                </a:lnTo>
                <a:lnTo>
                  <a:pt x="404" y="212"/>
                </a:lnTo>
                <a:lnTo>
                  <a:pt x="424" y="206"/>
                </a:lnTo>
                <a:lnTo>
                  <a:pt x="443" y="201"/>
                </a:lnTo>
                <a:lnTo>
                  <a:pt x="460" y="194"/>
                </a:lnTo>
                <a:lnTo>
                  <a:pt x="476" y="186"/>
                </a:lnTo>
                <a:lnTo>
                  <a:pt x="490" y="178"/>
                </a:lnTo>
                <a:lnTo>
                  <a:pt x="503" y="170"/>
                </a:lnTo>
                <a:lnTo>
                  <a:pt x="513" y="162"/>
                </a:lnTo>
                <a:lnTo>
                  <a:pt x="522" y="152"/>
                </a:lnTo>
                <a:lnTo>
                  <a:pt x="530" y="143"/>
                </a:lnTo>
                <a:lnTo>
                  <a:pt x="535" y="133"/>
                </a:lnTo>
                <a:lnTo>
                  <a:pt x="538" y="123"/>
                </a:lnTo>
                <a:lnTo>
                  <a:pt x="539" y="113"/>
                </a:lnTo>
                <a:lnTo>
                  <a:pt x="538" y="104"/>
                </a:lnTo>
                <a:lnTo>
                  <a:pt x="535" y="94"/>
                </a:lnTo>
                <a:lnTo>
                  <a:pt x="530" y="84"/>
                </a:lnTo>
                <a:lnTo>
                  <a:pt x="522" y="75"/>
                </a:lnTo>
                <a:lnTo>
                  <a:pt x="513" y="65"/>
                </a:lnTo>
                <a:lnTo>
                  <a:pt x="503" y="57"/>
                </a:lnTo>
                <a:lnTo>
                  <a:pt x="490" y="48"/>
                </a:lnTo>
                <a:lnTo>
                  <a:pt x="476" y="40"/>
                </a:lnTo>
                <a:lnTo>
                  <a:pt x="460" y="33"/>
                </a:lnTo>
                <a:lnTo>
                  <a:pt x="442" y="26"/>
                </a:lnTo>
                <a:lnTo>
                  <a:pt x="424" y="20"/>
                </a:lnTo>
                <a:lnTo>
                  <a:pt x="404" y="15"/>
                </a:lnTo>
                <a:lnTo>
                  <a:pt x="384" y="10"/>
                </a:lnTo>
                <a:lnTo>
                  <a:pt x="362" y="6"/>
                </a:lnTo>
                <a:lnTo>
                  <a:pt x="339" y="3"/>
                </a:lnTo>
                <a:lnTo>
                  <a:pt x="316" y="1"/>
                </a:lnTo>
                <a:lnTo>
                  <a:pt x="293" y="0"/>
                </a:lnTo>
                <a:lnTo>
                  <a:pt x="270" y="0"/>
                </a:lnTo>
                <a:lnTo>
                  <a:pt x="246" y="0"/>
                </a:lnTo>
                <a:lnTo>
                  <a:pt x="223" y="1"/>
                </a:lnTo>
                <a:lnTo>
                  <a:pt x="200" y="3"/>
                </a:lnTo>
                <a:lnTo>
                  <a:pt x="177" y="6"/>
                </a:lnTo>
                <a:lnTo>
                  <a:pt x="156" y="10"/>
                </a:lnTo>
                <a:lnTo>
                  <a:pt x="135" y="15"/>
                </a:lnTo>
                <a:lnTo>
                  <a:pt x="115" y="20"/>
                </a:lnTo>
                <a:lnTo>
                  <a:pt x="96" y="26"/>
                </a:lnTo>
                <a:lnTo>
                  <a:pt x="79" y="33"/>
                </a:lnTo>
                <a:lnTo>
                  <a:pt x="63" y="40"/>
                </a:lnTo>
                <a:lnTo>
                  <a:pt x="49" y="48"/>
                </a:lnTo>
                <a:lnTo>
                  <a:pt x="36" y="57"/>
                </a:lnTo>
                <a:lnTo>
                  <a:pt x="26" y="66"/>
                </a:lnTo>
                <a:lnTo>
                  <a:pt x="17" y="75"/>
                </a:lnTo>
                <a:lnTo>
                  <a:pt x="9" y="84"/>
                </a:lnTo>
                <a:lnTo>
                  <a:pt x="4" y="94"/>
                </a:lnTo>
                <a:lnTo>
                  <a:pt x="1" y="104"/>
                </a:lnTo>
                <a:lnTo>
                  <a:pt x="0"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68" name="Freeform 16">
            <a:extLst>
              <a:ext uri="{FF2B5EF4-FFF2-40B4-BE49-F238E27FC236}">
                <a16:creationId xmlns:a16="http://schemas.microsoft.com/office/drawing/2014/main" id="{2A624338-7D51-4024-83B2-15EF83D5974C}"/>
              </a:ext>
            </a:extLst>
          </p:cNvPr>
          <p:cNvSpPr>
            <a:spLocks/>
          </p:cNvSpPr>
          <p:nvPr/>
        </p:nvSpPr>
        <p:spPr bwMode="auto">
          <a:xfrm>
            <a:off x="2363788" y="2524125"/>
            <a:ext cx="1206500" cy="369888"/>
          </a:xfrm>
          <a:custGeom>
            <a:avLst/>
            <a:gdLst>
              <a:gd name="T0" fmla="*/ 759 w 760"/>
              <a:gd name="T1" fmla="*/ 232 h 233"/>
              <a:gd name="T2" fmla="*/ 759 w 760"/>
              <a:gd name="T3" fmla="*/ 0 h 233"/>
              <a:gd name="T4" fmla="*/ 0 w 760"/>
              <a:gd name="T5" fmla="*/ 0 h 233"/>
              <a:gd name="T6" fmla="*/ 0 w 760"/>
              <a:gd name="T7" fmla="*/ 232 h 233"/>
              <a:gd name="T8" fmla="*/ 759 w 760"/>
              <a:gd name="T9" fmla="*/ 232 h 233"/>
            </a:gdLst>
            <a:ahLst/>
            <a:cxnLst>
              <a:cxn ang="0">
                <a:pos x="T0" y="T1"/>
              </a:cxn>
              <a:cxn ang="0">
                <a:pos x="T2" y="T3"/>
              </a:cxn>
              <a:cxn ang="0">
                <a:pos x="T4" y="T5"/>
              </a:cxn>
              <a:cxn ang="0">
                <a:pos x="T6" y="T7"/>
              </a:cxn>
              <a:cxn ang="0">
                <a:pos x="T8" y="T9"/>
              </a:cxn>
            </a:cxnLst>
            <a:rect l="0" t="0" r="r" b="b"/>
            <a:pathLst>
              <a:path w="760" h="233">
                <a:moveTo>
                  <a:pt x="759" y="232"/>
                </a:moveTo>
                <a:lnTo>
                  <a:pt x="759" y="0"/>
                </a:lnTo>
                <a:lnTo>
                  <a:pt x="0" y="0"/>
                </a:lnTo>
                <a:lnTo>
                  <a:pt x="0" y="232"/>
                </a:lnTo>
                <a:lnTo>
                  <a:pt x="759"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69" name="Rectangle 17">
            <a:extLst>
              <a:ext uri="{FF2B5EF4-FFF2-40B4-BE49-F238E27FC236}">
                <a16:creationId xmlns:a16="http://schemas.microsoft.com/office/drawing/2014/main" id="{E2D675CA-70CF-4732-8023-A12D292AEF9F}"/>
              </a:ext>
            </a:extLst>
          </p:cNvPr>
          <p:cNvSpPr>
            <a:spLocks noChangeArrowheads="1"/>
          </p:cNvSpPr>
          <p:nvPr/>
        </p:nvSpPr>
        <p:spPr bwMode="auto">
          <a:xfrm>
            <a:off x="2616200" y="1681163"/>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name</a:t>
            </a:r>
          </a:p>
        </p:txBody>
      </p:sp>
      <p:sp>
        <p:nvSpPr>
          <p:cNvPr id="49170" name="Rectangle 18">
            <a:extLst>
              <a:ext uri="{FF2B5EF4-FFF2-40B4-BE49-F238E27FC236}">
                <a16:creationId xmlns:a16="http://schemas.microsoft.com/office/drawing/2014/main" id="{8689D067-BA2F-4183-9A91-F7A131F8D7C2}"/>
              </a:ext>
            </a:extLst>
          </p:cNvPr>
          <p:cNvSpPr>
            <a:spLocks noChangeArrowheads="1"/>
          </p:cNvSpPr>
          <p:nvPr/>
        </p:nvSpPr>
        <p:spPr bwMode="auto">
          <a:xfrm>
            <a:off x="1854200" y="1985963"/>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u="sng">
                <a:solidFill>
                  <a:srgbClr val="000000"/>
                </a:solidFill>
                <a:latin typeface="Arial" panose="020B0604020202020204" pitchFamily="34" charset="0"/>
              </a:rPr>
              <a:t>ssn</a:t>
            </a:r>
          </a:p>
        </p:txBody>
      </p:sp>
      <p:sp>
        <p:nvSpPr>
          <p:cNvPr id="49171" name="Rectangle 19">
            <a:extLst>
              <a:ext uri="{FF2B5EF4-FFF2-40B4-BE49-F238E27FC236}">
                <a16:creationId xmlns:a16="http://schemas.microsoft.com/office/drawing/2014/main" id="{875DBFB3-E39C-4686-8A2E-6862A76B112E}"/>
              </a:ext>
            </a:extLst>
          </p:cNvPr>
          <p:cNvSpPr>
            <a:spLocks noChangeArrowheads="1"/>
          </p:cNvSpPr>
          <p:nvPr/>
        </p:nvSpPr>
        <p:spPr bwMode="auto">
          <a:xfrm>
            <a:off x="3598863" y="1927225"/>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lot</a:t>
            </a:r>
          </a:p>
        </p:txBody>
      </p:sp>
      <p:sp>
        <p:nvSpPr>
          <p:cNvPr id="49172" name="Line 20">
            <a:extLst>
              <a:ext uri="{FF2B5EF4-FFF2-40B4-BE49-F238E27FC236}">
                <a16:creationId xmlns:a16="http://schemas.microsoft.com/office/drawing/2014/main" id="{D47DC0E5-F1E1-44EE-865E-6B999D91294D}"/>
              </a:ext>
            </a:extLst>
          </p:cNvPr>
          <p:cNvSpPr>
            <a:spLocks noChangeShapeType="1"/>
          </p:cNvSpPr>
          <p:nvPr/>
        </p:nvSpPr>
        <p:spPr bwMode="auto">
          <a:xfrm>
            <a:off x="2173288" y="2319338"/>
            <a:ext cx="520700" cy="2016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3" name="Line 21">
            <a:extLst>
              <a:ext uri="{FF2B5EF4-FFF2-40B4-BE49-F238E27FC236}">
                <a16:creationId xmlns:a16="http://schemas.microsoft.com/office/drawing/2014/main" id="{32E54917-DE9F-4177-BA46-DC2F3DC308FB}"/>
              </a:ext>
            </a:extLst>
          </p:cNvPr>
          <p:cNvSpPr>
            <a:spLocks noChangeShapeType="1"/>
          </p:cNvSpPr>
          <p:nvPr/>
        </p:nvSpPr>
        <p:spPr bwMode="auto">
          <a:xfrm>
            <a:off x="2974975" y="2060575"/>
            <a:ext cx="0" cy="4603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4" name="Line 22">
            <a:extLst>
              <a:ext uri="{FF2B5EF4-FFF2-40B4-BE49-F238E27FC236}">
                <a16:creationId xmlns:a16="http://schemas.microsoft.com/office/drawing/2014/main" id="{EE2E4CDA-E112-465C-AA6D-DD329EBBF859}"/>
              </a:ext>
            </a:extLst>
          </p:cNvPr>
          <p:cNvSpPr>
            <a:spLocks noChangeShapeType="1"/>
          </p:cNvSpPr>
          <p:nvPr/>
        </p:nvSpPr>
        <p:spPr bwMode="auto">
          <a:xfrm flipH="1">
            <a:off x="3365500" y="2319338"/>
            <a:ext cx="407988" cy="2016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5" name="Line 23">
            <a:extLst>
              <a:ext uri="{FF2B5EF4-FFF2-40B4-BE49-F238E27FC236}">
                <a16:creationId xmlns:a16="http://schemas.microsoft.com/office/drawing/2014/main" id="{4030B7E6-F805-47E1-B9A7-76C238101F75}"/>
              </a:ext>
            </a:extLst>
          </p:cNvPr>
          <p:cNvSpPr>
            <a:spLocks noChangeShapeType="1"/>
          </p:cNvSpPr>
          <p:nvPr/>
        </p:nvSpPr>
        <p:spPr bwMode="auto">
          <a:xfrm flipV="1">
            <a:off x="2916238" y="2892425"/>
            <a:ext cx="0" cy="1524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6" name="Line 24">
            <a:extLst>
              <a:ext uri="{FF2B5EF4-FFF2-40B4-BE49-F238E27FC236}">
                <a16:creationId xmlns:a16="http://schemas.microsoft.com/office/drawing/2014/main" id="{94A378D3-88A8-474D-9903-0FD7AC39EE8D}"/>
              </a:ext>
            </a:extLst>
          </p:cNvPr>
          <p:cNvSpPr>
            <a:spLocks noChangeShapeType="1"/>
          </p:cNvSpPr>
          <p:nvPr/>
        </p:nvSpPr>
        <p:spPr bwMode="auto">
          <a:xfrm>
            <a:off x="5421313" y="3265488"/>
            <a:ext cx="481012" cy="0"/>
          </a:xfrm>
          <a:prstGeom prst="line">
            <a:avLst/>
          </a:prstGeom>
          <a:noFill/>
          <a:ln w="12700">
            <a:solidFill>
              <a:schemeClr val="tx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7" name="Freeform 25">
            <a:extLst>
              <a:ext uri="{FF2B5EF4-FFF2-40B4-BE49-F238E27FC236}">
                <a16:creationId xmlns:a16="http://schemas.microsoft.com/office/drawing/2014/main" id="{8DCFD3B8-CA1F-441C-BEB9-AD0A7CD0FB40}"/>
              </a:ext>
            </a:extLst>
          </p:cNvPr>
          <p:cNvSpPr>
            <a:spLocks/>
          </p:cNvSpPr>
          <p:nvPr/>
        </p:nvSpPr>
        <p:spPr bwMode="auto">
          <a:xfrm>
            <a:off x="3759200" y="4043363"/>
            <a:ext cx="1025525" cy="363537"/>
          </a:xfrm>
          <a:custGeom>
            <a:avLst/>
            <a:gdLst>
              <a:gd name="T0" fmla="*/ 1 w 646"/>
              <a:gd name="T1" fmla="*/ 124 h 229"/>
              <a:gd name="T2" fmla="*/ 11 w 646"/>
              <a:gd name="T3" fmla="*/ 143 h 229"/>
              <a:gd name="T4" fmla="*/ 29 w 646"/>
              <a:gd name="T5" fmla="*/ 162 h 229"/>
              <a:gd name="T6" fmla="*/ 58 w 646"/>
              <a:gd name="T7" fmla="*/ 179 h 229"/>
              <a:gd name="T8" fmla="*/ 94 w 646"/>
              <a:gd name="T9" fmla="*/ 194 h 229"/>
              <a:gd name="T10" fmla="*/ 137 w 646"/>
              <a:gd name="T11" fmla="*/ 207 h 229"/>
              <a:gd name="T12" fmla="*/ 186 w 646"/>
              <a:gd name="T13" fmla="*/ 217 h 229"/>
              <a:gd name="T14" fmla="*/ 239 w 646"/>
              <a:gd name="T15" fmla="*/ 223 h 229"/>
              <a:gd name="T16" fmla="*/ 294 w 646"/>
              <a:gd name="T17" fmla="*/ 227 h 229"/>
              <a:gd name="T18" fmla="*/ 350 w 646"/>
              <a:gd name="T19" fmla="*/ 227 h 229"/>
              <a:gd name="T20" fmla="*/ 405 w 646"/>
              <a:gd name="T21" fmla="*/ 223 h 229"/>
              <a:gd name="T22" fmla="*/ 458 w 646"/>
              <a:gd name="T23" fmla="*/ 217 h 229"/>
              <a:gd name="T24" fmla="*/ 507 w 646"/>
              <a:gd name="T25" fmla="*/ 207 h 229"/>
              <a:gd name="T26" fmla="*/ 550 w 646"/>
              <a:gd name="T27" fmla="*/ 194 h 229"/>
              <a:gd name="T28" fmla="*/ 586 w 646"/>
              <a:gd name="T29" fmla="*/ 179 h 229"/>
              <a:gd name="T30" fmla="*/ 615 w 646"/>
              <a:gd name="T31" fmla="*/ 162 h 229"/>
              <a:gd name="T32" fmla="*/ 634 w 646"/>
              <a:gd name="T33" fmla="*/ 143 h 229"/>
              <a:gd name="T34" fmla="*/ 643 w 646"/>
              <a:gd name="T35" fmla="*/ 123 h 229"/>
              <a:gd name="T36" fmla="*/ 643 w 646"/>
              <a:gd name="T37" fmla="*/ 104 h 229"/>
              <a:gd name="T38" fmla="*/ 634 w 646"/>
              <a:gd name="T39" fmla="*/ 84 h 229"/>
              <a:gd name="T40" fmla="*/ 615 w 646"/>
              <a:gd name="T41" fmla="*/ 65 h 229"/>
              <a:gd name="T42" fmla="*/ 586 w 646"/>
              <a:gd name="T43" fmla="*/ 48 h 229"/>
              <a:gd name="T44" fmla="*/ 550 w 646"/>
              <a:gd name="T45" fmla="*/ 33 h 229"/>
              <a:gd name="T46" fmla="*/ 507 w 646"/>
              <a:gd name="T47" fmla="*/ 20 h 229"/>
              <a:gd name="T48" fmla="*/ 458 w 646"/>
              <a:gd name="T49" fmla="*/ 10 h 229"/>
              <a:gd name="T50" fmla="*/ 405 w 646"/>
              <a:gd name="T51" fmla="*/ 3 h 229"/>
              <a:gd name="T52" fmla="*/ 350 w 646"/>
              <a:gd name="T53" fmla="*/ 0 h 229"/>
              <a:gd name="T54" fmla="*/ 294 w 646"/>
              <a:gd name="T55" fmla="*/ 0 h 229"/>
              <a:gd name="T56" fmla="*/ 239 w 646"/>
              <a:gd name="T57" fmla="*/ 3 h 229"/>
              <a:gd name="T58" fmla="*/ 185 w 646"/>
              <a:gd name="T59" fmla="*/ 10 h 229"/>
              <a:gd name="T60" fmla="*/ 137 w 646"/>
              <a:gd name="T61" fmla="*/ 20 h 229"/>
              <a:gd name="T62" fmla="*/ 94 w 646"/>
              <a:gd name="T63" fmla="*/ 33 h 229"/>
              <a:gd name="T64" fmla="*/ 58 w 646"/>
              <a:gd name="T65" fmla="*/ 48 h 229"/>
              <a:gd name="T66" fmla="*/ 29 w 646"/>
              <a:gd name="T67" fmla="*/ 66 h 229"/>
              <a:gd name="T68" fmla="*/ 11 w 646"/>
              <a:gd name="T69" fmla="*/ 84 h 229"/>
              <a:gd name="T70" fmla="*/ 1 w 646"/>
              <a:gd name="T71"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6" h="229">
                <a:moveTo>
                  <a:pt x="0" y="114"/>
                </a:moveTo>
                <a:lnTo>
                  <a:pt x="1" y="124"/>
                </a:lnTo>
                <a:lnTo>
                  <a:pt x="4" y="134"/>
                </a:lnTo>
                <a:lnTo>
                  <a:pt x="11" y="143"/>
                </a:lnTo>
                <a:lnTo>
                  <a:pt x="19" y="153"/>
                </a:lnTo>
                <a:lnTo>
                  <a:pt x="29" y="162"/>
                </a:lnTo>
                <a:lnTo>
                  <a:pt x="43" y="171"/>
                </a:lnTo>
                <a:lnTo>
                  <a:pt x="58" y="179"/>
                </a:lnTo>
                <a:lnTo>
                  <a:pt x="75" y="187"/>
                </a:lnTo>
                <a:lnTo>
                  <a:pt x="94" y="194"/>
                </a:lnTo>
                <a:lnTo>
                  <a:pt x="116" y="201"/>
                </a:lnTo>
                <a:lnTo>
                  <a:pt x="137" y="207"/>
                </a:lnTo>
                <a:lnTo>
                  <a:pt x="161" y="212"/>
                </a:lnTo>
                <a:lnTo>
                  <a:pt x="186" y="217"/>
                </a:lnTo>
                <a:lnTo>
                  <a:pt x="213" y="221"/>
                </a:lnTo>
                <a:lnTo>
                  <a:pt x="239" y="223"/>
                </a:lnTo>
                <a:lnTo>
                  <a:pt x="266" y="226"/>
                </a:lnTo>
                <a:lnTo>
                  <a:pt x="294" y="227"/>
                </a:lnTo>
                <a:lnTo>
                  <a:pt x="321" y="228"/>
                </a:lnTo>
                <a:lnTo>
                  <a:pt x="350" y="227"/>
                </a:lnTo>
                <a:lnTo>
                  <a:pt x="379" y="226"/>
                </a:lnTo>
                <a:lnTo>
                  <a:pt x="405" y="223"/>
                </a:lnTo>
                <a:lnTo>
                  <a:pt x="433" y="221"/>
                </a:lnTo>
                <a:lnTo>
                  <a:pt x="458" y="217"/>
                </a:lnTo>
                <a:lnTo>
                  <a:pt x="483" y="212"/>
                </a:lnTo>
                <a:lnTo>
                  <a:pt x="507" y="207"/>
                </a:lnTo>
                <a:lnTo>
                  <a:pt x="530" y="201"/>
                </a:lnTo>
                <a:lnTo>
                  <a:pt x="550" y="194"/>
                </a:lnTo>
                <a:lnTo>
                  <a:pt x="569" y="186"/>
                </a:lnTo>
                <a:lnTo>
                  <a:pt x="586" y="179"/>
                </a:lnTo>
                <a:lnTo>
                  <a:pt x="601" y="171"/>
                </a:lnTo>
                <a:lnTo>
                  <a:pt x="615" y="162"/>
                </a:lnTo>
                <a:lnTo>
                  <a:pt x="625" y="152"/>
                </a:lnTo>
                <a:lnTo>
                  <a:pt x="634" y="143"/>
                </a:lnTo>
                <a:lnTo>
                  <a:pt x="640" y="133"/>
                </a:lnTo>
                <a:lnTo>
                  <a:pt x="643" y="123"/>
                </a:lnTo>
                <a:lnTo>
                  <a:pt x="645" y="114"/>
                </a:lnTo>
                <a:lnTo>
                  <a:pt x="643" y="104"/>
                </a:lnTo>
                <a:lnTo>
                  <a:pt x="640" y="94"/>
                </a:lnTo>
                <a:lnTo>
                  <a:pt x="634" y="84"/>
                </a:lnTo>
                <a:lnTo>
                  <a:pt x="625" y="75"/>
                </a:lnTo>
                <a:lnTo>
                  <a:pt x="615" y="65"/>
                </a:lnTo>
                <a:lnTo>
                  <a:pt x="601" y="57"/>
                </a:lnTo>
                <a:lnTo>
                  <a:pt x="586" y="48"/>
                </a:lnTo>
                <a:lnTo>
                  <a:pt x="569" y="40"/>
                </a:lnTo>
                <a:lnTo>
                  <a:pt x="550" y="33"/>
                </a:lnTo>
                <a:lnTo>
                  <a:pt x="530" y="26"/>
                </a:lnTo>
                <a:lnTo>
                  <a:pt x="507" y="20"/>
                </a:lnTo>
                <a:lnTo>
                  <a:pt x="483" y="15"/>
                </a:lnTo>
                <a:lnTo>
                  <a:pt x="458" y="10"/>
                </a:lnTo>
                <a:lnTo>
                  <a:pt x="433" y="7"/>
                </a:lnTo>
                <a:lnTo>
                  <a:pt x="405" y="3"/>
                </a:lnTo>
                <a:lnTo>
                  <a:pt x="378" y="1"/>
                </a:lnTo>
                <a:lnTo>
                  <a:pt x="350" y="0"/>
                </a:lnTo>
                <a:lnTo>
                  <a:pt x="321" y="0"/>
                </a:lnTo>
                <a:lnTo>
                  <a:pt x="294" y="0"/>
                </a:lnTo>
                <a:lnTo>
                  <a:pt x="266" y="1"/>
                </a:lnTo>
                <a:lnTo>
                  <a:pt x="239" y="3"/>
                </a:lnTo>
                <a:lnTo>
                  <a:pt x="211" y="7"/>
                </a:lnTo>
                <a:lnTo>
                  <a:pt x="185" y="10"/>
                </a:lnTo>
                <a:lnTo>
                  <a:pt x="161" y="15"/>
                </a:lnTo>
                <a:lnTo>
                  <a:pt x="137" y="20"/>
                </a:lnTo>
                <a:lnTo>
                  <a:pt x="116" y="27"/>
                </a:lnTo>
                <a:lnTo>
                  <a:pt x="94" y="33"/>
                </a:lnTo>
                <a:lnTo>
                  <a:pt x="75" y="40"/>
                </a:lnTo>
                <a:lnTo>
                  <a:pt x="58" y="48"/>
                </a:lnTo>
                <a:lnTo>
                  <a:pt x="43" y="57"/>
                </a:lnTo>
                <a:lnTo>
                  <a:pt x="29" y="66"/>
                </a:lnTo>
                <a:lnTo>
                  <a:pt x="19" y="75"/>
                </a:lnTo>
                <a:lnTo>
                  <a:pt x="11" y="84"/>
                </a:lnTo>
                <a:lnTo>
                  <a:pt x="4" y="94"/>
                </a:lnTo>
                <a:lnTo>
                  <a:pt x="1" y="104"/>
                </a:lnTo>
                <a:lnTo>
                  <a:pt x="0"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8" name="Freeform 26">
            <a:extLst>
              <a:ext uri="{FF2B5EF4-FFF2-40B4-BE49-F238E27FC236}">
                <a16:creationId xmlns:a16="http://schemas.microsoft.com/office/drawing/2014/main" id="{64DCDD50-A42A-4180-94F9-3E296BA9F350}"/>
              </a:ext>
            </a:extLst>
          </p:cNvPr>
          <p:cNvSpPr>
            <a:spLocks/>
          </p:cNvSpPr>
          <p:nvPr/>
        </p:nvSpPr>
        <p:spPr bwMode="auto">
          <a:xfrm>
            <a:off x="4216400" y="2290763"/>
            <a:ext cx="857250" cy="363537"/>
          </a:xfrm>
          <a:custGeom>
            <a:avLst/>
            <a:gdLst>
              <a:gd name="T0" fmla="*/ 1 w 540"/>
              <a:gd name="T1" fmla="*/ 124 h 229"/>
              <a:gd name="T2" fmla="*/ 10 w 540"/>
              <a:gd name="T3" fmla="*/ 143 h 229"/>
              <a:gd name="T4" fmla="*/ 25 w 540"/>
              <a:gd name="T5" fmla="*/ 162 h 229"/>
              <a:gd name="T6" fmla="*/ 49 w 540"/>
              <a:gd name="T7" fmla="*/ 179 h 229"/>
              <a:gd name="T8" fmla="*/ 79 w 540"/>
              <a:gd name="T9" fmla="*/ 194 h 229"/>
              <a:gd name="T10" fmla="*/ 115 w 540"/>
              <a:gd name="T11" fmla="*/ 207 h 229"/>
              <a:gd name="T12" fmla="*/ 156 w 540"/>
              <a:gd name="T13" fmla="*/ 217 h 229"/>
              <a:gd name="T14" fmla="*/ 200 w 540"/>
              <a:gd name="T15" fmla="*/ 223 h 229"/>
              <a:gd name="T16" fmla="*/ 246 w 540"/>
              <a:gd name="T17" fmla="*/ 227 h 229"/>
              <a:gd name="T18" fmla="*/ 293 w 540"/>
              <a:gd name="T19" fmla="*/ 227 h 229"/>
              <a:gd name="T20" fmla="*/ 339 w 540"/>
              <a:gd name="T21" fmla="*/ 223 h 229"/>
              <a:gd name="T22" fmla="*/ 383 w 540"/>
              <a:gd name="T23" fmla="*/ 217 h 229"/>
              <a:gd name="T24" fmla="*/ 424 w 540"/>
              <a:gd name="T25" fmla="*/ 207 h 229"/>
              <a:gd name="T26" fmla="*/ 460 w 540"/>
              <a:gd name="T27" fmla="*/ 194 h 229"/>
              <a:gd name="T28" fmla="*/ 490 w 540"/>
              <a:gd name="T29" fmla="*/ 179 h 229"/>
              <a:gd name="T30" fmla="*/ 514 w 540"/>
              <a:gd name="T31" fmla="*/ 162 h 229"/>
              <a:gd name="T32" fmla="*/ 530 w 540"/>
              <a:gd name="T33" fmla="*/ 143 h 229"/>
              <a:gd name="T34" fmla="*/ 538 w 540"/>
              <a:gd name="T35" fmla="*/ 123 h 229"/>
              <a:gd name="T36" fmla="*/ 538 w 540"/>
              <a:gd name="T37" fmla="*/ 104 h 229"/>
              <a:gd name="T38" fmla="*/ 530 w 540"/>
              <a:gd name="T39" fmla="*/ 84 h 229"/>
              <a:gd name="T40" fmla="*/ 514 w 540"/>
              <a:gd name="T41" fmla="*/ 65 h 229"/>
              <a:gd name="T42" fmla="*/ 490 w 540"/>
              <a:gd name="T43" fmla="*/ 48 h 229"/>
              <a:gd name="T44" fmla="*/ 460 w 540"/>
              <a:gd name="T45" fmla="*/ 33 h 229"/>
              <a:gd name="T46" fmla="*/ 424 w 540"/>
              <a:gd name="T47" fmla="*/ 20 h 229"/>
              <a:gd name="T48" fmla="*/ 383 w 540"/>
              <a:gd name="T49" fmla="*/ 10 h 229"/>
              <a:gd name="T50" fmla="*/ 339 w 540"/>
              <a:gd name="T51" fmla="*/ 3 h 229"/>
              <a:gd name="T52" fmla="*/ 293 w 540"/>
              <a:gd name="T53" fmla="*/ 0 h 229"/>
              <a:gd name="T54" fmla="*/ 246 w 540"/>
              <a:gd name="T55" fmla="*/ 0 h 229"/>
              <a:gd name="T56" fmla="*/ 200 w 540"/>
              <a:gd name="T57" fmla="*/ 3 h 229"/>
              <a:gd name="T58" fmla="*/ 155 w 540"/>
              <a:gd name="T59" fmla="*/ 10 h 229"/>
              <a:gd name="T60" fmla="*/ 115 w 540"/>
              <a:gd name="T61" fmla="*/ 20 h 229"/>
              <a:gd name="T62" fmla="*/ 79 w 540"/>
              <a:gd name="T63" fmla="*/ 33 h 229"/>
              <a:gd name="T64" fmla="*/ 49 w 540"/>
              <a:gd name="T65" fmla="*/ 48 h 229"/>
              <a:gd name="T66" fmla="*/ 25 w 540"/>
              <a:gd name="T67" fmla="*/ 66 h 229"/>
              <a:gd name="T68" fmla="*/ 10 w 540"/>
              <a:gd name="T69" fmla="*/ 84 h 229"/>
              <a:gd name="T70" fmla="*/ 1 w 540"/>
              <a:gd name="T71"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0" y="114"/>
                </a:moveTo>
                <a:lnTo>
                  <a:pt x="1" y="124"/>
                </a:lnTo>
                <a:lnTo>
                  <a:pt x="4" y="134"/>
                </a:lnTo>
                <a:lnTo>
                  <a:pt x="10" y="143"/>
                </a:lnTo>
                <a:lnTo>
                  <a:pt x="16" y="153"/>
                </a:lnTo>
                <a:lnTo>
                  <a:pt x="25" y="162"/>
                </a:lnTo>
                <a:lnTo>
                  <a:pt x="36" y="171"/>
                </a:lnTo>
                <a:lnTo>
                  <a:pt x="49" y="179"/>
                </a:lnTo>
                <a:lnTo>
                  <a:pt x="63" y="187"/>
                </a:lnTo>
                <a:lnTo>
                  <a:pt x="79" y="194"/>
                </a:lnTo>
                <a:lnTo>
                  <a:pt x="97" y="201"/>
                </a:lnTo>
                <a:lnTo>
                  <a:pt x="115" y="207"/>
                </a:lnTo>
                <a:lnTo>
                  <a:pt x="135" y="212"/>
                </a:lnTo>
                <a:lnTo>
                  <a:pt x="156" y="217"/>
                </a:lnTo>
                <a:lnTo>
                  <a:pt x="178" y="221"/>
                </a:lnTo>
                <a:lnTo>
                  <a:pt x="200" y="223"/>
                </a:lnTo>
                <a:lnTo>
                  <a:pt x="223" y="226"/>
                </a:lnTo>
                <a:lnTo>
                  <a:pt x="246" y="227"/>
                </a:lnTo>
                <a:lnTo>
                  <a:pt x="269" y="228"/>
                </a:lnTo>
                <a:lnTo>
                  <a:pt x="293" y="227"/>
                </a:lnTo>
                <a:lnTo>
                  <a:pt x="317" y="226"/>
                </a:lnTo>
                <a:lnTo>
                  <a:pt x="339" y="223"/>
                </a:lnTo>
                <a:lnTo>
                  <a:pt x="362" y="221"/>
                </a:lnTo>
                <a:lnTo>
                  <a:pt x="383" y="217"/>
                </a:lnTo>
                <a:lnTo>
                  <a:pt x="404" y="212"/>
                </a:lnTo>
                <a:lnTo>
                  <a:pt x="424" y="207"/>
                </a:lnTo>
                <a:lnTo>
                  <a:pt x="443" y="201"/>
                </a:lnTo>
                <a:lnTo>
                  <a:pt x="460" y="194"/>
                </a:lnTo>
                <a:lnTo>
                  <a:pt x="476" y="187"/>
                </a:lnTo>
                <a:lnTo>
                  <a:pt x="490" y="179"/>
                </a:lnTo>
                <a:lnTo>
                  <a:pt x="503" y="171"/>
                </a:lnTo>
                <a:lnTo>
                  <a:pt x="514" y="162"/>
                </a:lnTo>
                <a:lnTo>
                  <a:pt x="523" y="152"/>
                </a:lnTo>
                <a:lnTo>
                  <a:pt x="530" y="143"/>
                </a:lnTo>
                <a:lnTo>
                  <a:pt x="535" y="133"/>
                </a:lnTo>
                <a:lnTo>
                  <a:pt x="538" y="123"/>
                </a:lnTo>
                <a:lnTo>
                  <a:pt x="539" y="114"/>
                </a:lnTo>
                <a:lnTo>
                  <a:pt x="538" y="104"/>
                </a:lnTo>
                <a:lnTo>
                  <a:pt x="535" y="94"/>
                </a:lnTo>
                <a:lnTo>
                  <a:pt x="530" y="84"/>
                </a:lnTo>
                <a:lnTo>
                  <a:pt x="523" y="75"/>
                </a:lnTo>
                <a:lnTo>
                  <a:pt x="514" y="65"/>
                </a:lnTo>
                <a:lnTo>
                  <a:pt x="503" y="57"/>
                </a:lnTo>
                <a:lnTo>
                  <a:pt x="490" y="48"/>
                </a:lnTo>
                <a:lnTo>
                  <a:pt x="476" y="40"/>
                </a:lnTo>
                <a:lnTo>
                  <a:pt x="460" y="33"/>
                </a:lnTo>
                <a:lnTo>
                  <a:pt x="443" y="26"/>
                </a:lnTo>
                <a:lnTo>
                  <a:pt x="424" y="20"/>
                </a:lnTo>
                <a:lnTo>
                  <a:pt x="404" y="15"/>
                </a:lnTo>
                <a:lnTo>
                  <a:pt x="383" y="10"/>
                </a:lnTo>
                <a:lnTo>
                  <a:pt x="362" y="7"/>
                </a:lnTo>
                <a:lnTo>
                  <a:pt x="339" y="3"/>
                </a:lnTo>
                <a:lnTo>
                  <a:pt x="316" y="1"/>
                </a:lnTo>
                <a:lnTo>
                  <a:pt x="293" y="0"/>
                </a:lnTo>
                <a:lnTo>
                  <a:pt x="269" y="0"/>
                </a:lnTo>
                <a:lnTo>
                  <a:pt x="246" y="0"/>
                </a:lnTo>
                <a:lnTo>
                  <a:pt x="223" y="1"/>
                </a:lnTo>
                <a:lnTo>
                  <a:pt x="200" y="3"/>
                </a:lnTo>
                <a:lnTo>
                  <a:pt x="177" y="7"/>
                </a:lnTo>
                <a:lnTo>
                  <a:pt x="155" y="10"/>
                </a:lnTo>
                <a:lnTo>
                  <a:pt x="135" y="15"/>
                </a:lnTo>
                <a:lnTo>
                  <a:pt x="115" y="20"/>
                </a:lnTo>
                <a:lnTo>
                  <a:pt x="97" y="27"/>
                </a:lnTo>
                <a:lnTo>
                  <a:pt x="79" y="33"/>
                </a:lnTo>
                <a:lnTo>
                  <a:pt x="63" y="40"/>
                </a:lnTo>
                <a:lnTo>
                  <a:pt x="49" y="48"/>
                </a:lnTo>
                <a:lnTo>
                  <a:pt x="36" y="57"/>
                </a:lnTo>
                <a:lnTo>
                  <a:pt x="25" y="66"/>
                </a:lnTo>
                <a:lnTo>
                  <a:pt x="16" y="75"/>
                </a:lnTo>
                <a:lnTo>
                  <a:pt x="10" y="84"/>
                </a:lnTo>
                <a:lnTo>
                  <a:pt x="4" y="94"/>
                </a:lnTo>
                <a:lnTo>
                  <a:pt x="1" y="104"/>
                </a:lnTo>
                <a:lnTo>
                  <a:pt x="0"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9" name="Rectangle 27">
            <a:extLst>
              <a:ext uri="{FF2B5EF4-FFF2-40B4-BE49-F238E27FC236}">
                <a16:creationId xmlns:a16="http://schemas.microsoft.com/office/drawing/2014/main" id="{DFAA53B9-467E-4541-AA0A-3FB61EBB3563}"/>
              </a:ext>
            </a:extLst>
          </p:cNvPr>
          <p:cNvSpPr>
            <a:spLocks noChangeArrowheads="1"/>
          </p:cNvSpPr>
          <p:nvPr/>
        </p:nvSpPr>
        <p:spPr bwMode="auto">
          <a:xfrm>
            <a:off x="4292600" y="2290763"/>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since</a:t>
            </a:r>
          </a:p>
        </p:txBody>
      </p:sp>
      <p:sp>
        <p:nvSpPr>
          <p:cNvPr id="49180" name="Freeform 28">
            <a:extLst>
              <a:ext uri="{FF2B5EF4-FFF2-40B4-BE49-F238E27FC236}">
                <a16:creationId xmlns:a16="http://schemas.microsoft.com/office/drawing/2014/main" id="{0EDE028C-F02D-48F0-BA85-2D1F03A70B4C}"/>
              </a:ext>
            </a:extLst>
          </p:cNvPr>
          <p:cNvSpPr>
            <a:spLocks/>
          </p:cNvSpPr>
          <p:nvPr/>
        </p:nvSpPr>
        <p:spPr bwMode="auto">
          <a:xfrm>
            <a:off x="2284413" y="3984625"/>
            <a:ext cx="1241425" cy="409575"/>
          </a:xfrm>
          <a:custGeom>
            <a:avLst/>
            <a:gdLst>
              <a:gd name="T0" fmla="*/ 781 w 782"/>
              <a:gd name="T1" fmla="*/ 257 h 258"/>
              <a:gd name="T2" fmla="*/ 781 w 782"/>
              <a:gd name="T3" fmla="*/ 0 h 258"/>
              <a:gd name="T4" fmla="*/ 0 w 782"/>
              <a:gd name="T5" fmla="*/ 0 h 258"/>
              <a:gd name="T6" fmla="*/ 0 w 782"/>
              <a:gd name="T7" fmla="*/ 257 h 258"/>
              <a:gd name="T8" fmla="*/ 781 w 782"/>
              <a:gd name="T9" fmla="*/ 257 h 258"/>
            </a:gdLst>
            <a:ahLst/>
            <a:cxnLst>
              <a:cxn ang="0">
                <a:pos x="T0" y="T1"/>
              </a:cxn>
              <a:cxn ang="0">
                <a:pos x="T2" y="T3"/>
              </a:cxn>
              <a:cxn ang="0">
                <a:pos x="T4" y="T5"/>
              </a:cxn>
              <a:cxn ang="0">
                <a:pos x="T6" y="T7"/>
              </a:cxn>
              <a:cxn ang="0">
                <a:pos x="T8" y="T9"/>
              </a:cxn>
            </a:cxnLst>
            <a:rect l="0" t="0" r="r" b="b"/>
            <a:pathLst>
              <a:path w="782" h="258">
                <a:moveTo>
                  <a:pt x="781" y="257"/>
                </a:moveTo>
                <a:lnTo>
                  <a:pt x="781" y="0"/>
                </a:lnTo>
                <a:lnTo>
                  <a:pt x="0" y="0"/>
                </a:lnTo>
                <a:lnTo>
                  <a:pt x="0" y="257"/>
                </a:lnTo>
                <a:lnTo>
                  <a:pt x="781" y="25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1" name="Rectangle 29">
            <a:extLst>
              <a:ext uri="{FF2B5EF4-FFF2-40B4-BE49-F238E27FC236}">
                <a16:creationId xmlns:a16="http://schemas.microsoft.com/office/drawing/2014/main" id="{ECAF2942-A385-4655-B4B8-4B72088A6BB4}"/>
              </a:ext>
            </a:extLst>
          </p:cNvPr>
          <p:cNvSpPr>
            <a:spLocks noChangeArrowheads="1"/>
          </p:cNvSpPr>
          <p:nvPr/>
        </p:nvSpPr>
        <p:spPr bwMode="auto">
          <a:xfrm>
            <a:off x="2311400" y="4043363"/>
            <a:ext cx="11287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Managers</a:t>
            </a:r>
          </a:p>
        </p:txBody>
      </p:sp>
      <p:sp>
        <p:nvSpPr>
          <p:cNvPr id="49182" name="Rectangle 30">
            <a:extLst>
              <a:ext uri="{FF2B5EF4-FFF2-40B4-BE49-F238E27FC236}">
                <a16:creationId xmlns:a16="http://schemas.microsoft.com/office/drawing/2014/main" id="{4446F7F3-615A-48C4-978A-106F2E9B2A4A}"/>
              </a:ext>
            </a:extLst>
          </p:cNvPr>
          <p:cNvSpPr>
            <a:spLocks noChangeArrowheads="1"/>
          </p:cNvSpPr>
          <p:nvPr/>
        </p:nvSpPr>
        <p:spPr bwMode="auto">
          <a:xfrm>
            <a:off x="3759200" y="4043363"/>
            <a:ext cx="982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dbudget</a:t>
            </a:r>
          </a:p>
        </p:txBody>
      </p:sp>
      <p:sp>
        <p:nvSpPr>
          <p:cNvPr id="49183" name="Line 31">
            <a:extLst>
              <a:ext uri="{FF2B5EF4-FFF2-40B4-BE49-F238E27FC236}">
                <a16:creationId xmlns:a16="http://schemas.microsoft.com/office/drawing/2014/main" id="{440AFEEC-EAF7-44C5-9FD0-DC42823BE037}"/>
              </a:ext>
            </a:extLst>
          </p:cNvPr>
          <p:cNvSpPr>
            <a:spLocks noChangeShapeType="1"/>
          </p:cNvSpPr>
          <p:nvPr/>
        </p:nvSpPr>
        <p:spPr bwMode="auto">
          <a:xfrm>
            <a:off x="4656138" y="2671763"/>
            <a:ext cx="17462" cy="3048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4" name="Line 32">
            <a:extLst>
              <a:ext uri="{FF2B5EF4-FFF2-40B4-BE49-F238E27FC236}">
                <a16:creationId xmlns:a16="http://schemas.microsoft.com/office/drawing/2014/main" id="{E3FA1EE1-FAC5-4EEF-88BD-A8FF9924BABD}"/>
              </a:ext>
            </a:extLst>
          </p:cNvPr>
          <p:cNvSpPr>
            <a:spLocks noChangeShapeType="1"/>
          </p:cNvSpPr>
          <p:nvPr/>
        </p:nvSpPr>
        <p:spPr bwMode="auto">
          <a:xfrm>
            <a:off x="3530600" y="4195763"/>
            <a:ext cx="2286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5" name="Line 33">
            <a:extLst>
              <a:ext uri="{FF2B5EF4-FFF2-40B4-BE49-F238E27FC236}">
                <a16:creationId xmlns:a16="http://schemas.microsoft.com/office/drawing/2014/main" id="{6E10808C-C069-4540-B2E9-47C17883287B}"/>
              </a:ext>
            </a:extLst>
          </p:cNvPr>
          <p:cNvSpPr>
            <a:spLocks noChangeShapeType="1"/>
          </p:cNvSpPr>
          <p:nvPr/>
        </p:nvSpPr>
        <p:spPr bwMode="auto">
          <a:xfrm>
            <a:off x="5564188" y="2890838"/>
            <a:ext cx="458787" cy="2016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6" name="Line 34">
            <a:extLst>
              <a:ext uri="{FF2B5EF4-FFF2-40B4-BE49-F238E27FC236}">
                <a16:creationId xmlns:a16="http://schemas.microsoft.com/office/drawing/2014/main" id="{E1EEF222-81C5-4008-A716-289E8767D5E7}"/>
              </a:ext>
            </a:extLst>
          </p:cNvPr>
          <p:cNvSpPr>
            <a:spLocks noChangeShapeType="1"/>
          </p:cNvSpPr>
          <p:nvPr/>
        </p:nvSpPr>
        <p:spPr bwMode="auto">
          <a:xfrm>
            <a:off x="6350000" y="2632075"/>
            <a:ext cx="0" cy="4445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7" name="Line 35">
            <a:extLst>
              <a:ext uri="{FF2B5EF4-FFF2-40B4-BE49-F238E27FC236}">
                <a16:creationId xmlns:a16="http://schemas.microsoft.com/office/drawing/2014/main" id="{799F5B47-108A-45C6-A570-C23DC5539250}"/>
              </a:ext>
            </a:extLst>
          </p:cNvPr>
          <p:cNvSpPr>
            <a:spLocks noChangeShapeType="1"/>
          </p:cNvSpPr>
          <p:nvPr/>
        </p:nvSpPr>
        <p:spPr bwMode="auto">
          <a:xfrm flipH="1">
            <a:off x="6784975" y="2906713"/>
            <a:ext cx="349250" cy="2000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8" name="Line 36">
            <a:extLst>
              <a:ext uri="{FF2B5EF4-FFF2-40B4-BE49-F238E27FC236}">
                <a16:creationId xmlns:a16="http://schemas.microsoft.com/office/drawing/2014/main" id="{87D21FD9-51CA-47EB-BF13-8B19B060E06A}"/>
              </a:ext>
            </a:extLst>
          </p:cNvPr>
          <p:cNvSpPr>
            <a:spLocks noChangeShapeType="1"/>
          </p:cNvSpPr>
          <p:nvPr/>
        </p:nvSpPr>
        <p:spPr bwMode="auto">
          <a:xfrm flipH="1">
            <a:off x="3530600" y="3586163"/>
            <a:ext cx="11430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9" name="AutoShape 37">
            <a:extLst>
              <a:ext uri="{FF2B5EF4-FFF2-40B4-BE49-F238E27FC236}">
                <a16:creationId xmlns:a16="http://schemas.microsoft.com/office/drawing/2014/main" id="{B4BF8DE9-622C-4DFB-9A73-E1516E875E3C}"/>
              </a:ext>
            </a:extLst>
          </p:cNvPr>
          <p:cNvSpPr>
            <a:spLocks noChangeArrowheads="1"/>
          </p:cNvSpPr>
          <p:nvPr/>
        </p:nvSpPr>
        <p:spPr bwMode="auto">
          <a:xfrm>
            <a:off x="2609850" y="3043238"/>
            <a:ext cx="612775" cy="536575"/>
          </a:xfrm>
          <a:prstGeom prst="triangle">
            <a:avLst>
              <a:gd name="adj" fmla="val 49981"/>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90" name="Rectangle 38">
            <a:extLst>
              <a:ext uri="{FF2B5EF4-FFF2-40B4-BE49-F238E27FC236}">
                <a16:creationId xmlns:a16="http://schemas.microsoft.com/office/drawing/2014/main" id="{2C79520B-BF3F-4E85-BD41-C73E8FCB5F8A}"/>
              </a:ext>
            </a:extLst>
          </p:cNvPr>
          <p:cNvSpPr>
            <a:spLocks noChangeArrowheads="1"/>
          </p:cNvSpPr>
          <p:nvPr/>
        </p:nvSpPr>
        <p:spPr bwMode="auto">
          <a:xfrm>
            <a:off x="2671763" y="30861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endParaRPr lang="en-US" altLang="en-US" sz="1800">
              <a:latin typeface="Arial" panose="020B0604020202020204" pitchFamily="34" charset="0"/>
            </a:endParaRPr>
          </a:p>
        </p:txBody>
      </p:sp>
      <p:sp>
        <p:nvSpPr>
          <p:cNvPr id="49191" name="Rectangle 39">
            <a:extLst>
              <a:ext uri="{FF2B5EF4-FFF2-40B4-BE49-F238E27FC236}">
                <a16:creationId xmlns:a16="http://schemas.microsoft.com/office/drawing/2014/main" id="{82AC7143-4614-4D49-AF23-A34D9324C110}"/>
              </a:ext>
            </a:extLst>
          </p:cNvPr>
          <p:cNvSpPr>
            <a:spLocks noChangeArrowheads="1"/>
          </p:cNvSpPr>
          <p:nvPr/>
        </p:nvSpPr>
        <p:spPr bwMode="auto">
          <a:xfrm>
            <a:off x="2667000" y="3276600"/>
            <a:ext cx="4778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400" b="1">
                <a:solidFill>
                  <a:schemeClr val="accent2"/>
                </a:solidFill>
                <a:latin typeface="Arial" panose="020B0604020202020204" pitchFamily="34" charset="0"/>
              </a:rPr>
              <a:t>ISA</a:t>
            </a:r>
          </a:p>
        </p:txBody>
      </p:sp>
      <p:sp>
        <p:nvSpPr>
          <p:cNvPr id="49192" name="Line 40">
            <a:extLst>
              <a:ext uri="{FF2B5EF4-FFF2-40B4-BE49-F238E27FC236}">
                <a16:creationId xmlns:a16="http://schemas.microsoft.com/office/drawing/2014/main" id="{FFC313CD-C70C-467E-B80C-0E93B3A32C8A}"/>
              </a:ext>
            </a:extLst>
          </p:cNvPr>
          <p:cNvSpPr>
            <a:spLocks noChangeShapeType="1"/>
          </p:cNvSpPr>
          <p:nvPr/>
        </p:nvSpPr>
        <p:spPr bwMode="auto">
          <a:xfrm>
            <a:off x="2921000" y="3586163"/>
            <a:ext cx="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94" name="Freeform 42">
            <a:extLst>
              <a:ext uri="{FF2B5EF4-FFF2-40B4-BE49-F238E27FC236}">
                <a16:creationId xmlns:a16="http://schemas.microsoft.com/office/drawing/2014/main" id="{F36CF3A8-F50B-4AEE-BEE9-C1AC344FC417}"/>
              </a:ext>
            </a:extLst>
          </p:cNvPr>
          <p:cNvSpPr>
            <a:spLocks/>
          </p:cNvSpPr>
          <p:nvPr/>
        </p:nvSpPr>
        <p:spPr bwMode="auto">
          <a:xfrm>
            <a:off x="1752600" y="1981200"/>
            <a:ext cx="857250" cy="363538"/>
          </a:xfrm>
          <a:custGeom>
            <a:avLst/>
            <a:gdLst>
              <a:gd name="T0" fmla="*/ 538 w 540"/>
              <a:gd name="T1" fmla="*/ 104 h 229"/>
              <a:gd name="T2" fmla="*/ 530 w 540"/>
              <a:gd name="T3" fmla="*/ 84 h 229"/>
              <a:gd name="T4" fmla="*/ 514 w 540"/>
              <a:gd name="T5" fmla="*/ 65 h 229"/>
              <a:gd name="T6" fmla="*/ 490 w 540"/>
              <a:gd name="T7" fmla="*/ 48 h 229"/>
              <a:gd name="T8" fmla="*/ 460 w 540"/>
              <a:gd name="T9" fmla="*/ 33 h 229"/>
              <a:gd name="T10" fmla="*/ 424 w 540"/>
              <a:gd name="T11" fmla="*/ 20 h 229"/>
              <a:gd name="T12" fmla="*/ 384 w 540"/>
              <a:gd name="T13" fmla="*/ 10 h 229"/>
              <a:gd name="T14" fmla="*/ 340 w 540"/>
              <a:gd name="T15" fmla="*/ 3 h 229"/>
              <a:gd name="T16" fmla="*/ 293 w 540"/>
              <a:gd name="T17" fmla="*/ 0 h 229"/>
              <a:gd name="T18" fmla="*/ 246 w 540"/>
              <a:gd name="T19" fmla="*/ 0 h 229"/>
              <a:gd name="T20" fmla="*/ 200 w 540"/>
              <a:gd name="T21" fmla="*/ 3 h 229"/>
              <a:gd name="T22" fmla="*/ 156 w 540"/>
              <a:gd name="T23" fmla="*/ 10 h 229"/>
              <a:gd name="T24" fmla="*/ 115 w 540"/>
              <a:gd name="T25" fmla="*/ 20 h 229"/>
              <a:gd name="T26" fmla="*/ 79 w 540"/>
              <a:gd name="T27" fmla="*/ 33 h 229"/>
              <a:gd name="T28" fmla="*/ 49 w 540"/>
              <a:gd name="T29" fmla="*/ 48 h 229"/>
              <a:gd name="T30" fmla="*/ 26 w 540"/>
              <a:gd name="T31" fmla="*/ 65 h 229"/>
              <a:gd name="T32" fmla="*/ 9 w 540"/>
              <a:gd name="T33" fmla="*/ 84 h 229"/>
              <a:gd name="T34" fmla="*/ 1 w 540"/>
              <a:gd name="T35" fmla="*/ 104 h 229"/>
              <a:gd name="T36" fmla="*/ 1 w 540"/>
              <a:gd name="T37" fmla="*/ 123 h 229"/>
              <a:gd name="T38" fmla="*/ 9 w 540"/>
              <a:gd name="T39" fmla="*/ 143 h 229"/>
              <a:gd name="T40" fmla="*/ 26 w 540"/>
              <a:gd name="T41" fmla="*/ 162 h 229"/>
              <a:gd name="T42" fmla="*/ 49 w 540"/>
              <a:gd name="T43" fmla="*/ 179 h 229"/>
              <a:gd name="T44" fmla="*/ 79 w 540"/>
              <a:gd name="T45" fmla="*/ 194 h 229"/>
              <a:gd name="T46" fmla="*/ 115 w 540"/>
              <a:gd name="T47" fmla="*/ 207 h 229"/>
              <a:gd name="T48" fmla="*/ 156 w 540"/>
              <a:gd name="T49" fmla="*/ 216 h 229"/>
              <a:gd name="T50" fmla="*/ 200 w 540"/>
              <a:gd name="T51" fmla="*/ 223 h 229"/>
              <a:gd name="T52" fmla="*/ 246 w 540"/>
              <a:gd name="T53" fmla="*/ 227 h 229"/>
              <a:gd name="T54" fmla="*/ 293 w 540"/>
              <a:gd name="T55" fmla="*/ 227 h 229"/>
              <a:gd name="T56" fmla="*/ 340 w 540"/>
              <a:gd name="T57" fmla="*/ 223 h 229"/>
              <a:gd name="T58" fmla="*/ 384 w 540"/>
              <a:gd name="T59" fmla="*/ 216 h 229"/>
              <a:gd name="T60" fmla="*/ 424 w 540"/>
              <a:gd name="T61" fmla="*/ 207 h 229"/>
              <a:gd name="T62" fmla="*/ 460 w 540"/>
              <a:gd name="T63" fmla="*/ 194 h 229"/>
              <a:gd name="T64" fmla="*/ 490 w 540"/>
              <a:gd name="T65" fmla="*/ 179 h 229"/>
              <a:gd name="T66" fmla="*/ 514 w 540"/>
              <a:gd name="T67" fmla="*/ 162 h 229"/>
              <a:gd name="T68" fmla="*/ 530 w 540"/>
              <a:gd name="T69" fmla="*/ 143 h 229"/>
              <a:gd name="T70" fmla="*/ 538 w 540"/>
              <a:gd name="T71" fmla="*/ 1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539" y="114"/>
                </a:moveTo>
                <a:lnTo>
                  <a:pt x="538" y="104"/>
                </a:lnTo>
                <a:lnTo>
                  <a:pt x="535" y="94"/>
                </a:lnTo>
                <a:lnTo>
                  <a:pt x="530" y="84"/>
                </a:lnTo>
                <a:lnTo>
                  <a:pt x="523" y="75"/>
                </a:lnTo>
                <a:lnTo>
                  <a:pt x="514" y="65"/>
                </a:lnTo>
                <a:lnTo>
                  <a:pt x="503" y="57"/>
                </a:lnTo>
                <a:lnTo>
                  <a:pt x="490" y="48"/>
                </a:lnTo>
                <a:lnTo>
                  <a:pt x="476" y="40"/>
                </a:lnTo>
                <a:lnTo>
                  <a:pt x="460" y="33"/>
                </a:lnTo>
                <a:lnTo>
                  <a:pt x="443" y="26"/>
                </a:lnTo>
                <a:lnTo>
                  <a:pt x="424" y="20"/>
                </a:lnTo>
                <a:lnTo>
                  <a:pt x="404" y="15"/>
                </a:lnTo>
                <a:lnTo>
                  <a:pt x="384" y="10"/>
                </a:lnTo>
                <a:lnTo>
                  <a:pt x="362" y="6"/>
                </a:lnTo>
                <a:lnTo>
                  <a:pt x="340" y="3"/>
                </a:lnTo>
                <a:lnTo>
                  <a:pt x="316" y="1"/>
                </a:lnTo>
                <a:lnTo>
                  <a:pt x="293" y="0"/>
                </a:lnTo>
                <a:lnTo>
                  <a:pt x="270" y="0"/>
                </a:lnTo>
                <a:lnTo>
                  <a:pt x="246" y="0"/>
                </a:lnTo>
                <a:lnTo>
                  <a:pt x="223" y="1"/>
                </a:lnTo>
                <a:lnTo>
                  <a:pt x="200" y="3"/>
                </a:lnTo>
                <a:lnTo>
                  <a:pt x="177" y="6"/>
                </a:lnTo>
                <a:lnTo>
                  <a:pt x="156" y="10"/>
                </a:lnTo>
                <a:lnTo>
                  <a:pt x="135" y="15"/>
                </a:lnTo>
                <a:lnTo>
                  <a:pt x="115" y="20"/>
                </a:lnTo>
                <a:lnTo>
                  <a:pt x="97" y="26"/>
                </a:lnTo>
                <a:lnTo>
                  <a:pt x="79" y="33"/>
                </a:lnTo>
                <a:lnTo>
                  <a:pt x="63" y="40"/>
                </a:lnTo>
                <a:lnTo>
                  <a:pt x="49" y="48"/>
                </a:lnTo>
                <a:lnTo>
                  <a:pt x="36" y="57"/>
                </a:lnTo>
                <a:lnTo>
                  <a:pt x="26" y="65"/>
                </a:lnTo>
                <a:lnTo>
                  <a:pt x="17" y="75"/>
                </a:lnTo>
                <a:lnTo>
                  <a:pt x="9" y="84"/>
                </a:lnTo>
                <a:lnTo>
                  <a:pt x="5" y="94"/>
                </a:lnTo>
                <a:lnTo>
                  <a:pt x="1" y="104"/>
                </a:lnTo>
                <a:lnTo>
                  <a:pt x="0" y="114"/>
                </a:lnTo>
                <a:lnTo>
                  <a:pt x="1" y="123"/>
                </a:lnTo>
                <a:lnTo>
                  <a:pt x="5" y="133"/>
                </a:lnTo>
                <a:lnTo>
                  <a:pt x="9" y="143"/>
                </a:lnTo>
                <a:lnTo>
                  <a:pt x="17" y="153"/>
                </a:lnTo>
                <a:lnTo>
                  <a:pt x="26" y="162"/>
                </a:lnTo>
                <a:lnTo>
                  <a:pt x="36" y="171"/>
                </a:lnTo>
                <a:lnTo>
                  <a:pt x="49" y="179"/>
                </a:lnTo>
                <a:lnTo>
                  <a:pt x="63" y="186"/>
                </a:lnTo>
                <a:lnTo>
                  <a:pt x="79" y="194"/>
                </a:lnTo>
                <a:lnTo>
                  <a:pt x="97" y="201"/>
                </a:lnTo>
                <a:lnTo>
                  <a:pt x="115" y="207"/>
                </a:lnTo>
                <a:lnTo>
                  <a:pt x="135" y="212"/>
                </a:lnTo>
                <a:lnTo>
                  <a:pt x="156" y="216"/>
                </a:lnTo>
                <a:lnTo>
                  <a:pt x="177" y="221"/>
                </a:lnTo>
                <a:lnTo>
                  <a:pt x="200" y="223"/>
                </a:lnTo>
                <a:lnTo>
                  <a:pt x="223" y="225"/>
                </a:lnTo>
                <a:lnTo>
                  <a:pt x="246" y="227"/>
                </a:lnTo>
                <a:lnTo>
                  <a:pt x="270" y="228"/>
                </a:lnTo>
                <a:lnTo>
                  <a:pt x="293" y="227"/>
                </a:lnTo>
                <a:lnTo>
                  <a:pt x="316" y="225"/>
                </a:lnTo>
                <a:lnTo>
                  <a:pt x="340" y="223"/>
                </a:lnTo>
                <a:lnTo>
                  <a:pt x="362" y="221"/>
                </a:lnTo>
                <a:lnTo>
                  <a:pt x="384" y="216"/>
                </a:lnTo>
                <a:lnTo>
                  <a:pt x="404" y="212"/>
                </a:lnTo>
                <a:lnTo>
                  <a:pt x="424" y="207"/>
                </a:lnTo>
                <a:lnTo>
                  <a:pt x="443" y="201"/>
                </a:lnTo>
                <a:lnTo>
                  <a:pt x="460" y="194"/>
                </a:lnTo>
                <a:lnTo>
                  <a:pt x="476" y="186"/>
                </a:lnTo>
                <a:lnTo>
                  <a:pt x="490" y="179"/>
                </a:lnTo>
                <a:lnTo>
                  <a:pt x="503" y="171"/>
                </a:lnTo>
                <a:lnTo>
                  <a:pt x="514" y="162"/>
                </a:lnTo>
                <a:lnTo>
                  <a:pt x="523" y="153"/>
                </a:lnTo>
                <a:lnTo>
                  <a:pt x="530" y="143"/>
                </a:lnTo>
                <a:lnTo>
                  <a:pt x="535" y="133"/>
                </a:lnTo>
                <a:lnTo>
                  <a:pt x="538" y="123"/>
                </a:lnTo>
                <a:lnTo>
                  <a:pt x="539"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96" name="Freeform 44">
            <a:extLst>
              <a:ext uri="{FF2B5EF4-FFF2-40B4-BE49-F238E27FC236}">
                <a16:creationId xmlns:a16="http://schemas.microsoft.com/office/drawing/2014/main" id="{6DB2A57E-E8E7-481C-8A6C-7228B8E785CF}"/>
              </a:ext>
            </a:extLst>
          </p:cNvPr>
          <p:cNvSpPr>
            <a:spLocks/>
          </p:cNvSpPr>
          <p:nvPr/>
        </p:nvSpPr>
        <p:spPr bwMode="auto">
          <a:xfrm>
            <a:off x="6705600" y="2514600"/>
            <a:ext cx="857250" cy="363538"/>
          </a:xfrm>
          <a:custGeom>
            <a:avLst/>
            <a:gdLst>
              <a:gd name="T0" fmla="*/ 538 w 540"/>
              <a:gd name="T1" fmla="*/ 104 h 229"/>
              <a:gd name="T2" fmla="*/ 530 w 540"/>
              <a:gd name="T3" fmla="*/ 84 h 229"/>
              <a:gd name="T4" fmla="*/ 514 w 540"/>
              <a:gd name="T5" fmla="*/ 65 h 229"/>
              <a:gd name="T6" fmla="*/ 490 w 540"/>
              <a:gd name="T7" fmla="*/ 48 h 229"/>
              <a:gd name="T8" fmla="*/ 460 w 540"/>
              <a:gd name="T9" fmla="*/ 33 h 229"/>
              <a:gd name="T10" fmla="*/ 424 w 540"/>
              <a:gd name="T11" fmla="*/ 20 h 229"/>
              <a:gd name="T12" fmla="*/ 384 w 540"/>
              <a:gd name="T13" fmla="*/ 10 h 229"/>
              <a:gd name="T14" fmla="*/ 340 w 540"/>
              <a:gd name="T15" fmla="*/ 3 h 229"/>
              <a:gd name="T16" fmla="*/ 293 w 540"/>
              <a:gd name="T17" fmla="*/ 0 h 229"/>
              <a:gd name="T18" fmla="*/ 246 w 540"/>
              <a:gd name="T19" fmla="*/ 0 h 229"/>
              <a:gd name="T20" fmla="*/ 200 w 540"/>
              <a:gd name="T21" fmla="*/ 3 h 229"/>
              <a:gd name="T22" fmla="*/ 156 w 540"/>
              <a:gd name="T23" fmla="*/ 10 h 229"/>
              <a:gd name="T24" fmla="*/ 115 w 540"/>
              <a:gd name="T25" fmla="*/ 20 h 229"/>
              <a:gd name="T26" fmla="*/ 79 w 540"/>
              <a:gd name="T27" fmla="*/ 33 h 229"/>
              <a:gd name="T28" fmla="*/ 49 w 540"/>
              <a:gd name="T29" fmla="*/ 48 h 229"/>
              <a:gd name="T30" fmla="*/ 26 w 540"/>
              <a:gd name="T31" fmla="*/ 65 h 229"/>
              <a:gd name="T32" fmla="*/ 9 w 540"/>
              <a:gd name="T33" fmla="*/ 84 h 229"/>
              <a:gd name="T34" fmla="*/ 1 w 540"/>
              <a:gd name="T35" fmla="*/ 104 h 229"/>
              <a:gd name="T36" fmla="*/ 1 w 540"/>
              <a:gd name="T37" fmla="*/ 123 h 229"/>
              <a:gd name="T38" fmla="*/ 9 w 540"/>
              <a:gd name="T39" fmla="*/ 143 h 229"/>
              <a:gd name="T40" fmla="*/ 26 w 540"/>
              <a:gd name="T41" fmla="*/ 162 h 229"/>
              <a:gd name="T42" fmla="*/ 49 w 540"/>
              <a:gd name="T43" fmla="*/ 179 h 229"/>
              <a:gd name="T44" fmla="*/ 79 w 540"/>
              <a:gd name="T45" fmla="*/ 194 h 229"/>
              <a:gd name="T46" fmla="*/ 115 w 540"/>
              <a:gd name="T47" fmla="*/ 207 h 229"/>
              <a:gd name="T48" fmla="*/ 156 w 540"/>
              <a:gd name="T49" fmla="*/ 216 h 229"/>
              <a:gd name="T50" fmla="*/ 200 w 540"/>
              <a:gd name="T51" fmla="*/ 223 h 229"/>
              <a:gd name="T52" fmla="*/ 246 w 540"/>
              <a:gd name="T53" fmla="*/ 227 h 229"/>
              <a:gd name="T54" fmla="*/ 293 w 540"/>
              <a:gd name="T55" fmla="*/ 227 h 229"/>
              <a:gd name="T56" fmla="*/ 340 w 540"/>
              <a:gd name="T57" fmla="*/ 223 h 229"/>
              <a:gd name="T58" fmla="*/ 384 w 540"/>
              <a:gd name="T59" fmla="*/ 216 h 229"/>
              <a:gd name="T60" fmla="*/ 424 w 540"/>
              <a:gd name="T61" fmla="*/ 207 h 229"/>
              <a:gd name="T62" fmla="*/ 460 w 540"/>
              <a:gd name="T63" fmla="*/ 194 h 229"/>
              <a:gd name="T64" fmla="*/ 490 w 540"/>
              <a:gd name="T65" fmla="*/ 179 h 229"/>
              <a:gd name="T66" fmla="*/ 514 w 540"/>
              <a:gd name="T67" fmla="*/ 162 h 229"/>
              <a:gd name="T68" fmla="*/ 530 w 540"/>
              <a:gd name="T69" fmla="*/ 143 h 229"/>
              <a:gd name="T70" fmla="*/ 538 w 540"/>
              <a:gd name="T71" fmla="*/ 1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539" y="114"/>
                </a:moveTo>
                <a:lnTo>
                  <a:pt x="538" y="104"/>
                </a:lnTo>
                <a:lnTo>
                  <a:pt x="535" y="94"/>
                </a:lnTo>
                <a:lnTo>
                  <a:pt x="530" y="84"/>
                </a:lnTo>
                <a:lnTo>
                  <a:pt x="523" y="75"/>
                </a:lnTo>
                <a:lnTo>
                  <a:pt x="514" y="65"/>
                </a:lnTo>
                <a:lnTo>
                  <a:pt x="503" y="57"/>
                </a:lnTo>
                <a:lnTo>
                  <a:pt x="490" y="48"/>
                </a:lnTo>
                <a:lnTo>
                  <a:pt x="476" y="40"/>
                </a:lnTo>
                <a:lnTo>
                  <a:pt x="460" y="33"/>
                </a:lnTo>
                <a:lnTo>
                  <a:pt x="443" y="26"/>
                </a:lnTo>
                <a:lnTo>
                  <a:pt x="424" y="20"/>
                </a:lnTo>
                <a:lnTo>
                  <a:pt x="404" y="15"/>
                </a:lnTo>
                <a:lnTo>
                  <a:pt x="384" y="10"/>
                </a:lnTo>
                <a:lnTo>
                  <a:pt x="362" y="6"/>
                </a:lnTo>
                <a:lnTo>
                  <a:pt x="340" y="3"/>
                </a:lnTo>
                <a:lnTo>
                  <a:pt x="316" y="1"/>
                </a:lnTo>
                <a:lnTo>
                  <a:pt x="293" y="0"/>
                </a:lnTo>
                <a:lnTo>
                  <a:pt x="270" y="0"/>
                </a:lnTo>
                <a:lnTo>
                  <a:pt x="246" y="0"/>
                </a:lnTo>
                <a:lnTo>
                  <a:pt x="223" y="1"/>
                </a:lnTo>
                <a:lnTo>
                  <a:pt x="200" y="3"/>
                </a:lnTo>
                <a:lnTo>
                  <a:pt x="177" y="6"/>
                </a:lnTo>
                <a:lnTo>
                  <a:pt x="156" y="10"/>
                </a:lnTo>
                <a:lnTo>
                  <a:pt x="135" y="15"/>
                </a:lnTo>
                <a:lnTo>
                  <a:pt x="115" y="20"/>
                </a:lnTo>
                <a:lnTo>
                  <a:pt x="97" y="26"/>
                </a:lnTo>
                <a:lnTo>
                  <a:pt x="79" y="33"/>
                </a:lnTo>
                <a:lnTo>
                  <a:pt x="63" y="40"/>
                </a:lnTo>
                <a:lnTo>
                  <a:pt x="49" y="48"/>
                </a:lnTo>
                <a:lnTo>
                  <a:pt x="36" y="57"/>
                </a:lnTo>
                <a:lnTo>
                  <a:pt x="26" y="65"/>
                </a:lnTo>
                <a:lnTo>
                  <a:pt x="17" y="75"/>
                </a:lnTo>
                <a:lnTo>
                  <a:pt x="9" y="84"/>
                </a:lnTo>
                <a:lnTo>
                  <a:pt x="5" y="94"/>
                </a:lnTo>
                <a:lnTo>
                  <a:pt x="1" y="104"/>
                </a:lnTo>
                <a:lnTo>
                  <a:pt x="0" y="114"/>
                </a:lnTo>
                <a:lnTo>
                  <a:pt x="1" y="123"/>
                </a:lnTo>
                <a:lnTo>
                  <a:pt x="5" y="133"/>
                </a:lnTo>
                <a:lnTo>
                  <a:pt x="9" y="143"/>
                </a:lnTo>
                <a:lnTo>
                  <a:pt x="17" y="153"/>
                </a:lnTo>
                <a:lnTo>
                  <a:pt x="26" y="162"/>
                </a:lnTo>
                <a:lnTo>
                  <a:pt x="36" y="171"/>
                </a:lnTo>
                <a:lnTo>
                  <a:pt x="49" y="179"/>
                </a:lnTo>
                <a:lnTo>
                  <a:pt x="63" y="186"/>
                </a:lnTo>
                <a:lnTo>
                  <a:pt x="79" y="194"/>
                </a:lnTo>
                <a:lnTo>
                  <a:pt x="97" y="201"/>
                </a:lnTo>
                <a:lnTo>
                  <a:pt x="115" y="207"/>
                </a:lnTo>
                <a:lnTo>
                  <a:pt x="135" y="212"/>
                </a:lnTo>
                <a:lnTo>
                  <a:pt x="156" y="216"/>
                </a:lnTo>
                <a:lnTo>
                  <a:pt x="177" y="221"/>
                </a:lnTo>
                <a:lnTo>
                  <a:pt x="200" y="223"/>
                </a:lnTo>
                <a:lnTo>
                  <a:pt x="223" y="225"/>
                </a:lnTo>
                <a:lnTo>
                  <a:pt x="246" y="227"/>
                </a:lnTo>
                <a:lnTo>
                  <a:pt x="270" y="228"/>
                </a:lnTo>
                <a:lnTo>
                  <a:pt x="293" y="227"/>
                </a:lnTo>
                <a:lnTo>
                  <a:pt x="316" y="225"/>
                </a:lnTo>
                <a:lnTo>
                  <a:pt x="340" y="223"/>
                </a:lnTo>
                <a:lnTo>
                  <a:pt x="362" y="221"/>
                </a:lnTo>
                <a:lnTo>
                  <a:pt x="384" y="216"/>
                </a:lnTo>
                <a:lnTo>
                  <a:pt x="404" y="212"/>
                </a:lnTo>
                <a:lnTo>
                  <a:pt x="424" y="207"/>
                </a:lnTo>
                <a:lnTo>
                  <a:pt x="443" y="201"/>
                </a:lnTo>
                <a:lnTo>
                  <a:pt x="460" y="194"/>
                </a:lnTo>
                <a:lnTo>
                  <a:pt x="476" y="186"/>
                </a:lnTo>
                <a:lnTo>
                  <a:pt x="490" y="179"/>
                </a:lnTo>
                <a:lnTo>
                  <a:pt x="503" y="171"/>
                </a:lnTo>
                <a:lnTo>
                  <a:pt x="514" y="162"/>
                </a:lnTo>
                <a:lnTo>
                  <a:pt x="523" y="153"/>
                </a:lnTo>
                <a:lnTo>
                  <a:pt x="530" y="143"/>
                </a:lnTo>
                <a:lnTo>
                  <a:pt x="535" y="133"/>
                </a:lnTo>
                <a:lnTo>
                  <a:pt x="538" y="123"/>
                </a:lnTo>
                <a:lnTo>
                  <a:pt x="539"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noChangeArrowheads="1"/>
          </p:cNvSpPr>
          <p:nvPr>
            <p:ph type="title"/>
          </p:nvPr>
        </p:nvSpPr>
        <p:spPr/>
        <p:txBody>
          <a:bodyPr/>
          <a:lstStyle/>
          <a:p>
            <a:r>
              <a:rPr lang="en-US" dirty="0"/>
              <a:t>Binary vs. Ternary Relationships</a:t>
            </a:r>
          </a:p>
        </p:txBody>
      </p:sp>
      <p:sp>
        <p:nvSpPr>
          <p:cNvPr id="72710" name="Rectangle 3"/>
          <p:cNvSpPr>
            <a:spLocks noGrp="1" noChangeArrowheads="1"/>
          </p:cNvSpPr>
          <p:nvPr>
            <p:ph type="body" idx="1"/>
          </p:nvPr>
        </p:nvSpPr>
        <p:spPr/>
        <p:txBody>
          <a:bodyPr/>
          <a:lstStyle/>
          <a:p>
            <a:pPr>
              <a:buFont typeface="Wingdings" pitchFamily="2" charset="2"/>
              <a:buChar char="§"/>
            </a:pPr>
            <a:r>
              <a:rPr lang="en-US" dirty="0"/>
              <a:t>But sometimes ternary relationships cannot be replaced by a set of binary relationships</a:t>
            </a:r>
          </a:p>
        </p:txBody>
      </p:sp>
      <p:sp>
        <p:nvSpPr>
          <p:cNvPr id="7" name="Freeform 6"/>
          <p:cNvSpPr>
            <a:spLocks/>
          </p:cNvSpPr>
          <p:nvPr/>
        </p:nvSpPr>
        <p:spPr bwMode="auto">
          <a:xfrm>
            <a:off x="1292225" y="4572000"/>
            <a:ext cx="1333500" cy="371475"/>
          </a:xfrm>
          <a:custGeom>
            <a:avLst/>
            <a:gdLst>
              <a:gd name="T0" fmla="*/ 1331624 w 711"/>
              <a:gd name="T1" fmla="*/ 369645 h 203"/>
              <a:gd name="T2" fmla="*/ 1331624 w 711"/>
              <a:gd name="T3" fmla="*/ 0 h 203"/>
              <a:gd name="T4" fmla="*/ 0 w 711"/>
              <a:gd name="T5" fmla="*/ 0 h 203"/>
              <a:gd name="T6" fmla="*/ 0 w 711"/>
              <a:gd name="T7" fmla="*/ 369645 h 203"/>
              <a:gd name="T8" fmla="*/ 1331624 w 711"/>
              <a:gd name="T9" fmla="*/ 369645 h 203"/>
              <a:gd name="T10" fmla="*/ 0 60000 65536"/>
              <a:gd name="T11" fmla="*/ 0 60000 65536"/>
              <a:gd name="T12" fmla="*/ 0 60000 65536"/>
              <a:gd name="T13" fmla="*/ 0 60000 65536"/>
              <a:gd name="T14" fmla="*/ 0 60000 65536"/>
              <a:gd name="T15" fmla="*/ 0 w 711"/>
              <a:gd name="T16" fmla="*/ 0 h 203"/>
              <a:gd name="T17" fmla="*/ 711 w 711"/>
              <a:gd name="T18" fmla="*/ 203 h 203"/>
            </a:gdLst>
            <a:ahLst/>
            <a:cxnLst>
              <a:cxn ang="T10">
                <a:pos x="T0" y="T1"/>
              </a:cxn>
              <a:cxn ang="T11">
                <a:pos x="T2" y="T3"/>
              </a:cxn>
              <a:cxn ang="T12">
                <a:pos x="T4" y="T5"/>
              </a:cxn>
              <a:cxn ang="T13">
                <a:pos x="T6" y="T7"/>
              </a:cxn>
              <a:cxn ang="T14">
                <a:pos x="T8" y="T9"/>
              </a:cxn>
            </a:cxnLst>
            <a:rect l="T15" t="T16" r="T17" b="T18"/>
            <a:pathLst>
              <a:path w="711" h="203">
                <a:moveTo>
                  <a:pt x="710" y="202"/>
                </a:moveTo>
                <a:lnTo>
                  <a:pt x="710" y="0"/>
                </a:lnTo>
                <a:lnTo>
                  <a:pt x="0" y="0"/>
                </a:lnTo>
                <a:lnTo>
                  <a:pt x="0" y="202"/>
                </a:lnTo>
                <a:lnTo>
                  <a:pt x="710" y="20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Rectangle 7"/>
          <p:cNvSpPr>
            <a:spLocks noChangeArrowheads="1"/>
          </p:cNvSpPr>
          <p:nvPr/>
        </p:nvSpPr>
        <p:spPr bwMode="auto">
          <a:xfrm>
            <a:off x="1422400" y="4535488"/>
            <a:ext cx="11064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spcBef>
                <a:spcPct val="0"/>
              </a:spcBef>
            </a:pPr>
            <a:r>
              <a:rPr lang="en-US" sz="1600">
                <a:solidFill>
                  <a:srgbClr val="000000"/>
                </a:solidFill>
                <a:latin typeface="Arial" pitchFamily="34" charset="0"/>
              </a:rPr>
              <a:t>Suppliers</a:t>
            </a:r>
          </a:p>
        </p:txBody>
      </p:sp>
      <p:sp>
        <p:nvSpPr>
          <p:cNvPr id="9" name="Freeform 8"/>
          <p:cNvSpPr>
            <a:spLocks/>
          </p:cNvSpPr>
          <p:nvPr/>
        </p:nvSpPr>
        <p:spPr bwMode="auto">
          <a:xfrm>
            <a:off x="1520825" y="2782888"/>
            <a:ext cx="1022350" cy="361950"/>
          </a:xfrm>
          <a:custGeom>
            <a:avLst/>
            <a:gdLst>
              <a:gd name="T0" fmla="*/ 1876 w 545"/>
              <a:gd name="T1" fmla="*/ 195599 h 198"/>
              <a:gd name="T2" fmla="*/ 16883 w 545"/>
              <a:gd name="T3" fmla="*/ 226676 h 198"/>
              <a:gd name="T4" fmla="*/ 48773 w 545"/>
              <a:gd name="T5" fmla="*/ 255924 h 198"/>
              <a:gd name="T6" fmla="*/ 91918 w 545"/>
              <a:gd name="T7" fmla="*/ 283345 h 198"/>
              <a:gd name="T8" fmla="*/ 150070 w 545"/>
              <a:gd name="T9" fmla="*/ 308937 h 198"/>
              <a:gd name="T10" fmla="*/ 217601 w 545"/>
              <a:gd name="T11" fmla="*/ 327217 h 198"/>
              <a:gd name="T12" fmla="*/ 294512 w 545"/>
              <a:gd name="T13" fmla="*/ 343670 h 198"/>
              <a:gd name="T14" fmla="*/ 378926 w 545"/>
              <a:gd name="T15" fmla="*/ 354638 h 198"/>
              <a:gd name="T16" fmla="*/ 465216 w 545"/>
              <a:gd name="T17" fmla="*/ 360122 h 198"/>
              <a:gd name="T18" fmla="*/ 555258 w 545"/>
              <a:gd name="T19" fmla="*/ 360122 h 198"/>
              <a:gd name="T20" fmla="*/ 643424 w 545"/>
              <a:gd name="T21" fmla="*/ 354638 h 198"/>
              <a:gd name="T22" fmla="*/ 725962 w 545"/>
              <a:gd name="T23" fmla="*/ 343670 h 198"/>
              <a:gd name="T24" fmla="*/ 804749 w 545"/>
              <a:gd name="T25" fmla="*/ 327217 h 198"/>
              <a:gd name="T26" fmla="*/ 870404 w 545"/>
              <a:gd name="T27" fmla="*/ 308937 h 198"/>
              <a:gd name="T28" fmla="*/ 928556 w 545"/>
              <a:gd name="T29" fmla="*/ 283345 h 198"/>
              <a:gd name="T30" fmla="*/ 973577 w 545"/>
              <a:gd name="T31" fmla="*/ 255924 h 198"/>
              <a:gd name="T32" fmla="*/ 1003591 w 545"/>
              <a:gd name="T33" fmla="*/ 226676 h 198"/>
              <a:gd name="T34" fmla="*/ 1018598 w 545"/>
              <a:gd name="T35" fmla="*/ 195599 h 198"/>
              <a:gd name="T36" fmla="*/ 1018598 w 545"/>
              <a:gd name="T37" fmla="*/ 164523 h 198"/>
              <a:gd name="T38" fmla="*/ 1003591 w 545"/>
              <a:gd name="T39" fmla="*/ 133446 h 198"/>
              <a:gd name="T40" fmla="*/ 973577 w 545"/>
              <a:gd name="T41" fmla="*/ 104198 h 198"/>
              <a:gd name="T42" fmla="*/ 928556 w 545"/>
              <a:gd name="T43" fmla="*/ 76777 h 198"/>
              <a:gd name="T44" fmla="*/ 870404 w 545"/>
              <a:gd name="T45" fmla="*/ 53013 h 198"/>
              <a:gd name="T46" fmla="*/ 802873 w 545"/>
              <a:gd name="T47" fmla="*/ 32905 h 198"/>
              <a:gd name="T48" fmla="*/ 725962 w 545"/>
              <a:gd name="T49" fmla="*/ 16452 h 198"/>
              <a:gd name="T50" fmla="*/ 641548 w 545"/>
              <a:gd name="T51" fmla="*/ 5484 h 198"/>
              <a:gd name="T52" fmla="*/ 555258 w 545"/>
              <a:gd name="T53" fmla="*/ 1828 h 198"/>
              <a:gd name="T54" fmla="*/ 465216 w 545"/>
              <a:gd name="T55" fmla="*/ 1828 h 198"/>
              <a:gd name="T56" fmla="*/ 378926 w 545"/>
              <a:gd name="T57" fmla="*/ 7312 h 198"/>
              <a:gd name="T58" fmla="*/ 294512 w 545"/>
              <a:gd name="T59" fmla="*/ 16452 h 198"/>
              <a:gd name="T60" fmla="*/ 217601 w 545"/>
              <a:gd name="T61" fmla="*/ 32905 h 198"/>
              <a:gd name="T62" fmla="*/ 150070 w 545"/>
              <a:gd name="T63" fmla="*/ 53013 h 198"/>
              <a:gd name="T64" fmla="*/ 91918 w 545"/>
              <a:gd name="T65" fmla="*/ 76777 h 198"/>
              <a:gd name="T66" fmla="*/ 48773 w 545"/>
              <a:gd name="T67" fmla="*/ 104198 h 198"/>
              <a:gd name="T68" fmla="*/ 16883 w 545"/>
              <a:gd name="T69" fmla="*/ 133446 h 198"/>
              <a:gd name="T70" fmla="*/ 1876 w 545"/>
              <a:gd name="T71" fmla="*/ 164523 h 1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5"/>
              <a:gd name="T109" fmla="*/ 0 h 198"/>
              <a:gd name="T110" fmla="*/ 545 w 545"/>
              <a:gd name="T111" fmla="*/ 198 h 1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5" h="198">
                <a:moveTo>
                  <a:pt x="0" y="99"/>
                </a:moveTo>
                <a:lnTo>
                  <a:pt x="1" y="107"/>
                </a:lnTo>
                <a:lnTo>
                  <a:pt x="4" y="116"/>
                </a:lnTo>
                <a:lnTo>
                  <a:pt x="9" y="124"/>
                </a:lnTo>
                <a:lnTo>
                  <a:pt x="16" y="133"/>
                </a:lnTo>
                <a:lnTo>
                  <a:pt x="26" y="140"/>
                </a:lnTo>
                <a:lnTo>
                  <a:pt x="36" y="148"/>
                </a:lnTo>
                <a:lnTo>
                  <a:pt x="49" y="155"/>
                </a:lnTo>
                <a:lnTo>
                  <a:pt x="64" y="162"/>
                </a:lnTo>
                <a:lnTo>
                  <a:pt x="80" y="169"/>
                </a:lnTo>
                <a:lnTo>
                  <a:pt x="97" y="174"/>
                </a:lnTo>
                <a:lnTo>
                  <a:pt x="116" y="179"/>
                </a:lnTo>
                <a:lnTo>
                  <a:pt x="136" y="184"/>
                </a:lnTo>
                <a:lnTo>
                  <a:pt x="157" y="188"/>
                </a:lnTo>
                <a:lnTo>
                  <a:pt x="179" y="191"/>
                </a:lnTo>
                <a:lnTo>
                  <a:pt x="202" y="194"/>
                </a:lnTo>
                <a:lnTo>
                  <a:pt x="225" y="196"/>
                </a:lnTo>
                <a:lnTo>
                  <a:pt x="248" y="197"/>
                </a:lnTo>
                <a:lnTo>
                  <a:pt x="272" y="197"/>
                </a:lnTo>
                <a:lnTo>
                  <a:pt x="296" y="197"/>
                </a:lnTo>
                <a:lnTo>
                  <a:pt x="319" y="196"/>
                </a:lnTo>
                <a:lnTo>
                  <a:pt x="343" y="194"/>
                </a:lnTo>
                <a:lnTo>
                  <a:pt x="365" y="191"/>
                </a:lnTo>
                <a:lnTo>
                  <a:pt x="387" y="188"/>
                </a:lnTo>
                <a:lnTo>
                  <a:pt x="408" y="184"/>
                </a:lnTo>
                <a:lnTo>
                  <a:pt x="429" y="179"/>
                </a:lnTo>
                <a:lnTo>
                  <a:pt x="447" y="174"/>
                </a:lnTo>
                <a:lnTo>
                  <a:pt x="464" y="169"/>
                </a:lnTo>
                <a:lnTo>
                  <a:pt x="480" y="162"/>
                </a:lnTo>
                <a:lnTo>
                  <a:pt x="495" y="155"/>
                </a:lnTo>
                <a:lnTo>
                  <a:pt x="508" y="148"/>
                </a:lnTo>
                <a:lnTo>
                  <a:pt x="519" y="140"/>
                </a:lnTo>
                <a:lnTo>
                  <a:pt x="528" y="133"/>
                </a:lnTo>
                <a:lnTo>
                  <a:pt x="535" y="124"/>
                </a:lnTo>
                <a:lnTo>
                  <a:pt x="540" y="116"/>
                </a:lnTo>
                <a:lnTo>
                  <a:pt x="543" y="107"/>
                </a:lnTo>
                <a:lnTo>
                  <a:pt x="544" y="99"/>
                </a:lnTo>
                <a:lnTo>
                  <a:pt x="543" y="90"/>
                </a:lnTo>
                <a:lnTo>
                  <a:pt x="540" y="81"/>
                </a:lnTo>
                <a:lnTo>
                  <a:pt x="535" y="73"/>
                </a:lnTo>
                <a:lnTo>
                  <a:pt x="528" y="65"/>
                </a:lnTo>
                <a:lnTo>
                  <a:pt x="519" y="57"/>
                </a:lnTo>
                <a:lnTo>
                  <a:pt x="508" y="50"/>
                </a:lnTo>
                <a:lnTo>
                  <a:pt x="495" y="42"/>
                </a:lnTo>
                <a:lnTo>
                  <a:pt x="480" y="35"/>
                </a:lnTo>
                <a:lnTo>
                  <a:pt x="464" y="29"/>
                </a:lnTo>
                <a:lnTo>
                  <a:pt x="447" y="24"/>
                </a:lnTo>
                <a:lnTo>
                  <a:pt x="428" y="18"/>
                </a:lnTo>
                <a:lnTo>
                  <a:pt x="408" y="14"/>
                </a:lnTo>
                <a:lnTo>
                  <a:pt x="387" y="9"/>
                </a:lnTo>
                <a:lnTo>
                  <a:pt x="365" y="6"/>
                </a:lnTo>
                <a:lnTo>
                  <a:pt x="342" y="3"/>
                </a:lnTo>
                <a:lnTo>
                  <a:pt x="319" y="2"/>
                </a:lnTo>
                <a:lnTo>
                  <a:pt x="296" y="1"/>
                </a:lnTo>
                <a:lnTo>
                  <a:pt x="272" y="0"/>
                </a:lnTo>
                <a:lnTo>
                  <a:pt x="248" y="1"/>
                </a:lnTo>
                <a:lnTo>
                  <a:pt x="225" y="2"/>
                </a:lnTo>
                <a:lnTo>
                  <a:pt x="202" y="4"/>
                </a:lnTo>
                <a:lnTo>
                  <a:pt x="179" y="6"/>
                </a:lnTo>
                <a:lnTo>
                  <a:pt x="157" y="9"/>
                </a:lnTo>
                <a:lnTo>
                  <a:pt x="136" y="14"/>
                </a:lnTo>
                <a:lnTo>
                  <a:pt x="116" y="18"/>
                </a:lnTo>
                <a:lnTo>
                  <a:pt x="97" y="24"/>
                </a:lnTo>
                <a:lnTo>
                  <a:pt x="80" y="29"/>
                </a:lnTo>
                <a:lnTo>
                  <a:pt x="64" y="35"/>
                </a:lnTo>
                <a:lnTo>
                  <a:pt x="49" y="42"/>
                </a:lnTo>
                <a:lnTo>
                  <a:pt x="36" y="50"/>
                </a:lnTo>
                <a:lnTo>
                  <a:pt x="26" y="57"/>
                </a:lnTo>
                <a:lnTo>
                  <a:pt x="16" y="65"/>
                </a:lnTo>
                <a:lnTo>
                  <a:pt x="9" y="73"/>
                </a:lnTo>
                <a:lnTo>
                  <a:pt x="4" y="82"/>
                </a:lnTo>
                <a:lnTo>
                  <a:pt x="1" y="90"/>
                </a:lnTo>
                <a:lnTo>
                  <a:pt x="0" y="9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9"/>
          <p:cNvSpPr>
            <a:spLocks/>
          </p:cNvSpPr>
          <p:nvPr/>
        </p:nvSpPr>
        <p:spPr bwMode="auto">
          <a:xfrm>
            <a:off x="1325563" y="3408363"/>
            <a:ext cx="1262062" cy="792162"/>
          </a:xfrm>
          <a:custGeom>
            <a:avLst/>
            <a:gdLst>
              <a:gd name="T0" fmla="*/ 0 w 673"/>
              <a:gd name="T1" fmla="*/ 396996 h 433"/>
              <a:gd name="T2" fmla="*/ 620717 w 673"/>
              <a:gd name="T3" fmla="*/ 0 h 433"/>
              <a:gd name="T4" fmla="*/ 1260187 w 673"/>
              <a:gd name="T5" fmla="*/ 409802 h 433"/>
              <a:gd name="T6" fmla="*/ 620717 w 673"/>
              <a:gd name="T7" fmla="*/ 790333 h 433"/>
              <a:gd name="T8" fmla="*/ 0 w 673"/>
              <a:gd name="T9" fmla="*/ 396996 h 433"/>
              <a:gd name="T10" fmla="*/ 0 60000 65536"/>
              <a:gd name="T11" fmla="*/ 0 60000 65536"/>
              <a:gd name="T12" fmla="*/ 0 60000 65536"/>
              <a:gd name="T13" fmla="*/ 0 60000 65536"/>
              <a:gd name="T14" fmla="*/ 0 60000 65536"/>
              <a:gd name="T15" fmla="*/ 0 w 673"/>
              <a:gd name="T16" fmla="*/ 0 h 433"/>
              <a:gd name="T17" fmla="*/ 673 w 673"/>
              <a:gd name="T18" fmla="*/ 433 h 433"/>
            </a:gdLst>
            <a:ahLst/>
            <a:cxnLst>
              <a:cxn ang="T10">
                <a:pos x="T0" y="T1"/>
              </a:cxn>
              <a:cxn ang="T11">
                <a:pos x="T2" y="T3"/>
              </a:cxn>
              <a:cxn ang="T12">
                <a:pos x="T4" y="T5"/>
              </a:cxn>
              <a:cxn ang="T13">
                <a:pos x="T6" y="T7"/>
              </a:cxn>
              <a:cxn ang="T14">
                <a:pos x="T8" y="T9"/>
              </a:cxn>
            </a:cxnLst>
            <a:rect l="T15" t="T16" r="T17" b="T18"/>
            <a:pathLst>
              <a:path w="673" h="433">
                <a:moveTo>
                  <a:pt x="0" y="217"/>
                </a:moveTo>
                <a:lnTo>
                  <a:pt x="331" y="0"/>
                </a:lnTo>
                <a:lnTo>
                  <a:pt x="672" y="224"/>
                </a:lnTo>
                <a:lnTo>
                  <a:pt x="331" y="432"/>
                </a:lnTo>
                <a:lnTo>
                  <a:pt x="0" y="21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0"/>
          <p:cNvSpPr>
            <a:spLocks/>
          </p:cNvSpPr>
          <p:nvPr/>
        </p:nvSpPr>
        <p:spPr bwMode="auto">
          <a:xfrm>
            <a:off x="3062288" y="3586163"/>
            <a:ext cx="1582737" cy="338137"/>
          </a:xfrm>
          <a:custGeom>
            <a:avLst/>
            <a:gdLst>
              <a:gd name="T0" fmla="*/ 1580862 w 844"/>
              <a:gd name="T1" fmla="*/ 336309 h 185"/>
              <a:gd name="T2" fmla="*/ 1580862 w 844"/>
              <a:gd name="T3" fmla="*/ 0 h 185"/>
              <a:gd name="T4" fmla="*/ 0 w 844"/>
              <a:gd name="T5" fmla="*/ 0 h 185"/>
              <a:gd name="T6" fmla="*/ 0 w 844"/>
              <a:gd name="T7" fmla="*/ 336309 h 185"/>
              <a:gd name="T8" fmla="*/ 1580862 w 844"/>
              <a:gd name="T9" fmla="*/ 336309 h 185"/>
              <a:gd name="T10" fmla="*/ 0 60000 65536"/>
              <a:gd name="T11" fmla="*/ 0 60000 65536"/>
              <a:gd name="T12" fmla="*/ 0 60000 65536"/>
              <a:gd name="T13" fmla="*/ 0 60000 65536"/>
              <a:gd name="T14" fmla="*/ 0 60000 65536"/>
              <a:gd name="T15" fmla="*/ 0 w 844"/>
              <a:gd name="T16" fmla="*/ 0 h 185"/>
              <a:gd name="T17" fmla="*/ 844 w 844"/>
              <a:gd name="T18" fmla="*/ 185 h 185"/>
            </a:gdLst>
            <a:ahLst/>
            <a:cxnLst>
              <a:cxn ang="T10">
                <a:pos x="T0" y="T1"/>
              </a:cxn>
              <a:cxn ang="T11">
                <a:pos x="T2" y="T3"/>
              </a:cxn>
              <a:cxn ang="T12">
                <a:pos x="T4" y="T5"/>
              </a:cxn>
              <a:cxn ang="T13">
                <a:pos x="T6" y="T7"/>
              </a:cxn>
              <a:cxn ang="T14">
                <a:pos x="T8" y="T9"/>
              </a:cxn>
            </a:cxnLst>
            <a:rect l="T15" t="T16" r="T17" b="T18"/>
            <a:pathLst>
              <a:path w="844" h="185">
                <a:moveTo>
                  <a:pt x="843" y="184"/>
                </a:moveTo>
                <a:lnTo>
                  <a:pt x="843" y="0"/>
                </a:lnTo>
                <a:lnTo>
                  <a:pt x="0" y="0"/>
                </a:lnTo>
                <a:lnTo>
                  <a:pt x="0" y="184"/>
                </a:lnTo>
                <a:lnTo>
                  <a:pt x="843" y="1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Rectangle 11"/>
          <p:cNvSpPr>
            <a:spLocks noChangeArrowheads="1"/>
          </p:cNvSpPr>
          <p:nvPr/>
        </p:nvSpPr>
        <p:spPr bwMode="auto">
          <a:xfrm>
            <a:off x="1660525" y="2782888"/>
            <a:ext cx="485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spcBef>
                <a:spcPct val="0"/>
              </a:spcBef>
            </a:pPr>
            <a:r>
              <a:rPr lang="en-US" sz="1600">
                <a:solidFill>
                  <a:srgbClr val="000000"/>
                </a:solidFill>
                <a:latin typeface="Arial" pitchFamily="34" charset="0"/>
              </a:rPr>
              <a:t>qty</a:t>
            </a:r>
          </a:p>
        </p:txBody>
      </p:sp>
      <p:sp>
        <p:nvSpPr>
          <p:cNvPr id="13" name="Rectangle 12"/>
          <p:cNvSpPr>
            <a:spLocks noChangeArrowheads="1"/>
          </p:cNvSpPr>
          <p:nvPr/>
        </p:nvSpPr>
        <p:spPr bwMode="auto">
          <a:xfrm>
            <a:off x="3252787" y="3573463"/>
            <a:ext cx="1422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spcBef>
                <a:spcPct val="0"/>
              </a:spcBef>
            </a:pPr>
            <a:r>
              <a:rPr lang="en-US" sz="1600">
                <a:solidFill>
                  <a:srgbClr val="000000"/>
                </a:solidFill>
                <a:latin typeface="Arial" pitchFamily="34" charset="0"/>
              </a:rPr>
              <a:t>Departments</a:t>
            </a:r>
          </a:p>
        </p:txBody>
      </p:sp>
      <p:sp>
        <p:nvSpPr>
          <p:cNvPr id="14" name="Rectangle 13"/>
          <p:cNvSpPr>
            <a:spLocks noChangeArrowheads="1"/>
          </p:cNvSpPr>
          <p:nvPr/>
        </p:nvSpPr>
        <p:spPr bwMode="auto">
          <a:xfrm>
            <a:off x="1462088" y="3563938"/>
            <a:ext cx="101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spcBef>
                <a:spcPct val="0"/>
              </a:spcBef>
            </a:pPr>
            <a:r>
              <a:rPr lang="en-US" sz="1600">
                <a:solidFill>
                  <a:srgbClr val="000000"/>
                </a:solidFill>
                <a:latin typeface="Arial" pitchFamily="34" charset="0"/>
              </a:rPr>
              <a:t>Contract</a:t>
            </a:r>
          </a:p>
        </p:txBody>
      </p:sp>
      <p:sp>
        <p:nvSpPr>
          <p:cNvPr id="15" name="Freeform 14"/>
          <p:cNvSpPr>
            <a:spLocks/>
          </p:cNvSpPr>
          <p:nvPr/>
        </p:nvSpPr>
        <p:spPr bwMode="auto">
          <a:xfrm>
            <a:off x="149225" y="3575050"/>
            <a:ext cx="757238" cy="311150"/>
          </a:xfrm>
          <a:custGeom>
            <a:avLst/>
            <a:gdLst>
              <a:gd name="T0" fmla="*/ 756315 w 820"/>
              <a:gd name="T1" fmla="*/ 309320 h 170"/>
              <a:gd name="T2" fmla="*/ 756315 w 820"/>
              <a:gd name="T3" fmla="*/ 0 h 170"/>
              <a:gd name="T4" fmla="*/ 0 w 820"/>
              <a:gd name="T5" fmla="*/ 0 h 170"/>
              <a:gd name="T6" fmla="*/ 0 w 820"/>
              <a:gd name="T7" fmla="*/ 309320 h 170"/>
              <a:gd name="T8" fmla="*/ 756315 w 820"/>
              <a:gd name="T9" fmla="*/ 309320 h 170"/>
              <a:gd name="T10" fmla="*/ 0 60000 65536"/>
              <a:gd name="T11" fmla="*/ 0 60000 65536"/>
              <a:gd name="T12" fmla="*/ 0 60000 65536"/>
              <a:gd name="T13" fmla="*/ 0 60000 65536"/>
              <a:gd name="T14" fmla="*/ 0 60000 65536"/>
              <a:gd name="T15" fmla="*/ 0 w 820"/>
              <a:gd name="T16" fmla="*/ 0 h 170"/>
              <a:gd name="T17" fmla="*/ 820 w 820"/>
              <a:gd name="T18" fmla="*/ 170 h 170"/>
            </a:gdLst>
            <a:ahLst/>
            <a:cxnLst>
              <a:cxn ang="T10">
                <a:pos x="T0" y="T1"/>
              </a:cxn>
              <a:cxn ang="T11">
                <a:pos x="T2" y="T3"/>
              </a:cxn>
              <a:cxn ang="T12">
                <a:pos x="T4" y="T5"/>
              </a:cxn>
              <a:cxn ang="T13">
                <a:pos x="T6" y="T7"/>
              </a:cxn>
              <a:cxn ang="T14">
                <a:pos x="T8" y="T9"/>
              </a:cxn>
            </a:cxnLst>
            <a:rect l="T15" t="T16" r="T17" b="T18"/>
            <a:pathLst>
              <a:path w="820" h="170">
                <a:moveTo>
                  <a:pt x="819" y="169"/>
                </a:moveTo>
                <a:lnTo>
                  <a:pt x="819" y="0"/>
                </a:lnTo>
                <a:lnTo>
                  <a:pt x="0" y="0"/>
                </a:lnTo>
                <a:lnTo>
                  <a:pt x="0" y="169"/>
                </a:lnTo>
                <a:lnTo>
                  <a:pt x="819" y="16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Rectangle 15"/>
          <p:cNvSpPr>
            <a:spLocks noChangeArrowheads="1"/>
          </p:cNvSpPr>
          <p:nvPr/>
        </p:nvSpPr>
        <p:spPr bwMode="auto">
          <a:xfrm>
            <a:off x="225425" y="3540125"/>
            <a:ext cx="688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spcBef>
                <a:spcPct val="0"/>
              </a:spcBef>
            </a:pPr>
            <a:r>
              <a:rPr lang="en-US" sz="1600">
                <a:solidFill>
                  <a:srgbClr val="000000"/>
                </a:solidFill>
                <a:latin typeface="Arial" pitchFamily="34" charset="0"/>
              </a:rPr>
              <a:t>Parts</a:t>
            </a:r>
          </a:p>
        </p:txBody>
      </p:sp>
      <p:sp>
        <p:nvSpPr>
          <p:cNvPr id="17" name="Line 16"/>
          <p:cNvSpPr>
            <a:spLocks noChangeShapeType="1"/>
          </p:cNvSpPr>
          <p:nvPr/>
        </p:nvSpPr>
        <p:spPr bwMode="auto">
          <a:xfrm>
            <a:off x="2563813" y="3773488"/>
            <a:ext cx="5572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7"/>
          <p:cNvSpPr>
            <a:spLocks noChangeShapeType="1"/>
          </p:cNvSpPr>
          <p:nvPr/>
        </p:nvSpPr>
        <p:spPr bwMode="auto">
          <a:xfrm flipH="1">
            <a:off x="1901825" y="3163888"/>
            <a:ext cx="152400" cy="2286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p:cNvSpPr>
            <a:spLocks noChangeShapeType="1"/>
          </p:cNvSpPr>
          <p:nvPr/>
        </p:nvSpPr>
        <p:spPr bwMode="auto">
          <a:xfrm flipH="1">
            <a:off x="911225" y="3760788"/>
            <a:ext cx="422275" cy="127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9"/>
          <p:cNvSpPr>
            <a:spLocks noChangeShapeType="1"/>
          </p:cNvSpPr>
          <p:nvPr/>
        </p:nvSpPr>
        <p:spPr bwMode="auto">
          <a:xfrm>
            <a:off x="1955800" y="4200525"/>
            <a:ext cx="22225" cy="4111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 name="Text Box 34"/>
          <p:cNvSpPr txBox="1">
            <a:spLocks noChangeArrowheads="1"/>
          </p:cNvSpPr>
          <p:nvPr/>
        </p:nvSpPr>
        <p:spPr bwMode="auto">
          <a:xfrm>
            <a:off x="5164138" y="3505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b="0">
                <a:solidFill>
                  <a:srgbClr val="CF0E30"/>
                </a:solidFill>
                <a:latin typeface="Arial Black" pitchFamily="34" charset="0"/>
              </a:rPr>
              <a:t>VS.</a:t>
            </a:r>
          </a:p>
        </p:txBody>
      </p:sp>
      <p:pic>
        <p:nvPicPr>
          <p:cNvPr id="3" name="Picture 2">
            <a:extLst>
              <a:ext uri="{FF2B5EF4-FFF2-40B4-BE49-F238E27FC236}">
                <a16:creationId xmlns:a16="http://schemas.microsoft.com/office/drawing/2014/main" id="{9044B59C-71C0-437F-AB86-6ADA9152DC31}"/>
              </a:ext>
            </a:extLst>
          </p:cNvPr>
          <p:cNvPicPr>
            <a:picLocks noChangeAspect="1"/>
          </p:cNvPicPr>
          <p:nvPr/>
        </p:nvPicPr>
        <p:blipFill>
          <a:blip r:embed="rId2"/>
          <a:stretch>
            <a:fillRect/>
          </a:stretch>
        </p:blipFill>
        <p:spPr>
          <a:xfrm>
            <a:off x="3853656" y="4144961"/>
            <a:ext cx="5033511" cy="2255839"/>
          </a:xfrm>
          <a:prstGeom prst="rect">
            <a:avLst/>
          </a:prstGeom>
        </p:spPr>
      </p:pic>
    </p:spTree>
    <p:extLst>
      <p:ext uri="{BB962C8B-B14F-4D97-AF65-F5344CB8AC3E}">
        <p14:creationId xmlns:p14="http://schemas.microsoft.com/office/powerpoint/2010/main" val="2763742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noChangeArrowheads="1"/>
          </p:cNvSpPr>
          <p:nvPr>
            <p:ph type="title"/>
          </p:nvPr>
        </p:nvSpPr>
        <p:spPr>
          <a:xfrm>
            <a:off x="234108" y="192088"/>
            <a:ext cx="8229600" cy="1143000"/>
          </a:xfrm>
        </p:spPr>
        <p:txBody>
          <a:bodyPr/>
          <a:lstStyle/>
          <a:p>
            <a:r>
              <a:rPr lang="en-US" dirty="0"/>
              <a:t>Binary vs. Ternary Relationships</a:t>
            </a:r>
          </a:p>
        </p:txBody>
      </p:sp>
      <p:pic>
        <p:nvPicPr>
          <p:cNvPr id="5" name="Picture 4">
            <a:extLst>
              <a:ext uri="{FF2B5EF4-FFF2-40B4-BE49-F238E27FC236}">
                <a16:creationId xmlns:a16="http://schemas.microsoft.com/office/drawing/2014/main" id="{2EE746E2-DD28-4033-ADF0-3D60C209DE9E}"/>
              </a:ext>
            </a:extLst>
          </p:cNvPr>
          <p:cNvPicPr>
            <a:picLocks noChangeAspect="1"/>
          </p:cNvPicPr>
          <p:nvPr/>
        </p:nvPicPr>
        <p:blipFill>
          <a:blip r:embed="rId2"/>
          <a:stretch>
            <a:fillRect/>
          </a:stretch>
        </p:blipFill>
        <p:spPr>
          <a:xfrm>
            <a:off x="1066800" y="1981200"/>
            <a:ext cx="7086600" cy="4495800"/>
          </a:xfrm>
          <a:prstGeom prst="rect">
            <a:avLst/>
          </a:prstGeom>
        </p:spPr>
      </p:pic>
    </p:spTree>
    <p:extLst>
      <p:ext uri="{BB962C8B-B14F-4D97-AF65-F5344CB8AC3E}">
        <p14:creationId xmlns:p14="http://schemas.microsoft.com/office/powerpoint/2010/main" val="3224038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Aggregation</a:t>
            </a:r>
          </a:p>
        </p:txBody>
      </p:sp>
      <p:sp>
        <p:nvSpPr>
          <p:cNvPr id="3" name="Content Placeholder 2"/>
          <p:cNvSpPr>
            <a:spLocks noGrp="1"/>
          </p:cNvSpPr>
          <p:nvPr>
            <p:ph idx="1"/>
          </p:nvPr>
        </p:nvSpPr>
        <p:spPr>
          <a:xfrm>
            <a:off x="457200" y="1524000"/>
            <a:ext cx="8686800" cy="4953000"/>
          </a:xfrm>
        </p:spPr>
        <p:txBody>
          <a:bodyPr>
            <a:normAutofit/>
          </a:bodyPr>
          <a:lstStyle/>
          <a:p>
            <a:pPr>
              <a:buFont typeface="Wingdings" pitchFamily="2" charset="2"/>
              <a:buChar char="§"/>
            </a:pPr>
            <a:r>
              <a:rPr lang="en-US" sz="2200" dirty="0"/>
              <a:t>Aggregation allows indicating that a relationship set (identified through a </a:t>
            </a:r>
            <a:r>
              <a:rPr lang="en-US" sz="2200" i="1" dirty="0"/>
              <a:t>dashed box</a:t>
            </a:r>
            <a:r>
              <a:rPr lang="en-US" sz="2200" dirty="0"/>
              <a:t>) participates in another relationship set</a:t>
            </a:r>
          </a:p>
          <a:p>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
        <p:nvSpPr>
          <p:cNvPr id="5" name="Freeform 7"/>
          <p:cNvSpPr>
            <a:spLocks/>
          </p:cNvSpPr>
          <p:nvPr/>
        </p:nvSpPr>
        <p:spPr bwMode="auto">
          <a:xfrm>
            <a:off x="4722812" y="5489575"/>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8"/>
          <p:cNvSpPr>
            <a:spLocks/>
          </p:cNvSpPr>
          <p:nvPr/>
        </p:nvSpPr>
        <p:spPr bwMode="auto">
          <a:xfrm>
            <a:off x="6369050" y="5489575"/>
            <a:ext cx="896937" cy="381000"/>
          </a:xfrm>
          <a:custGeom>
            <a:avLst/>
            <a:gdLst>
              <a:gd name="T0" fmla="*/ 1 w 565"/>
              <a:gd name="T1" fmla="*/ 129 h 240"/>
              <a:gd name="T2" fmla="*/ 9 w 565"/>
              <a:gd name="T3" fmla="*/ 150 h 240"/>
              <a:gd name="T4" fmla="*/ 27 w 565"/>
              <a:gd name="T5" fmla="*/ 170 h 240"/>
              <a:gd name="T6" fmla="*/ 51 w 565"/>
              <a:gd name="T7" fmla="*/ 188 h 240"/>
              <a:gd name="T8" fmla="*/ 83 w 565"/>
              <a:gd name="T9" fmla="*/ 204 h 240"/>
              <a:gd name="T10" fmla="*/ 120 w 565"/>
              <a:gd name="T11" fmla="*/ 217 h 240"/>
              <a:gd name="T12" fmla="*/ 163 w 565"/>
              <a:gd name="T13" fmla="*/ 227 h 240"/>
              <a:gd name="T14" fmla="*/ 209 w 565"/>
              <a:gd name="T15" fmla="*/ 235 h 240"/>
              <a:gd name="T16" fmla="*/ 257 w 565"/>
              <a:gd name="T17" fmla="*/ 239 h 240"/>
              <a:gd name="T18" fmla="*/ 306 w 565"/>
              <a:gd name="T19" fmla="*/ 239 h 240"/>
              <a:gd name="T20" fmla="*/ 355 w 565"/>
              <a:gd name="T21" fmla="*/ 235 h 240"/>
              <a:gd name="T22" fmla="*/ 401 w 565"/>
              <a:gd name="T23" fmla="*/ 227 h 240"/>
              <a:gd name="T24" fmla="*/ 443 w 565"/>
              <a:gd name="T25" fmla="*/ 217 h 240"/>
              <a:gd name="T26" fmla="*/ 481 w 565"/>
              <a:gd name="T27" fmla="*/ 204 h 240"/>
              <a:gd name="T28" fmla="*/ 513 w 565"/>
              <a:gd name="T29" fmla="*/ 188 h 240"/>
              <a:gd name="T30" fmla="*/ 537 w 565"/>
              <a:gd name="T31" fmla="*/ 169 h 240"/>
              <a:gd name="T32" fmla="*/ 554 w 565"/>
              <a:gd name="T33" fmla="*/ 150 h 240"/>
              <a:gd name="T34" fmla="*/ 563 w 565"/>
              <a:gd name="T35" fmla="*/ 129 h 240"/>
              <a:gd name="T36" fmla="*/ 563 w 565"/>
              <a:gd name="T37" fmla="*/ 108 h 240"/>
              <a:gd name="T38" fmla="*/ 554 w 565"/>
              <a:gd name="T39" fmla="*/ 88 h 240"/>
              <a:gd name="T40" fmla="*/ 537 w 565"/>
              <a:gd name="T41" fmla="*/ 68 h 240"/>
              <a:gd name="T42" fmla="*/ 513 w 565"/>
              <a:gd name="T43" fmla="*/ 50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8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7" y="239"/>
                </a:lnTo>
                <a:lnTo>
                  <a:pt x="282" y="239"/>
                </a:lnTo>
                <a:lnTo>
                  <a:pt x="306" y="239"/>
                </a:lnTo>
                <a:lnTo>
                  <a:pt x="331" y="237"/>
                </a:lnTo>
                <a:lnTo>
                  <a:pt x="355" y="235"/>
                </a:lnTo>
                <a:lnTo>
                  <a:pt x="378" y="231"/>
                </a:lnTo>
                <a:lnTo>
                  <a:pt x="401" y="227"/>
                </a:lnTo>
                <a:lnTo>
                  <a:pt x="423" y="223"/>
                </a:lnTo>
                <a:lnTo>
                  <a:pt x="443" y="217"/>
                </a:lnTo>
                <a:lnTo>
                  <a:pt x="463" y="211"/>
                </a:lnTo>
                <a:lnTo>
                  <a:pt x="481" y="204"/>
                </a:lnTo>
                <a:lnTo>
                  <a:pt x="498" y="196"/>
                </a:lnTo>
                <a:lnTo>
                  <a:pt x="513" y="188"/>
                </a:lnTo>
                <a:lnTo>
                  <a:pt x="526" y="179"/>
                </a:lnTo>
                <a:lnTo>
                  <a:pt x="537" y="169"/>
                </a:lnTo>
                <a:lnTo>
                  <a:pt x="547" y="160"/>
                </a:lnTo>
                <a:lnTo>
                  <a:pt x="554" y="150"/>
                </a:lnTo>
                <a:lnTo>
                  <a:pt x="559" y="140"/>
                </a:lnTo>
                <a:lnTo>
                  <a:pt x="563" y="129"/>
                </a:lnTo>
                <a:lnTo>
                  <a:pt x="564" y="119"/>
                </a:lnTo>
                <a:lnTo>
                  <a:pt x="563" y="108"/>
                </a:lnTo>
                <a:lnTo>
                  <a:pt x="559" y="98"/>
                </a:lnTo>
                <a:lnTo>
                  <a:pt x="554" y="88"/>
                </a:lnTo>
                <a:lnTo>
                  <a:pt x="547" y="78"/>
                </a:lnTo>
                <a:lnTo>
                  <a:pt x="537" y="68"/>
                </a:lnTo>
                <a:lnTo>
                  <a:pt x="526" y="59"/>
                </a:lnTo>
                <a:lnTo>
                  <a:pt x="513" y="50"/>
                </a:lnTo>
                <a:lnTo>
                  <a:pt x="498" y="42"/>
                </a:lnTo>
                <a:lnTo>
                  <a:pt x="481" y="35"/>
                </a:lnTo>
                <a:lnTo>
                  <a:pt x="463" y="27"/>
                </a:lnTo>
                <a:lnTo>
                  <a:pt x="443" y="21"/>
                </a:lnTo>
                <a:lnTo>
                  <a:pt x="423" y="15"/>
                </a:lnTo>
                <a:lnTo>
                  <a:pt x="401" y="11"/>
                </a:lnTo>
                <a:lnTo>
                  <a:pt x="378" y="6"/>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8"/>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9"/>
          <p:cNvSpPr>
            <a:spLocks/>
          </p:cNvSpPr>
          <p:nvPr/>
        </p:nvSpPr>
        <p:spPr bwMode="auto">
          <a:xfrm>
            <a:off x="2403475" y="5116512"/>
            <a:ext cx="1169987" cy="366713"/>
          </a:xfrm>
          <a:custGeom>
            <a:avLst/>
            <a:gdLst>
              <a:gd name="T0" fmla="*/ 736 w 737"/>
              <a:gd name="T1" fmla="*/ 105 h 231"/>
              <a:gd name="T2" fmla="*/ 724 w 737"/>
              <a:gd name="T3" fmla="*/ 85 h 231"/>
              <a:gd name="T4" fmla="*/ 702 w 737"/>
              <a:gd name="T5" fmla="*/ 67 h 231"/>
              <a:gd name="T6" fmla="*/ 670 w 737"/>
              <a:gd name="T7" fmla="*/ 48 h 231"/>
              <a:gd name="T8" fmla="*/ 628 w 737"/>
              <a:gd name="T9" fmla="*/ 33 h 231"/>
              <a:gd name="T10" fmla="*/ 579 w 737"/>
              <a:gd name="T11" fmla="*/ 21 h 231"/>
              <a:gd name="T12" fmla="*/ 524 w 737"/>
              <a:gd name="T13" fmla="*/ 10 h 231"/>
              <a:gd name="T14" fmla="*/ 464 w 737"/>
              <a:gd name="T15" fmla="*/ 3 h 231"/>
              <a:gd name="T16" fmla="*/ 400 w 737"/>
              <a:gd name="T17" fmla="*/ 0 h 231"/>
              <a:gd name="T18" fmla="*/ 336 w 737"/>
              <a:gd name="T19" fmla="*/ 0 h 231"/>
              <a:gd name="T20" fmla="*/ 274 w 737"/>
              <a:gd name="T21" fmla="*/ 3 h 231"/>
              <a:gd name="T22" fmla="*/ 214 w 737"/>
              <a:gd name="T23" fmla="*/ 10 h 231"/>
              <a:gd name="T24" fmla="*/ 157 w 737"/>
              <a:gd name="T25" fmla="*/ 21 h 231"/>
              <a:gd name="T26" fmla="*/ 108 w 737"/>
              <a:gd name="T27" fmla="*/ 33 h 231"/>
              <a:gd name="T28" fmla="*/ 66 w 737"/>
              <a:gd name="T29" fmla="*/ 48 h 231"/>
              <a:gd name="T30" fmla="*/ 35 w 737"/>
              <a:gd name="T31" fmla="*/ 67 h 231"/>
              <a:gd name="T32" fmla="*/ 13 w 737"/>
              <a:gd name="T33" fmla="*/ 85 h 231"/>
              <a:gd name="T34" fmla="*/ 1 w 737"/>
              <a:gd name="T35" fmla="*/ 105 h 231"/>
              <a:gd name="T36" fmla="*/ 1 w 737"/>
              <a:gd name="T37" fmla="*/ 125 h 231"/>
              <a:gd name="T38" fmla="*/ 13 w 737"/>
              <a:gd name="T39" fmla="*/ 144 h 231"/>
              <a:gd name="T40" fmla="*/ 35 w 737"/>
              <a:gd name="T41" fmla="*/ 163 h 231"/>
              <a:gd name="T42" fmla="*/ 66 w 737"/>
              <a:gd name="T43" fmla="*/ 181 h 231"/>
              <a:gd name="T44" fmla="*/ 108 w 737"/>
              <a:gd name="T45" fmla="*/ 196 h 231"/>
              <a:gd name="T46" fmla="*/ 157 w 737"/>
              <a:gd name="T47" fmla="*/ 208 h 231"/>
              <a:gd name="T48" fmla="*/ 214 w 737"/>
              <a:gd name="T49" fmla="*/ 219 h 231"/>
              <a:gd name="T50" fmla="*/ 274 w 737"/>
              <a:gd name="T51" fmla="*/ 226 h 231"/>
              <a:gd name="T52" fmla="*/ 336 w 737"/>
              <a:gd name="T53" fmla="*/ 229 h 231"/>
              <a:gd name="T54" fmla="*/ 400 w 737"/>
              <a:gd name="T55" fmla="*/ 229 h 231"/>
              <a:gd name="T56" fmla="*/ 464 w 737"/>
              <a:gd name="T57" fmla="*/ 226 h 231"/>
              <a:gd name="T58" fmla="*/ 524 w 737"/>
              <a:gd name="T59" fmla="*/ 219 h 231"/>
              <a:gd name="T60" fmla="*/ 579 w 737"/>
              <a:gd name="T61" fmla="*/ 208 h 231"/>
              <a:gd name="T62" fmla="*/ 628 w 737"/>
              <a:gd name="T63" fmla="*/ 196 h 231"/>
              <a:gd name="T64" fmla="*/ 670 w 737"/>
              <a:gd name="T65" fmla="*/ 181 h 231"/>
              <a:gd name="T66" fmla="*/ 702 w 737"/>
              <a:gd name="T67" fmla="*/ 163 h 231"/>
              <a:gd name="T68" fmla="*/ 724 w 737"/>
              <a:gd name="T69" fmla="*/ 144 h 231"/>
              <a:gd name="T70" fmla="*/ 736 w 737"/>
              <a:gd name="T71" fmla="*/ 12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7" h="231">
                <a:moveTo>
                  <a:pt x="736" y="115"/>
                </a:moveTo>
                <a:lnTo>
                  <a:pt x="736" y="105"/>
                </a:lnTo>
                <a:lnTo>
                  <a:pt x="730" y="94"/>
                </a:lnTo>
                <a:lnTo>
                  <a:pt x="724" y="85"/>
                </a:lnTo>
                <a:lnTo>
                  <a:pt x="715" y="75"/>
                </a:lnTo>
                <a:lnTo>
                  <a:pt x="702" y="67"/>
                </a:lnTo>
                <a:lnTo>
                  <a:pt x="687" y="57"/>
                </a:lnTo>
                <a:lnTo>
                  <a:pt x="670" y="48"/>
                </a:lnTo>
                <a:lnTo>
                  <a:pt x="651" y="41"/>
                </a:lnTo>
                <a:lnTo>
                  <a:pt x="628" y="33"/>
                </a:lnTo>
                <a:lnTo>
                  <a:pt x="605" y="27"/>
                </a:lnTo>
                <a:lnTo>
                  <a:pt x="579" y="21"/>
                </a:lnTo>
                <a:lnTo>
                  <a:pt x="552" y="15"/>
                </a:lnTo>
                <a:lnTo>
                  <a:pt x="524" y="10"/>
                </a:lnTo>
                <a:lnTo>
                  <a:pt x="494" y="7"/>
                </a:lnTo>
                <a:lnTo>
                  <a:pt x="464" y="3"/>
                </a:lnTo>
                <a:lnTo>
                  <a:pt x="433" y="1"/>
                </a:lnTo>
                <a:lnTo>
                  <a:pt x="400" y="0"/>
                </a:lnTo>
                <a:lnTo>
                  <a:pt x="368" y="0"/>
                </a:lnTo>
                <a:lnTo>
                  <a:pt x="336" y="0"/>
                </a:lnTo>
                <a:lnTo>
                  <a:pt x="305" y="1"/>
                </a:lnTo>
                <a:lnTo>
                  <a:pt x="274" y="3"/>
                </a:lnTo>
                <a:lnTo>
                  <a:pt x="242" y="7"/>
                </a:lnTo>
                <a:lnTo>
                  <a:pt x="214" y="10"/>
                </a:lnTo>
                <a:lnTo>
                  <a:pt x="184" y="15"/>
                </a:lnTo>
                <a:lnTo>
                  <a:pt x="157" y="21"/>
                </a:lnTo>
                <a:lnTo>
                  <a:pt x="131" y="27"/>
                </a:lnTo>
                <a:lnTo>
                  <a:pt x="108" y="33"/>
                </a:lnTo>
                <a:lnTo>
                  <a:pt x="86" y="41"/>
                </a:lnTo>
                <a:lnTo>
                  <a:pt x="66" y="48"/>
                </a:lnTo>
                <a:lnTo>
                  <a:pt x="50" y="57"/>
                </a:lnTo>
                <a:lnTo>
                  <a:pt x="35" y="67"/>
                </a:lnTo>
                <a:lnTo>
                  <a:pt x="23" y="75"/>
                </a:lnTo>
                <a:lnTo>
                  <a:pt x="13" y="85"/>
                </a:lnTo>
                <a:lnTo>
                  <a:pt x="6" y="94"/>
                </a:lnTo>
                <a:lnTo>
                  <a:pt x="1" y="105"/>
                </a:lnTo>
                <a:lnTo>
                  <a:pt x="0" y="115"/>
                </a:lnTo>
                <a:lnTo>
                  <a:pt x="1" y="125"/>
                </a:lnTo>
                <a:lnTo>
                  <a:pt x="6" y="135"/>
                </a:lnTo>
                <a:lnTo>
                  <a:pt x="13" y="144"/>
                </a:lnTo>
                <a:lnTo>
                  <a:pt x="23" y="154"/>
                </a:lnTo>
                <a:lnTo>
                  <a:pt x="35" y="163"/>
                </a:lnTo>
                <a:lnTo>
                  <a:pt x="50" y="172"/>
                </a:lnTo>
                <a:lnTo>
                  <a:pt x="66" y="181"/>
                </a:lnTo>
                <a:lnTo>
                  <a:pt x="86" y="188"/>
                </a:lnTo>
                <a:lnTo>
                  <a:pt x="108" y="196"/>
                </a:lnTo>
                <a:lnTo>
                  <a:pt x="131" y="203"/>
                </a:lnTo>
                <a:lnTo>
                  <a:pt x="157" y="208"/>
                </a:lnTo>
                <a:lnTo>
                  <a:pt x="184" y="214"/>
                </a:lnTo>
                <a:lnTo>
                  <a:pt x="214" y="219"/>
                </a:lnTo>
                <a:lnTo>
                  <a:pt x="242" y="223"/>
                </a:lnTo>
                <a:lnTo>
                  <a:pt x="274" y="226"/>
                </a:lnTo>
                <a:lnTo>
                  <a:pt x="305" y="228"/>
                </a:lnTo>
                <a:lnTo>
                  <a:pt x="336" y="229"/>
                </a:lnTo>
                <a:lnTo>
                  <a:pt x="368" y="230"/>
                </a:lnTo>
                <a:lnTo>
                  <a:pt x="400" y="229"/>
                </a:lnTo>
                <a:lnTo>
                  <a:pt x="433" y="228"/>
                </a:lnTo>
                <a:lnTo>
                  <a:pt x="464" y="226"/>
                </a:lnTo>
                <a:lnTo>
                  <a:pt x="494" y="223"/>
                </a:lnTo>
                <a:lnTo>
                  <a:pt x="524" y="219"/>
                </a:lnTo>
                <a:lnTo>
                  <a:pt x="552" y="214"/>
                </a:lnTo>
                <a:lnTo>
                  <a:pt x="579" y="208"/>
                </a:lnTo>
                <a:lnTo>
                  <a:pt x="605" y="203"/>
                </a:lnTo>
                <a:lnTo>
                  <a:pt x="628" y="196"/>
                </a:lnTo>
                <a:lnTo>
                  <a:pt x="651" y="188"/>
                </a:lnTo>
                <a:lnTo>
                  <a:pt x="670" y="181"/>
                </a:lnTo>
                <a:lnTo>
                  <a:pt x="687" y="172"/>
                </a:lnTo>
                <a:lnTo>
                  <a:pt x="702" y="163"/>
                </a:lnTo>
                <a:lnTo>
                  <a:pt x="715" y="154"/>
                </a:lnTo>
                <a:lnTo>
                  <a:pt x="724" y="144"/>
                </a:lnTo>
                <a:lnTo>
                  <a:pt x="730" y="135"/>
                </a:lnTo>
                <a:lnTo>
                  <a:pt x="736" y="125"/>
                </a:lnTo>
                <a:lnTo>
                  <a:pt x="736" y="11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0"/>
          <p:cNvSpPr>
            <a:spLocks/>
          </p:cNvSpPr>
          <p:nvPr/>
        </p:nvSpPr>
        <p:spPr bwMode="auto">
          <a:xfrm>
            <a:off x="1590675" y="5489575"/>
            <a:ext cx="896937"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29 h 240"/>
              <a:gd name="T38" fmla="*/ 9 w 565"/>
              <a:gd name="T39" fmla="*/ 150 h 240"/>
              <a:gd name="T40" fmla="*/ 27 w 565"/>
              <a:gd name="T41" fmla="*/ 170 h 240"/>
              <a:gd name="T42" fmla="*/ 51 w 565"/>
              <a:gd name="T43" fmla="*/ 188 h 240"/>
              <a:gd name="T44" fmla="*/ 83 w 565"/>
              <a:gd name="T45" fmla="*/ 204 h 240"/>
              <a:gd name="T46" fmla="*/ 120 w 565"/>
              <a:gd name="T47" fmla="*/ 217 h 240"/>
              <a:gd name="T48" fmla="*/ 163 w 565"/>
              <a:gd name="T49" fmla="*/ 227 h 240"/>
              <a:gd name="T50" fmla="*/ 209 w 565"/>
              <a:gd name="T51" fmla="*/ 235 h 240"/>
              <a:gd name="T52" fmla="*/ 258 w 565"/>
              <a:gd name="T53" fmla="*/ 239 h 240"/>
              <a:gd name="T54" fmla="*/ 306 w 565"/>
              <a:gd name="T55" fmla="*/ 239 h 240"/>
              <a:gd name="T56" fmla="*/ 355 w 565"/>
              <a:gd name="T57" fmla="*/ 235 h 240"/>
              <a:gd name="T58" fmla="*/ 401 w 565"/>
              <a:gd name="T59" fmla="*/ 227 h 240"/>
              <a:gd name="T60" fmla="*/ 444 w 565"/>
              <a:gd name="T61" fmla="*/ 217 h 240"/>
              <a:gd name="T62" fmla="*/ 481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5"/>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5"/>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8" y="239"/>
                </a:lnTo>
                <a:lnTo>
                  <a:pt x="282" y="239"/>
                </a:lnTo>
                <a:lnTo>
                  <a:pt x="306" y="239"/>
                </a:lnTo>
                <a:lnTo>
                  <a:pt x="331" y="237"/>
                </a:lnTo>
                <a:lnTo>
                  <a:pt x="355" y="235"/>
                </a:lnTo>
                <a:lnTo>
                  <a:pt x="379" y="231"/>
                </a:lnTo>
                <a:lnTo>
                  <a:pt x="401" y="227"/>
                </a:lnTo>
                <a:lnTo>
                  <a:pt x="423" y="223"/>
                </a:lnTo>
                <a:lnTo>
                  <a:pt x="444" y="217"/>
                </a:lnTo>
                <a:lnTo>
                  <a:pt x="464" y="211"/>
                </a:lnTo>
                <a:lnTo>
                  <a:pt x="481" y="204"/>
                </a:lnTo>
                <a:lnTo>
                  <a:pt x="498" y="196"/>
                </a:lnTo>
                <a:lnTo>
                  <a:pt x="513" y="188"/>
                </a:lnTo>
                <a:lnTo>
                  <a:pt x="526"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1"/>
          <p:cNvSpPr>
            <a:spLocks/>
          </p:cNvSpPr>
          <p:nvPr/>
        </p:nvSpPr>
        <p:spPr bwMode="auto">
          <a:xfrm>
            <a:off x="3235325" y="5489575"/>
            <a:ext cx="1133475" cy="381000"/>
          </a:xfrm>
          <a:custGeom>
            <a:avLst/>
            <a:gdLst>
              <a:gd name="T0" fmla="*/ 2 w 714"/>
              <a:gd name="T1" fmla="*/ 129 h 240"/>
              <a:gd name="T2" fmla="*/ 12 w 714"/>
              <a:gd name="T3" fmla="*/ 150 h 240"/>
              <a:gd name="T4" fmla="*/ 34 w 714"/>
              <a:gd name="T5" fmla="*/ 170 h 240"/>
              <a:gd name="T6" fmla="*/ 64 w 714"/>
              <a:gd name="T7" fmla="*/ 188 h 240"/>
              <a:gd name="T8" fmla="*/ 104 w 714"/>
              <a:gd name="T9" fmla="*/ 204 h 240"/>
              <a:gd name="T10" fmla="*/ 152 w 714"/>
              <a:gd name="T11" fmla="*/ 217 h 240"/>
              <a:gd name="T12" fmla="*/ 206 w 714"/>
              <a:gd name="T13" fmla="*/ 227 h 240"/>
              <a:gd name="T14" fmla="*/ 265 w 714"/>
              <a:gd name="T15" fmla="*/ 235 h 240"/>
              <a:gd name="T16" fmla="*/ 326 w 714"/>
              <a:gd name="T17" fmla="*/ 239 h 240"/>
              <a:gd name="T18" fmla="*/ 388 w 714"/>
              <a:gd name="T19" fmla="*/ 239 h 240"/>
              <a:gd name="T20" fmla="*/ 450 w 714"/>
              <a:gd name="T21" fmla="*/ 235 h 240"/>
              <a:gd name="T22" fmla="*/ 508 w 714"/>
              <a:gd name="T23" fmla="*/ 227 h 240"/>
              <a:gd name="T24" fmla="*/ 561 w 714"/>
              <a:gd name="T25" fmla="*/ 217 h 240"/>
              <a:gd name="T26" fmla="*/ 609 w 714"/>
              <a:gd name="T27" fmla="*/ 204 h 240"/>
              <a:gd name="T28" fmla="*/ 648 w 714"/>
              <a:gd name="T29" fmla="*/ 188 h 240"/>
              <a:gd name="T30" fmla="*/ 680 w 714"/>
              <a:gd name="T31" fmla="*/ 169 h 240"/>
              <a:gd name="T32" fmla="*/ 701 w 714"/>
              <a:gd name="T33" fmla="*/ 150 h 240"/>
              <a:gd name="T34" fmla="*/ 711 w 714"/>
              <a:gd name="T35" fmla="*/ 129 h 240"/>
              <a:gd name="T36" fmla="*/ 711 w 714"/>
              <a:gd name="T37" fmla="*/ 108 h 240"/>
              <a:gd name="T38" fmla="*/ 701 w 714"/>
              <a:gd name="T39" fmla="*/ 88 h 240"/>
              <a:gd name="T40" fmla="*/ 680 w 714"/>
              <a:gd name="T41" fmla="*/ 68 h 240"/>
              <a:gd name="T42" fmla="*/ 648 w 714"/>
              <a:gd name="T43" fmla="*/ 50 h 240"/>
              <a:gd name="T44" fmla="*/ 609 w 714"/>
              <a:gd name="T45" fmla="*/ 35 h 240"/>
              <a:gd name="T46" fmla="*/ 561 w 714"/>
              <a:gd name="T47" fmla="*/ 21 h 240"/>
              <a:gd name="T48" fmla="*/ 508 w 714"/>
              <a:gd name="T49" fmla="*/ 11 h 240"/>
              <a:gd name="T50" fmla="*/ 448 w 714"/>
              <a:gd name="T51" fmla="*/ 4 h 240"/>
              <a:gd name="T52" fmla="*/ 388 w 714"/>
              <a:gd name="T53" fmla="*/ 0 h 240"/>
              <a:gd name="T54" fmla="*/ 326 w 714"/>
              <a:gd name="T55" fmla="*/ 0 h 240"/>
              <a:gd name="T56" fmla="*/ 264 w 714"/>
              <a:gd name="T57" fmla="*/ 4 h 240"/>
              <a:gd name="T58" fmla="*/ 206 w 714"/>
              <a:gd name="T59" fmla="*/ 11 h 240"/>
              <a:gd name="T60" fmla="*/ 152 w 714"/>
              <a:gd name="T61" fmla="*/ 21 h 240"/>
              <a:gd name="T62" fmla="*/ 104 w 714"/>
              <a:gd name="T63" fmla="*/ 35 h 240"/>
              <a:gd name="T64" fmla="*/ 64 w 714"/>
              <a:gd name="T65" fmla="*/ 51 h 240"/>
              <a:gd name="T66" fmla="*/ 34 w 714"/>
              <a:gd name="T67" fmla="*/ 68 h 240"/>
              <a:gd name="T68" fmla="*/ 12 w 714"/>
              <a:gd name="T69" fmla="*/ 88 h 240"/>
              <a:gd name="T70" fmla="*/ 2 w 714"/>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4" h="240">
                <a:moveTo>
                  <a:pt x="0" y="119"/>
                </a:moveTo>
                <a:lnTo>
                  <a:pt x="2" y="129"/>
                </a:lnTo>
                <a:lnTo>
                  <a:pt x="6" y="140"/>
                </a:lnTo>
                <a:lnTo>
                  <a:pt x="12" y="150"/>
                </a:lnTo>
                <a:lnTo>
                  <a:pt x="22" y="160"/>
                </a:lnTo>
                <a:lnTo>
                  <a:pt x="34" y="170"/>
                </a:lnTo>
                <a:lnTo>
                  <a:pt x="48" y="179"/>
                </a:lnTo>
                <a:lnTo>
                  <a:pt x="64" y="188"/>
                </a:lnTo>
                <a:lnTo>
                  <a:pt x="83" y="196"/>
                </a:lnTo>
                <a:lnTo>
                  <a:pt x="104" y="204"/>
                </a:lnTo>
                <a:lnTo>
                  <a:pt x="127" y="211"/>
                </a:lnTo>
                <a:lnTo>
                  <a:pt x="152" y="217"/>
                </a:lnTo>
                <a:lnTo>
                  <a:pt x="178" y="223"/>
                </a:lnTo>
                <a:lnTo>
                  <a:pt x="206" y="227"/>
                </a:lnTo>
                <a:lnTo>
                  <a:pt x="235" y="231"/>
                </a:lnTo>
                <a:lnTo>
                  <a:pt x="265" y="235"/>
                </a:lnTo>
                <a:lnTo>
                  <a:pt x="295" y="237"/>
                </a:lnTo>
                <a:lnTo>
                  <a:pt x="326" y="239"/>
                </a:lnTo>
                <a:lnTo>
                  <a:pt x="356" y="239"/>
                </a:lnTo>
                <a:lnTo>
                  <a:pt x="388" y="239"/>
                </a:lnTo>
                <a:lnTo>
                  <a:pt x="418" y="237"/>
                </a:lnTo>
                <a:lnTo>
                  <a:pt x="450" y="235"/>
                </a:lnTo>
                <a:lnTo>
                  <a:pt x="479" y="231"/>
                </a:lnTo>
                <a:lnTo>
                  <a:pt x="508" y="227"/>
                </a:lnTo>
                <a:lnTo>
                  <a:pt x="534" y="223"/>
                </a:lnTo>
                <a:lnTo>
                  <a:pt x="561" y="217"/>
                </a:lnTo>
                <a:lnTo>
                  <a:pt x="586" y="211"/>
                </a:lnTo>
                <a:lnTo>
                  <a:pt x="609" y="204"/>
                </a:lnTo>
                <a:lnTo>
                  <a:pt x="629" y="196"/>
                </a:lnTo>
                <a:lnTo>
                  <a:pt x="648" y="188"/>
                </a:lnTo>
                <a:lnTo>
                  <a:pt x="666" y="179"/>
                </a:lnTo>
                <a:lnTo>
                  <a:pt x="680" y="169"/>
                </a:lnTo>
                <a:lnTo>
                  <a:pt x="691" y="160"/>
                </a:lnTo>
                <a:lnTo>
                  <a:pt x="701" y="150"/>
                </a:lnTo>
                <a:lnTo>
                  <a:pt x="707" y="140"/>
                </a:lnTo>
                <a:lnTo>
                  <a:pt x="711" y="129"/>
                </a:lnTo>
                <a:lnTo>
                  <a:pt x="713" y="119"/>
                </a:lnTo>
                <a:lnTo>
                  <a:pt x="711" y="108"/>
                </a:lnTo>
                <a:lnTo>
                  <a:pt x="707" y="98"/>
                </a:lnTo>
                <a:lnTo>
                  <a:pt x="701" y="88"/>
                </a:lnTo>
                <a:lnTo>
                  <a:pt x="691" y="78"/>
                </a:lnTo>
                <a:lnTo>
                  <a:pt x="680" y="68"/>
                </a:lnTo>
                <a:lnTo>
                  <a:pt x="666" y="59"/>
                </a:lnTo>
                <a:lnTo>
                  <a:pt x="648" y="50"/>
                </a:lnTo>
                <a:lnTo>
                  <a:pt x="629" y="42"/>
                </a:lnTo>
                <a:lnTo>
                  <a:pt x="609" y="35"/>
                </a:lnTo>
                <a:lnTo>
                  <a:pt x="585" y="27"/>
                </a:lnTo>
                <a:lnTo>
                  <a:pt x="561" y="21"/>
                </a:lnTo>
                <a:lnTo>
                  <a:pt x="534" y="15"/>
                </a:lnTo>
                <a:lnTo>
                  <a:pt x="508" y="11"/>
                </a:lnTo>
                <a:lnTo>
                  <a:pt x="479" y="6"/>
                </a:lnTo>
                <a:lnTo>
                  <a:pt x="448" y="4"/>
                </a:lnTo>
                <a:lnTo>
                  <a:pt x="418" y="1"/>
                </a:lnTo>
                <a:lnTo>
                  <a:pt x="388" y="0"/>
                </a:lnTo>
                <a:lnTo>
                  <a:pt x="356" y="0"/>
                </a:lnTo>
                <a:lnTo>
                  <a:pt x="326" y="0"/>
                </a:lnTo>
                <a:lnTo>
                  <a:pt x="295" y="1"/>
                </a:lnTo>
                <a:lnTo>
                  <a:pt x="264" y="4"/>
                </a:lnTo>
                <a:lnTo>
                  <a:pt x="235" y="7"/>
                </a:lnTo>
                <a:lnTo>
                  <a:pt x="206" y="11"/>
                </a:lnTo>
                <a:lnTo>
                  <a:pt x="178" y="16"/>
                </a:lnTo>
                <a:lnTo>
                  <a:pt x="152" y="21"/>
                </a:lnTo>
                <a:lnTo>
                  <a:pt x="127" y="27"/>
                </a:lnTo>
                <a:lnTo>
                  <a:pt x="104" y="35"/>
                </a:lnTo>
                <a:lnTo>
                  <a:pt x="83" y="42"/>
                </a:lnTo>
                <a:lnTo>
                  <a:pt x="64" y="51"/>
                </a:lnTo>
                <a:lnTo>
                  <a:pt x="48" y="60"/>
                </a:lnTo>
                <a:lnTo>
                  <a:pt x="34" y="68"/>
                </a:lnTo>
                <a:lnTo>
                  <a:pt x="22" y="78"/>
                </a:lnTo>
                <a:lnTo>
                  <a:pt x="12" y="88"/>
                </a:lnTo>
                <a:lnTo>
                  <a:pt x="6" y="98"/>
                </a:lnTo>
                <a:lnTo>
                  <a:pt x="2"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2"/>
          <p:cNvSpPr>
            <a:spLocks/>
          </p:cNvSpPr>
          <p:nvPr/>
        </p:nvSpPr>
        <p:spPr bwMode="auto">
          <a:xfrm>
            <a:off x="5529262" y="5208587"/>
            <a:ext cx="896938"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1 h 241"/>
              <a:gd name="T14" fmla="*/ 355 w 565"/>
              <a:gd name="T15" fmla="*/ 4 h 241"/>
              <a:gd name="T16" fmla="*/ 307 w 565"/>
              <a:gd name="T17" fmla="*/ 1 h 241"/>
              <a:gd name="T18" fmla="*/ 257 w 565"/>
              <a:gd name="T19" fmla="*/ 1 h 241"/>
              <a:gd name="T20" fmla="*/ 209 w 565"/>
              <a:gd name="T21" fmla="*/ 4 h 241"/>
              <a:gd name="T22" fmla="*/ 163 w 565"/>
              <a:gd name="T23" fmla="*/ 11 h 241"/>
              <a:gd name="T24" fmla="*/ 120 w 565"/>
              <a:gd name="T25" fmla="*/ 22 h 241"/>
              <a:gd name="T26" fmla="*/ 83 w 565"/>
              <a:gd name="T27" fmla="*/ 35 h 241"/>
              <a:gd name="T28" fmla="*/ 51 w 565"/>
              <a:gd name="T29" fmla="*/ 51 h 241"/>
              <a:gd name="T30" fmla="*/ 26 w 565"/>
              <a:gd name="T31" fmla="*/ 70 h 241"/>
              <a:gd name="T32" fmla="*/ 10 w 565"/>
              <a:gd name="T33" fmla="*/ 89 h 241"/>
              <a:gd name="T34" fmla="*/ 1 w 565"/>
              <a:gd name="T35" fmla="*/ 110 h 241"/>
              <a:gd name="T36" fmla="*/ 1 w 565"/>
              <a:gd name="T37" fmla="*/ 131 h 241"/>
              <a:gd name="T38" fmla="*/ 10 w 565"/>
              <a:gd name="T39" fmla="*/ 151 h 241"/>
              <a:gd name="T40" fmla="*/ 26 w 565"/>
              <a:gd name="T41" fmla="*/ 171 h 241"/>
              <a:gd name="T42" fmla="*/ 51 w 565"/>
              <a:gd name="T43" fmla="*/ 189 h 241"/>
              <a:gd name="T44" fmla="*/ 83 w 565"/>
              <a:gd name="T45" fmla="*/ 205 h 241"/>
              <a:gd name="T46" fmla="*/ 120 w 565"/>
              <a:gd name="T47" fmla="*/ 218 h 241"/>
              <a:gd name="T48" fmla="*/ 163 w 565"/>
              <a:gd name="T49" fmla="*/ 229 h 241"/>
              <a:gd name="T50" fmla="*/ 209 w 565"/>
              <a:gd name="T51" fmla="*/ 236 h 241"/>
              <a:gd name="T52" fmla="*/ 257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99"/>
                </a:lnTo>
                <a:lnTo>
                  <a:pt x="554" y="89"/>
                </a:lnTo>
                <a:lnTo>
                  <a:pt x="547" y="79"/>
                </a:lnTo>
                <a:lnTo>
                  <a:pt x="538" y="70"/>
                </a:lnTo>
                <a:lnTo>
                  <a:pt x="526" y="60"/>
                </a:lnTo>
                <a:lnTo>
                  <a:pt x="513" y="51"/>
                </a:lnTo>
                <a:lnTo>
                  <a:pt x="498" y="43"/>
                </a:lnTo>
                <a:lnTo>
                  <a:pt x="482" y="35"/>
                </a:lnTo>
                <a:lnTo>
                  <a:pt x="463" y="29"/>
                </a:lnTo>
                <a:lnTo>
                  <a:pt x="444" y="22"/>
                </a:lnTo>
                <a:lnTo>
                  <a:pt x="423" y="16"/>
                </a:lnTo>
                <a:lnTo>
                  <a:pt x="401" y="11"/>
                </a:lnTo>
                <a:lnTo>
                  <a:pt x="378" y="8"/>
                </a:lnTo>
                <a:lnTo>
                  <a:pt x="355" y="4"/>
                </a:lnTo>
                <a:lnTo>
                  <a:pt x="331" y="2"/>
                </a:lnTo>
                <a:lnTo>
                  <a:pt x="307" y="1"/>
                </a:lnTo>
                <a:lnTo>
                  <a:pt x="282" y="0"/>
                </a:lnTo>
                <a:lnTo>
                  <a:pt x="257" y="1"/>
                </a:lnTo>
                <a:lnTo>
                  <a:pt x="233" y="2"/>
                </a:lnTo>
                <a:lnTo>
                  <a:pt x="209" y="4"/>
                </a:lnTo>
                <a:lnTo>
                  <a:pt x="186" y="8"/>
                </a:lnTo>
                <a:lnTo>
                  <a:pt x="163" y="11"/>
                </a:lnTo>
                <a:lnTo>
                  <a:pt x="141" y="16"/>
                </a:lnTo>
                <a:lnTo>
                  <a:pt x="120" y="22"/>
                </a:lnTo>
                <a:lnTo>
                  <a:pt x="101" y="29"/>
                </a:lnTo>
                <a:lnTo>
                  <a:pt x="83" y="35"/>
                </a:lnTo>
                <a:lnTo>
                  <a:pt x="66" y="43"/>
                </a:lnTo>
                <a:lnTo>
                  <a:pt x="51" y="51"/>
                </a:lnTo>
                <a:lnTo>
                  <a:pt x="38" y="60"/>
                </a:lnTo>
                <a:lnTo>
                  <a:pt x="26" y="70"/>
                </a:lnTo>
                <a:lnTo>
                  <a:pt x="17" y="79"/>
                </a:lnTo>
                <a:lnTo>
                  <a:pt x="10" y="89"/>
                </a:lnTo>
                <a:lnTo>
                  <a:pt x="4" y="99"/>
                </a:lnTo>
                <a:lnTo>
                  <a:pt x="1" y="110"/>
                </a:lnTo>
                <a:lnTo>
                  <a:pt x="0" y="120"/>
                </a:lnTo>
                <a:lnTo>
                  <a:pt x="1" y="131"/>
                </a:lnTo>
                <a:lnTo>
                  <a:pt x="4" y="141"/>
                </a:lnTo>
                <a:lnTo>
                  <a:pt x="10" y="151"/>
                </a:lnTo>
                <a:lnTo>
                  <a:pt x="17" y="161"/>
                </a:lnTo>
                <a:lnTo>
                  <a:pt x="26" y="171"/>
                </a:lnTo>
                <a:lnTo>
                  <a:pt x="38" y="180"/>
                </a:lnTo>
                <a:lnTo>
                  <a:pt x="51" y="189"/>
                </a:lnTo>
                <a:lnTo>
                  <a:pt x="66" y="197"/>
                </a:lnTo>
                <a:lnTo>
                  <a:pt x="83" y="205"/>
                </a:lnTo>
                <a:lnTo>
                  <a:pt x="101" y="212"/>
                </a:lnTo>
                <a:lnTo>
                  <a:pt x="120" y="218"/>
                </a:lnTo>
                <a:lnTo>
                  <a:pt x="141" y="224"/>
                </a:lnTo>
                <a:lnTo>
                  <a:pt x="163" y="229"/>
                </a:lnTo>
                <a:lnTo>
                  <a:pt x="186" y="233"/>
                </a:lnTo>
                <a:lnTo>
                  <a:pt x="209" y="236"/>
                </a:lnTo>
                <a:lnTo>
                  <a:pt x="233" y="238"/>
                </a:lnTo>
                <a:lnTo>
                  <a:pt x="257" y="239"/>
                </a:lnTo>
                <a:lnTo>
                  <a:pt x="282" y="240"/>
                </a:lnTo>
                <a:lnTo>
                  <a:pt x="307" y="239"/>
                </a:lnTo>
                <a:lnTo>
                  <a:pt x="331"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3"/>
          <p:cNvSpPr>
            <a:spLocks/>
          </p:cNvSpPr>
          <p:nvPr/>
        </p:nvSpPr>
        <p:spPr bwMode="auto">
          <a:xfrm>
            <a:off x="5114925" y="4079875"/>
            <a:ext cx="898525" cy="382587"/>
          </a:xfrm>
          <a:custGeom>
            <a:avLst/>
            <a:gdLst>
              <a:gd name="T0" fmla="*/ 563 w 566"/>
              <a:gd name="T1" fmla="*/ 109 h 241"/>
              <a:gd name="T2" fmla="*/ 555 w 566"/>
              <a:gd name="T3" fmla="*/ 89 h 241"/>
              <a:gd name="T4" fmla="*/ 538 w 566"/>
              <a:gd name="T5" fmla="*/ 69 h 241"/>
              <a:gd name="T6" fmla="*/ 513 w 566"/>
              <a:gd name="T7" fmla="*/ 51 h 241"/>
              <a:gd name="T8" fmla="*/ 482 w 566"/>
              <a:gd name="T9" fmla="*/ 35 h 241"/>
              <a:gd name="T10" fmla="*/ 444 w 566"/>
              <a:gd name="T11" fmla="*/ 22 h 241"/>
              <a:gd name="T12" fmla="*/ 401 w 566"/>
              <a:gd name="T13" fmla="*/ 12 h 241"/>
              <a:gd name="T14" fmla="*/ 355 w 566"/>
              <a:gd name="T15" fmla="*/ 4 h 241"/>
              <a:gd name="T16" fmla="*/ 307 w 566"/>
              <a:gd name="T17" fmla="*/ 1 h 241"/>
              <a:gd name="T18" fmla="*/ 258 w 566"/>
              <a:gd name="T19" fmla="*/ 1 h 241"/>
              <a:gd name="T20" fmla="*/ 209 w 566"/>
              <a:gd name="T21" fmla="*/ 4 h 241"/>
              <a:gd name="T22" fmla="*/ 163 w 566"/>
              <a:gd name="T23" fmla="*/ 12 h 241"/>
              <a:gd name="T24" fmla="*/ 120 w 566"/>
              <a:gd name="T25" fmla="*/ 22 h 241"/>
              <a:gd name="T26" fmla="*/ 83 w 566"/>
              <a:gd name="T27" fmla="*/ 35 h 241"/>
              <a:gd name="T28" fmla="*/ 51 w 566"/>
              <a:gd name="T29" fmla="*/ 51 h 241"/>
              <a:gd name="T30" fmla="*/ 27 w 566"/>
              <a:gd name="T31" fmla="*/ 69 h 241"/>
              <a:gd name="T32" fmla="*/ 10 w 566"/>
              <a:gd name="T33" fmla="*/ 89 h 241"/>
              <a:gd name="T34" fmla="*/ 2 w 566"/>
              <a:gd name="T35" fmla="*/ 109 h 241"/>
              <a:gd name="T36" fmla="*/ 2 w 566"/>
              <a:gd name="T37" fmla="*/ 130 h 241"/>
              <a:gd name="T38" fmla="*/ 10 w 566"/>
              <a:gd name="T39" fmla="*/ 151 h 241"/>
              <a:gd name="T40" fmla="*/ 27 w 566"/>
              <a:gd name="T41" fmla="*/ 170 h 241"/>
              <a:gd name="T42" fmla="*/ 51 w 566"/>
              <a:gd name="T43" fmla="*/ 188 h 241"/>
              <a:gd name="T44" fmla="*/ 83 w 566"/>
              <a:gd name="T45" fmla="*/ 205 h 241"/>
              <a:gd name="T46" fmla="*/ 120 w 566"/>
              <a:gd name="T47" fmla="*/ 218 h 241"/>
              <a:gd name="T48" fmla="*/ 163 w 566"/>
              <a:gd name="T49" fmla="*/ 228 h 241"/>
              <a:gd name="T50" fmla="*/ 209 w 566"/>
              <a:gd name="T51" fmla="*/ 236 h 241"/>
              <a:gd name="T52" fmla="*/ 258 w 566"/>
              <a:gd name="T53" fmla="*/ 239 h 241"/>
              <a:gd name="T54" fmla="*/ 307 w 566"/>
              <a:gd name="T55" fmla="*/ 239 h 241"/>
              <a:gd name="T56" fmla="*/ 355 w 566"/>
              <a:gd name="T57" fmla="*/ 236 h 241"/>
              <a:gd name="T58" fmla="*/ 401 w 566"/>
              <a:gd name="T59" fmla="*/ 228 h 241"/>
              <a:gd name="T60" fmla="*/ 444 w 566"/>
              <a:gd name="T61" fmla="*/ 218 h 241"/>
              <a:gd name="T62" fmla="*/ 482 w 566"/>
              <a:gd name="T63" fmla="*/ 205 h 241"/>
              <a:gd name="T64" fmla="*/ 513 w 566"/>
              <a:gd name="T65" fmla="*/ 188 h 241"/>
              <a:gd name="T66" fmla="*/ 538 w 566"/>
              <a:gd name="T67" fmla="*/ 170 h 241"/>
              <a:gd name="T68" fmla="*/ 555 w 566"/>
              <a:gd name="T69" fmla="*/ 151 h 241"/>
              <a:gd name="T70" fmla="*/ 563 w 566"/>
              <a:gd name="T71" fmla="*/ 13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6" h="241">
                <a:moveTo>
                  <a:pt x="565" y="120"/>
                </a:moveTo>
                <a:lnTo>
                  <a:pt x="563" y="109"/>
                </a:lnTo>
                <a:lnTo>
                  <a:pt x="560" y="99"/>
                </a:lnTo>
                <a:lnTo>
                  <a:pt x="555" y="89"/>
                </a:lnTo>
                <a:lnTo>
                  <a:pt x="547" y="79"/>
                </a:lnTo>
                <a:lnTo>
                  <a:pt x="538" y="69"/>
                </a:lnTo>
                <a:lnTo>
                  <a:pt x="527" y="60"/>
                </a:lnTo>
                <a:lnTo>
                  <a:pt x="513" y="51"/>
                </a:lnTo>
                <a:lnTo>
                  <a:pt x="498" y="43"/>
                </a:lnTo>
                <a:lnTo>
                  <a:pt x="482" y="35"/>
                </a:lnTo>
                <a:lnTo>
                  <a:pt x="463" y="28"/>
                </a:lnTo>
                <a:lnTo>
                  <a:pt x="444" y="22"/>
                </a:lnTo>
                <a:lnTo>
                  <a:pt x="424" y="16"/>
                </a:lnTo>
                <a:lnTo>
                  <a:pt x="401" y="12"/>
                </a:lnTo>
                <a:lnTo>
                  <a:pt x="379" y="7"/>
                </a:lnTo>
                <a:lnTo>
                  <a:pt x="355" y="4"/>
                </a:lnTo>
                <a:lnTo>
                  <a:pt x="331" y="2"/>
                </a:lnTo>
                <a:lnTo>
                  <a:pt x="307" y="1"/>
                </a:lnTo>
                <a:lnTo>
                  <a:pt x="282" y="0"/>
                </a:lnTo>
                <a:lnTo>
                  <a:pt x="258" y="1"/>
                </a:lnTo>
                <a:lnTo>
                  <a:pt x="233" y="2"/>
                </a:lnTo>
                <a:lnTo>
                  <a:pt x="209" y="4"/>
                </a:lnTo>
                <a:lnTo>
                  <a:pt x="186" y="7"/>
                </a:lnTo>
                <a:lnTo>
                  <a:pt x="163" y="12"/>
                </a:lnTo>
                <a:lnTo>
                  <a:pt x="141" y="16"/>
                </a:lnTo>
                <a:lnTo>
                  <a:pt x="120" y="22"/>
                </a:lnTo>
                <a:lnTo>
                  <a:pt x="101" y="28"/>
                </a:lnTo>
                <a:lnTo>
                  <a:pt x="83" y="35"/>
                </a:lnTo>
                <a:lnTo>
                  <a:pt x="66" y="43"/>
                </a:lnTo>
                <a:lnTo>
                  <a:pt x="51" y="51"/>
                </a:lnTo>
                <a:lnTo>
                  <a:pt x="38" y="60"/>
                </a:lnTo>
                <a:lnTo>
                  <a:pt x="27" y="69"/>
                </a:lnTo>
                <a:lnTo>
                  <a:pt x="17" y="79"/>
                </a:lnTo>
                <a:lnTo>
                  <a:pt x="10" y="89"/>
                </a:lnTo>
                <a:lnTo>
                  <a:pt x="4" y="99"/>
                </a:lnTo>
                <a:lnTo>
                  <a:pt x="2" y="109"/>
                </a:lnTo>
                <a:lnTo>
                  <a:pt x="0" y="120"/>
                </a:lnTo>
                <a:lnTo>
                  <a:pt x="2" y="130"/>
                </a:lnTo>
                <a:lnTo>
                  <a:pt x="4" y="141"/>
                </a:lnTo>
                <a:lnTo>
                  <a:pt x="10" y="151"/>
                </a:lnTo>
                <a:lnTo>
                  <a:pt x="17" y="161"/>
                </a:lnTo>
                <a:lnTo>
                  <a:pt x="27" y="170"/>
                </a:lnTo>
                <a:lnTo>
                  <a:pt x="38" y="180"/>
                </a:lnTo>
                <a:lnTo>
                  <a:pt x="51" y="188"/>
                </a:lnTo>
                <a:lnTo>
                  <a:pt x="66" y="197"/>
                </a:lnTo>
                <a:lnTo>
                  <a:pt x="83" y="205"/>
                </a:lnTo>
                <a:lnTo>
                  <a:pt x="101" y="212"/>
                </a:lnTo>
                <a:lnTo>
                  <a:pt x="120" y="218"/>
                </a:lnTo>
                <a:lnTo>
                  <a:pt x="141" y="223"/>
                </a:lnTo>
                <a:lnTo>
                  <a:pt x="163" y="228"/>
                </a:lnTo>
                <a:lnTo>
                  <a:pt x="186" y="232"/>
                </a:lnTo>
                <a:lnTo>
                  <a:pt x="209" y="236"/>
                </a:lnTo>
                <a:lnTo>
                  <a:pt x="233" y="238"/>
                </a:lnTo>
                <a:lnTo>
                  <a:pt x="258" y="239"/>
                </a:lnTo>
                <a:lnTo>
                  <a:pt x="282" y="240"/>
                </a:lnTo>
                <a:lnTo>
                  <a:pt x="307" y="239"/>
                </a:lnTo>
                <a:lnTo>
                  <a:pt x="331" y="238"/>
                </a:lnTo>
                <a:lnTo>
                  <a:pt x="355" y="236"/>
                </a:lnTo>
                <a:lnTo>
                  <a:pt x="379" y="232"/>
                </a:lnTo>
                <a:lnTo>
                  <a:pt x="401" y="228"/>
                </a:lnTo>
                <a:lnTo>
                  <a:pt x="424" y="223"/>
                </a:lnTo>
                <a:lnTo>
                  <a:pt x="444" y="218"/>
                </a:lnTo>
                <a:lnTo>
                  <a:pt x="463" y="212"/>
                </a:lnTo>
                <a:lnTo>
                  <a:pt x="482" y="205"/>
                </a:lnTo>
                <a:lnTo>
                  <a:pt x="498" y="197"/>
                </a:lnTo>
                <a:lnTo>
                  <a:pt x="513" y="188"/>
                </a:lnTo>
                <a:lnTo>
                  <a:pt x="527" y="180"/>
                </a:lnTo>
                <a:lnTo>
                  <a:pt x="538" y="170"/>
                </a:lnTo>
                <a:lnTo>
                  <a:pt x="547" y="161"/>
                </a:lnTo>
                <a:lnTo>
                  <a:pt x="555" y="151"/>
                </a:lnTo>
                <a:lnTo>
                  <a:pt x="560" y="141"/>
                </a:lnTo>
                <a:lnTo>
                  <a:pt x="563" y="130"/>
                </a:lnTo>
                <a:lnTo>
                  <a:pt x="565"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4"/>
          <p:cNvSpPr>
            <a:spLocks/>
          </p:cNvSpPr>
          <p:nvPr/>
        </p:nvSpPr>
        <p:spPr bwMode="auto">
          <a:xfrm>
            <a:off x="5529262" y="6103937"/>
            <a:ext cx="1355725" cy="387350"/>
          </a:xfrm>
          <a:custGeom>
            <a:avLst/>
            <a:gdLst>
              <a:gd name="T0" fmla="*/ 853 w 854"/>
              <a:gd name="T1" fmla="*/ 243 h 244"/>
              <a:gd name="T2" fmla="*/ 853 w 854"/>
              <a:gd name="T3" fmla="*/ 0 h 244"/>
              <a:gd name="T4" fmla="*/ 0 w 854"/>
              <a:gd name="T5" fmla="*/ 0 h 244"/>
              <a:gd name="T6" fmla="*/ 0 w 854"/>
              <a:gd name="T7" fmla="*/ 243 h 244"/>
              <a:gd name="T8" fmla="*/ 853 w 854"/>
              <a:gd name="T9" fmla="*/ 243 h 244"/>
            </a:gdLst>
            <a:ahLst/>
            <a:cxnLst>
              <a:cxn ang="0">
                <a:pos x="T0" y="T1"/>
              </a:cxn>
              <a:cxn ang="0">
                <a:pos x="T2" y="T3"/>
              </a:cxn>
              <a:cxn ang="0">
                <a:pos x="T4" y="T5"/>
              </a:cxn>
              <a:cxn ang="0">
                <a:pos x="T6" y="T7"/>
              </a:cxn>
              <a:cxn ang="0">
                <a:pos x="T8" y="T9"/>
              </a:cxn>
            </a:cxnLst>
            <a:rect l="0" t="0" r="r" b="b"/>
            <a:pathLst>
              <a:path w="854" h="244">
                <a:moveTo>
                  <a:pt x="853" y="243"/>
                </a:moveTo>
                <a:lnTo>
                  <a:pt x="853" y="0"/>
                </a:lnTo>
                <a:lnTo>
                  <a:pt x="0" y="0"/>
                </a:lnTo>
                <a:lnTo>
                  <a:pt x="0" y="243"/>
                </a:lnTo>
                <a:lnTo>
                  <a:pt x="853" y="24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5"/>
          <p:cNvSpPr>
            <a:spLocks/>
          </p:cNvSpPr>
          <p:nvPr/>
        </p:nvSpPr>
        <p:spPr bwMode="auto">
          <a:xfrm>
            <a:off x="2395537" y="6103937"/>
            <a:ext cx="896938" cy="392113"/>
          </a:xfrm>
          <a:custGeom>
            <a:avLst/>
            <a:gdLst>
              <a:gd name="T0" fmla="*/ 564 w 565"/>
              <a:gd name="T1" fmla="*/ 246 h 247"/>
              <a:gd name="T2" fmla="*/ 564 w 565"/>
              <a:gd name="T3" fmla="*/ 0 h 247"/>
              <a:gd name="T4" fmla="*/ 0 w 565"/>
              <a:gd name="T5" fmla="*/ 0 h 247"/>
              <a:gd name="T6" fmla="*/ 0 w 565"/>
              <a:gd name="T7" fmla="*/ 246 h 247"/>
              <a:gd name="T8" fmla="*/ 564 w 565"/>
              <a:gd name="T9" fmla="*/ 246 h 247"/>
            </a:gdLst>
            <a:ahLst/>
            <a:cxnLst>
              <a:cxn ang="0">
                <a:pos x="T0" y="T1"/>
              </a:cxn>
              <a:cxn ang="0">
                <a:pos x="T2" y="T3"/>
              </a:cxn>
              <a:cxn ang="0">
                <a:pos x="T4" y="T5"/>
              </a:cxn>
              <a:cxn ang="0">
                <a:pos x="T6" y="T7"/>
              </a:cxn>
              <a:cxn ang="0">
                <a:pos x="T8" y="T9"/>
              </a:cxn>
            </a:cxnLst>
            <a:rect l="0" t="0" r="r" b="b"/>
            <a:pathLst>
              <a:path w="565" h="247">
                <a:moveTo>
                  <a:pt x="564" y="246"/>
                </a:moveTo>
                <a:lnTo>
                  <a:pt x="564" y="0"/>
                </a:lnTo>
                <a:lnTo>
                  <a:pt x="0" y="0"/>
                </a:lnTo>
                <a:lnTo>
                  <a:pt x="0" y="246"/>
                </a:lnTo>
                <a:lnTo>
                  <a:pt x="564"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6"/>
          <p:cNvSpPr>
            <a:spLocks/>
          </p:cNvSpPr>
          <p:nvPr/>
        </p:nvSpPr>
        <p:spPr bwMode="auto">
          <a:xfrm>
            <a:off x="3638550" y="3946525"/>
            <a:ext cx="1276350" cy="627062"/>
          </a:xfrm>
          <a:custGeom>
            <a:avLst/>
            <a:gdLst>
              <a:gd name="T0" fmla="*/ 0 w 804"/>
              <a:gd name="T1" fmla="*/ 197 h 395"/>
              <a:gd name="T2" fmla="*/ 396 w 804"/>
              <a:gd name="T3" fmla="*/ 0 h 395"/>
              <a:gd name="T4" fmla="*/ 803 w 804"/>
              <a:gd name="T5" fmla="*/ 204 h 395"/>
              <a:gd name="T6" fmla="*/ 396 w 804"/>
              <a:gd name="T7" fmla="*/ 394 h 395"/>
              <a:gd name="T8" fmla="*/ 0 w 804"/>
              <a:gd name="T9" fmla="*/ 197 h 395"/>
            </a:gdLst>
            <a:ahLst/>
            <a:cxnLst>
              <a:cxn ang="0">
                <a:pos x="T0" y="T1"/>
              </a:cxn>
              <a:cxn ang="0">
                <a:pos x="T2" y="T3"/>
              </a:cxn>
              <a:cxn ang="0">
                <a:pos x="T4" y="T5"/>
              </a:cxn>
              <a:cxn ang="0">
                <a:pos x="T6" y="T7"/>
              </a:cxn>
              <a:cxn ang="0">
                <a:pos x="T8" y="T9"/>
              </a:cxn>
            </a:cxnLst>
            <a:rect l="0" t="0" r="r" b="b"/>
            <a:pathLst>
              <a:path w="804" h="395">
                <a:moveTo>
                  <a:pt x="0" y="197"/>
                </a:moveTo>
                <a:lnTo>
                  <a:pt x="396" y="0"/>
                </a:lnTo>
                <a:lnTo>
                  <a:pt x="803" y="204"/>
                </a:lnTo>
                <a:lnTo>
                  <a:pt x="396" y="394"/>
                </a:lnTo>
                <a:lnTo>
                  <a:pt x="0" y="19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7"/>
          <p:cNvSpPr>
            <a:spLocks/>
          </p:cNvSpPr>
          <p:nvPr/>
        </p:nvSpPr>
        <p:spPr bwMode="auto">
          <a:xfrm>
            <a:off x="3919537" y="5926137"/>
            <a:ext cx="1371600" cy="658813"/>
          </a:xfrm>
          <a:custGeom>
            <a:avLst/>
            <a:gdLst>
              <a:gd name="T0" fmla="*/ 0 w 864"/>
              <a:gd name="T1" fmla="*/ 208 h 415"/>
              <a:gd name="T2" fmla="*/ 426 w 864"/>
              <a:gd name="T3" fmla="*/ 0 h 415"/>
              <a:gd name="T4" fmla="*/ 863 w 864"/>
              <a:gd name="T5" fmla="*/ 214 h 415"/>
              <a:gd name="T6" fmla="*/ 426 w 864"/>
              <a:gd name="T7" fmla="*/ 414 h 415"/>
              <a:gd name="T8" fmla="*/ 0 w 864"/>
              <a:gd name="T9" fmla="*/ 208 h 415"/>
            </a:gdLst>
            <a:ahLst/>
            <a:cxnLst>
              <a:cxn ang="0">
                <a:pos x="T0" y="T1"/>
              </a:cxn>
              <a:cxn ang="0">
                <a:pos x="T2" y="T3"/>
              </a:cxn>
              <a:cxn ang="0">
                <a:pos x="T4" y="T5"/>
              </a:cxn>
              <a:cxn ang="0">
                <a:pos x="T6" y="T7"/>
              </a:cxn>
              <a:cxn ang="0">
                <a:pos x="T8" y="T9"/>
              </a:cxn>
            </a:cxnLst>
            <a:rect l="0" t="0" r="r" b="b"/>
            <a:pathLst>
              <a:path w="864" h="415">
                <a:moveTo>
                  <a:pt x="0" y="208"/>
                </a:moveTo>
                <a:lnTo>
                  <a:pt x="426" y="0"/>
                </a:lnTo>
                <a:lnTo>
                  <a:pt x="863" y="214"/>
                </a:lnTo>
                <a:lnTo>
                  <a:pt x="426" y="414"/>
                </a:lnTo>
                <a:lnTo>
                  <a:pt x="0" y="20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8"/>
          <p:cNvSpPr>
            <a:spLocks noChangeArrowheads="1"/>
          </p:cNvSpPr>
          <p:nvPr/>
        </p:nvSpPr>
        <p:spPr bwMode="auto">
          <a:xfrm>
            <a:off x="6388100" y="5516562"/>
            <a:ext cx="858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8" name="Rectangle 19"/>
          <p:cNvSpPr>
            <a:spLocks noChangeArrowheads="1"/>
          </p:cNvSpPr>
          <p:nvPr/>
        </p:nvSpPr>
        <p:spPr bwMode="auto">
          <a:xfrm>
            <a:off x="4872037" y="5499100"/>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sp>
        <p:nvSpPr>
          <p:cNvPr id="19" name="Rectangle 20"/>
          <p:cNvSpPr>
            <a:spLocks noChangeArrowheads="1"/>
          </p:cNvSpPr>
          <p:nvPr/>
        </p:nvSpPr>
        <p:spPr bwMode="auto">
          <a:xfrm>
            <a:off x="1838325" y="5478462"/>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pid</a:t>
            </a:r>
          </a:p>
        </p:txBody>
      </p:sp>
      <p:sp>
        <p:nvSpPr>
          <p:cNvPr id="20" name="Rectangle 21"/>
          <p:cNvSpPr>
            <a:spLocks noChangeArrowheads="1"/>
          </p:cNvSpPr>
          <p:nvPr/>
        </p:nvSpPr>
        <p:spPr bwMode="auto">
          <a:xfrm>
            <a:off x="2376487" y="5114925"/>
            <a:ext cx="1219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started_on</a:t>
            </a:r>
          </a:p>
        </p:txBody>
      </p:sp>
      <p:sp>
        <p:nvSpPr>
          <p:cNvPr id="21" name="Rectangle 22"/>
          <p:cNvSpPr>
            <a:spLocks noChangeArrowheads="1"/>
          </p:cNvSpPr>
          <p:nvPr/>
        </p:nvSpPr>
        <p:spPr bwMode="auto">
          <a:xfrm>
            <a:off x="3362325" y="5487987"/>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pbudget</a:t>
            </a:r>
          </a:p>
        </p:txBody>
      </p:sp>
      <p:sp>
        <p:nvSpPr>
          <p:cNvPr id="22" name="Rectangle 23"/>
          <p:cNvSpPr>
            <a:spLocks noChangeArrowheads="1"/>
          </p:cNvSpPr>
          <p:nvPr/>
        </p:nvSpPr>
        <p:spPr bwMode="auto">
          <a:xfrm>
            <a:off x="5564187" y="5233987"/>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23" name="Rectangle 24"/>
          <p:cNvSpPr>
            <a:spLocks noChangeArrowheads="1"/>
          </p:cNvSpPr>
          <p:nvPr/>
        </p:nvSpPr>
        <p:spPr bwMode="auto">
          <a:xfrm>
            <a:off x="5246687" y="4100512"/>
            <a:ext cx="609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until</a:t>
            </a:r>
          </a:p>
        </p:txBody>
      </p:sp>
      <p:sp>
        <p:nvSpPr>
          <p:cNvPr id="24" name="Rectangle 25"/>
          <p:cNvSpPr>
            <a:spLocks noChangeArrowheads="1"/>
          </p:cNvSpPr>
          <p:nvPr/>
        </p:nvSpPr>
        <p:spPr bwMode="auto">
          <a:xfrm>
            <a:off x="5443537" y="6116637"/>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25" name="Rectangle 26"/>
          <p:cNvSpPr>
            <a:spLocks noChangeArrowheads="1"/>
          </p:cNvSpPr>
          <p:nvPr/>
        </p:nvSpPr>
        <p:spPr bwMode="auto">
          <a:xfrm>
            <a:off x="2343150" y="6134100"/>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Projects</a:t>
            </a:r>
          </a:p>
        </p:txBody>
      </p:sp>
      <p:sp>
        <p:nvSpPr>
          <p:cNvPr id="26" name="Rectangle 27"/>
          <p:cNvSpPr>
            <a:spLocks noChangeArrowheads="1"/>
          </p:cNvSpPr>
          <p:nvPr/>
        </p:nvSpPr>
        <p:spPr bwMode="auto">
          <a:xfrm>
            <a:off x="4014787" y="6092825"/>
            <a:ext cx="1117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Sponsors</a:t>
            </a:r>
          </a:p>
        </p:txBody>
      </p:sp>
      <p:grpSp>
        <p:nvGrpSpPr>
          <p:cNvPr id="27" name="Group 30"/>
          <p:cNvGrpSpPr>
            <a:grpSpLocks/>
          </p:cNvGrpSpPr>
          <p:nvPr/>
        </p:nvGrpSpPr>
        <p:grpSpPr bwMode="auto">
          <a:xfrm>
            <a:off x="3657600" y="3175000"/>
            <a:ext cx="1333500" cy="403225"/>
            <a:chOff x="3435" y="619"/>
            <a:chExt cx="840" cy="254"/>
          </a:xfrm>
        </p:grpSpPr>
        <p:sp>
          <p:nvSpPr>
            <p:cNvPr id="28" name="Freeform 28"/>
            <p:cNvSpPr>
              <a:spLocks/>
            </p:cNvSpPr>
            <p:nvPr/>
          </p:nvSpPr>
          <p:spPr bwMode="auto">
            <a:xfrm>
              <a:off x="3435" y="626"/>
              <a:ext cx="840" cy="247"/>
            </a:xfrm>
            <a:custGeom>
              <a:avLst/>
              <a:gdLst>
                <a:gd name="T0" fmla="*/ 839 w 840"/>
                <a:gd name="T1" fmla="*/ 246 h 247"/>
                <a:gd name="T2" fmla="*/ 839 w 840"/>
                <a:gd name="T3" fmla="*/ 0 h 247"/>
                <a:gd name="T4" fmla="*/ 0 w 840"/>
                <a:gd name="T5" fmla="*/ 0 h 247"/>
                <a:gd name="T6" fmla="*/ 0 w 840"/>
                <a:gd name="T7" fmla="*/ 246 h 247"/>
                <a:gd name="T8" fmla="*/ 839 w 840"/>
                <a:gd name="T9" fmla="*/ 246 h 247"/>
              </a:gdLst>
              <a:ahLst/>
              <a:cxnLst>
                <a:cxn ang="0">
                  <a:pos x="T0" y="T1"/>
                </a:cxn>
                <a:cxn ang="0">
                  <a:pos x="T2" y="T3"/>
                </a:cxn>
                <a:cxn ang="0">
                  <a:pos x="T4" y="T5"/>
                </a:cxn>
                <a:cxn ang="0">
                  <a:pos x="T6" y="T7"/>
                </a:cxn>
                <a:cxn ang="0">
                  <a:pos x="T8" y="T9"/>
                </a:cxn>
              </a:cxnLst>
              <a:rect l="0" t="0" r="r" b="b"/>
              <a:pathLst>
                <a:path w="840" h="247">
                  <a:moveTo>
                    <a:pt x="839" y="246"/>
                  </a:moveTo>
                  <a:lnTo>
                    <a:pt x="839" y="0"/>
                  </a:lnTo>
                  <a:lnTo>
                    <a:pt x="0" y="0"/>
                  </a:lnTo>
                  <a:lnTo>
                    <a:pt x="0" y="246"/>
                  </a:lnTo>
                  <a:lnTo>
                    <a:pt x="839"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9"/>
            <p:cNvSpPr>
              <a:spLocks noChangeArrowheads="1"/>
            </p:cNvSpPr>
            <p:nvPr/>
          </p:nvSpPr>
          <p:spPr bwMode="auto">
            <a:xfrm>
              <a:off x="3471" y="619"/>
              <a:ext cx="79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grpSp>
      <p:sp>
        <p:nvSpPr>
          <p:cNvPr id="30" name="Rectangle 31"/>
          <p:cNvSpPr>
            <a:spLocks noChangeArrowheads="1"/>
          </p:cNvSpPr>
          <p:nvPr/>
        </p:nvSpPr>
        <p:spPr bwMode="auto">
          <a:xfrm>
            <a:off x="3751262" y="4067175"/>
            <a:ext cx="1038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Monitors</a:t>
            </a:r>
          </a:p>
        </p:txBody>
      </p:sp>
      <p:sp>
        <p:nvSpPr>
          <p:cNvPr id="31" name="Rectangle 32"/>
          <p:cNvSpPr>
            <a:spLocks noChangeArrowheads="1"/>
          </p:cNvSpPr>
          <p:nvPr/>
        </p:nvSpPr>
        <p:spPr bwMode="auto">
          <a:xfrm>
            <a:off x="1524000" y="4964112"/>
            <a:ext cx="5781675" cy="1741488"/>
          </a:xfrm>
          <a:prstGeom prst="rect">
            <a:avLst/>
          </a:prstGeom>
          <a:noFill/>
          <a:ln w="25400">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3"/>
          <p:cNvSpPr>
            <a:spLocks noChangeShapeType="1"/>
          </p:cNvSpPr>
          <p:nvPr/>
        </p:nvSpPr>
        <p:spPr bwMode="auto">
          <a:xfrm>
            <a:off x="2036762" y="5886450"/>
            <a:ext cx="611188"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4"/>
          <p:cNvSpPr>
            <a:spLocks noChangeShapeType="1"/>
          </p:cNvSpPr>
          <p:nvPr/>
        </p:nvSpPr>
        <p:spPr bwMode="auto">
          <a:xfrm>
            <a:off x="2925762" y="5486400"/>
            <a:ext cx="9525" cy="5937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5"/>
          <p:cNvSpPr>
            <a:spLocks noChangeShapeType="1"/>
          </p:cNvSpPr>
          <p:nvPr/>
        </p:nvSpPr>
        <p:spPr bwMode="auto">
          <a:xfrm flipH="1">
            <a:off x="3151187" y="5886450"/>
            <a:ext cx="6064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6"/>
          <p:cNvSpPr>
            <a:spLocks noChangeShapeType="1"/>
          </p:cNvSpPr>
          <p:nvPr/>
        </p:nvSpPr>
        <p:spPr bwMode="auto">
          <a:xfrm>
            <a:off x="5175250" y="5872162"/>
            <a:ext cx="490537" cy="2301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7"/>
          <p:cNvSpPr>
            <a:spLocks noChangeShapeType="1"/>
          </p:cNvSpPr>
          <p:nvPr/>
        </p:nvSpPr>
        <p:spPr bwMode="auto">
          <a:xfrm>
            <a:off x="5961062" y="5597525"/>
            <a:ext cx="0" cy="5207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8"/>
          <p:cNvSpPr>
            <a:spLocks noChangeShapeType="1"/>
          </p:cNvSpPr>
          <p:nvPr/>
        </p:nvSpPr>
        <p:spPr bwMode="auto">
          <a:xfrm flipH="1">
            <a:off x="6351587" y="5886450"/>
            <a:ext cx="347663" cy="231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9"/>
          <p:cNvSpPr>
            <a:spLocks noChangeShapeType="1"/>
          </p:cNvSpPr>
          <p:nvPr/>
        </p:nvSpPr>
        <p:spPr bwMode="auto">
          <a:xfrm>
            <a:off x="4268787" y="4591050"/>
            <a:ext cx="0" cy="3540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0"/>
          <p:cNvSpPr>
            <a:spLocks noChangeShapeType="1"/>
          </p:cNvSpPr>
          <p:nvPr/>
        </p:nvSpPr>
        <p:spPr bwMode="auto">
          <a:xfrm>
            <a:off x="4916487" y="4265612"/>
            <a:ext cx="200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1"/>
          <p:cNvSpPr>
            <a:spLocks noChangeShapeType="1"/>
          </p:cNvSpPr>
          <p:nvPr/>
        </p:nvSpPr>
        <p:spPr bwMode="auto">
          <a:xfrm flipV="1">
            <a:off x="4267200" y="3573462"/>
            <a:ext cx="0" cy="361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42"/>
          <p:cNvSpPr>
            <a:spLocks/>
          </p:cNvSpPr>
          <p:nvPr/>
        </p:nvSpPr>
        <p:spPr bwMode="auto">
          <a:xfrm>
            <a:off x="4649787" y="2571750"/>
            <a:ext cx="896938" cy="381000"/>
          </a:xfrm>
          <a:custGeom>
            <a:avLst/>
            <a:gdLst>
              <a:gd name="T0" fmla="*/ 1 w 565"/>
              <a:gd name="T1" fmla="*/ 130 h 240"/>
              <a:gd name="T2" fmla="*/ 9 w 565"/>
              <a:gd name="T3" fmla="*/ 151 h 240"/>
              <a:gd name="T4" fmla="*/ 27 w 565"/>
              <a:gd name="T5" fmla="*/ 170 h 240"/>
              <a:gd name="T6" fmla="*/ 51 w 565"/>
              <a:gd name="T7" fmla="*/ 188 h 240"/>
              <a:gd name="T8" fmla="*/ 83 w 565"/>
              <a:gd name="T9" fmla="*/ 204 h 240"/>
              <a:gd name="T10" fmla="*/ 120 w 565"/>
              <a:gd name="T11" fmla="*/ 218 h 240"/>
              <a:gd name="T12" fmla="*/ 163 w 565"/>
              <a:gd name="T13" fmla="*/ 228 h 240"/>
              <a:gd name="T14" fmla="*/ 209 w 565"/>
              <a:gd name="T15" fmla="*/ 235 h 240"/>
              <a:gd name="T16" fmla="*/ 257 w 565"/>
              <a:gd name="T17" fmla="*/ 239 h 240"/>
              <a:gd name="T18" fmla="*/ 306 w 565"/>
              <a:gd name="T19" fmla="*/ 239 h 240"/>
              <a:gd name="T20" fmla="*/ 355 w 565"/>
              <a:gd name="T21" fmla="*/ 235 h 240"/>
              <a:gd name="T22" fmla="*/ 401 w 565"/>
              <a:gd name="T23" fmla="*/ 228 h 240"/>
              <a:gd name="T24" fmla="*/ 443 w 565"/>
              <a:gd name="T25" fmla="*/ 217 h 240"/>
              <a:gd name="T26" fmla="*/ 481 w 565"/>
              <a:gd name="T27" fmla="*/ 204 h 240"/>
              <a:gd name="T28" fmla="*/ 513 w 565"/>
              <a:gd name="T29" fmla="*/ 188 h 240"/>
              <a:gd name="T30" fmla="*/ 537 w 565"/>
              <a:gd name="T31" fmla="*/ 170 h 240"/>
              <a:gd name="T32" fmla="*/ 554 w 565"/>
              <a:gd name="T33" fmla="*/ 150 h 240"/>
              <a:gd name="T34" fmla="*/ 563 w 565"/>
              <a:gd name="T35" fmla="*/ 129 h 240"/>
              <a:gd name="T36" fmla="*/ 563 w 565"/>
              <a:gd name="T37" fmla="*/ 109 h 240"/>
              <a:gd name="T38" fmla="*/ 554 w 565"/>
              <a:gd name="T39" fmla="*/ 88 h 240"/>
              <a:gd name="T40" fmla="*/ 537 w 565"/>
              <a:gd name="T41" fmla="*/ 68 h 240"/>
              <a:gd name="T42" fmla="*/ 513 w 565"/>
              <a:gd name="T43" fmla="*/ 51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9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30"/>
                </a:lnTo>
                <a:lnTo>
                  <a:pt x="4" y="140"/>
                </a:lnTo>
                <a:lnTo>
                  <a:pt x="9" y="151"/>
                </a:lnTo>
                <a:lnTo>
                  <a:pt x="17" y="160"/>
                </a:lnTo>
                <a:lnTo>
                  <a:pt x="27" y="170"/>
                </a:lnTo>
                <a:lnTo>
                  <a:pt x="38" y="179"/>
                </a:lnTo>
                <a:lnTo>
                  <a:pt x="51" y="188"/>
                </a:lnTo>
                <a:lnTo>
                  <a:pt x="66" y="197"/>
                </a:lnTo>
                <a:lnTo>
                  <a:pt x="83" y="204"/>
                </a:lnTo>
                <a:lnTo>
                  <a:pt x="101" y="211"/>
                </a:lnTo>
                <a:lnTo>
                  <a:pt x="120" y="218"/>
                </a:lnTo>
                <a:lnTo>
                  <a:pt x="141" y="223"/>
                </a:lnTo>
                <a:lnTo>
                  <a:pt x="163" y="228"/>
                </a:lnTo>
                <a:lnTo>
                  <a:pt x="185" y="232"/>
                </a:lnTo>
                <a:lnTo>
                  <a:pt x="209" y="235"/>
                </a:lnTo>
                <a:lnTo>
                  <a:pt x="233" y="237"/>
                </a:lnTo>
                <a:lnTo>
                  <a:pt x="257" y="239"/>
                </a:lnTo>
                <a:lnTo>
                  <a:pt x="282" y="239"/>
                </a:lnTo>
                <a:lnTo>
                  <a:pt x="306" y="239"/>
                </a:lnTo>
                <a:lnTo>
                  <a:pt x="331" y="237"/>
                </a:lnTo>
                <a:lnTo>
                  <a:pt x="355" y="235"/>
                </a:lnTo>
                <a:lnTo>
                  <a:pt x="378" y="231"/>
                </a:lnTo>
                <a:lnTo>
                  <a:pt x="401" y="228"/>
                </a:lnTo>
                <a:lnTo>
                  <a:pt x="423" y="223"/>
                </a:lnTo>
                <a:lnTo>
                  <a:pt x="443" y="217"/>
                </a:lnTo>
                <a:lnTo>
                  <a:pt x="463" y="211"/>
                </a:lnTo>
                <a:lnTo>
                  <a:pt x="481" y="204"/>
                </a:lnTo>
                <a:lnTo>
                  <a:pt x="498" y="196"/>
                </a:lnTo>
                <a:lnTo>
                  <a:pt x="513" y="188"/>
                </a:lnTo>
                <a:lnTo>
                  <a:pt x="526" y="179"/>
                </a:lnTo>
                <a:lnTo>
                  <a:pt x="537" y="170"/>
                </a:lnTo>
                <a:lnTo>
                  <a:pt x="547" y="160"/>
                </a:lnTo>
                <a:lnTo>
                  <a:pt x="554" y="150"/>
                </a:lnTo>
                <a:lnTo>
                  <a:pt x="559" y="140"/>
                </a:lnTo>
                <a:lnTo>
                  <a:pt x="563" y="129"/>
                </a:lnTo>
                <a:lnTo>
                  <a:pt x="564" y="119"/>
                </a:lnTo>
                <a:lnTo>
                  <a:pt x="563" y="109"/>
                </a:lnTo>
                <a:lnTo>
                  <a:pt x="559" y="98"/>
                </a:lnTo>
                <a:lnTo>
                  <a:pt x="554" y="88"/>
                </a:lnTo>
                <a:lnTo>
                  <a:pt x="547" y="78"/>
                </a:lnTo>
                <a:lnTo>
                  <a:pt x="537" y="68"/>
                </a:lnTo>
                <a:lnTo>
                  <a:pt x="526" y="60"/>
                </a:lnTo>
                <a:lnTo>
                  <a:pt x="513" y="51"/>
                </a:lnTo>
                <a:lnTo>
                  <a:pt x="498" y="42"/>
                </a:lnTo>
                <a:lnTo>
                  <a:pt x="481" y="35"/>
                </a:lnTo>
                <a:lnTo>
                  <a:pt x="463" y="27"/>
                </a:lnTo>
                <a:lnTo>
                  <a:pt x="443" y="21"/>
                </a:lnTo>
                <a:lnTo>
                  <a:pt x="423" y="16"/>
                </a:lnTo>
                <a:lnTo>
                  <a:pt x="401" y="11"/>
                </a:lnTo>
                <a:lnTo>
                  <a:pt x="378" y="7"/>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9"/>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43"/>
          <p:cNvSpPr>
            <a:spLocks/>
          </p:cNvSpPr>
          <p:nvPr/>
        </p:nvSpPr>
        <p:spPr bwMode="auto">
          <a:xfrm>
            <a:off x="3005137" y="2571750"/>
            <a:ext cx="896938"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30 h 240"/>
              <a:gd name="T38" fmla="*/ 9 w 565"/>
              <a:gd name="T39" fmla="*/ 151 h 240"/>
              <a:gd name="T40" fmla="*/ 27 w 565"/>
              <a:gd name="T41" fmla="*/ 170 h 240"/>
              <a:gd name="T42" fmla="*/ 51 w 565"/>
              <a:gd name="T43" fmla="*/ 188 h 240"/>
              <a:gd name="T44" fmla="*/ 83 w 565"/>
              <a:gd name="T45" fmla="*/ 204 h 240"/>
              <a:gd name="T46" fmla="*/ 120 w 565"/>
              <a:gd name="T47" fmla="*/ 218 h 240"/>
              <a:gd name="T48" fmla="*/ 163 w 565"/>
              <a:gd name="T49" fmla="*/ 228 h 240"/>
              <a:gd name="T50" fmla="*/ 209 w 565"/>
              <a:gd name="T51" fmla="*/ 235 h 240"/>
              <a:gd name="T52" fmla="*/ 258 w 565"/>
              <a:gd name="T53" fmla="*/ 239 h 240"/>
              <a:gd name="T54" fmla="*/ 306 w 565"/>
              <a:gd name="T55" fmla="*/ 239 h 240"/>
              <a:gd name="T56" fmla="*/ 355 w 565"/>
              <a:gd name="T57" fmla="*/ 235 h 240"/>
              <a:gd name="T58" fmla="*/ 401 w 565"/>
              <a:gd name="T59" fmla="*/ 228 h 240"/>
              <a:gd name="T60" fmla="*/ 444 w 565"/>
              <a:gd name="T61" fmla="*/ 218 h 240"/>
              <a:gd name="T62" fmla="*/ 481 w 565"/>
              <a:gd name="T63" fmla="*/ 204 h 240"/>
              <a:gd name="T64" fmla="*/ 513 w 565"/>
              <a:gd name="T65" fmla="*/ 188 h 240"/>
              <a:gd name="T66" fmla="*/ 538 w 565"/>
              <a:gd name="T67" fmla="*/ 170 h 240"/>
              <a:gd name="T68" fmla="*/ 555 w 565"/>
              <a:gd name="T69" fmla="*/ 151 h 240"/>
              <a:gd name="T70" fmla="*/ 563 w 565"/>
              <a:gd name="T71" fmla="*/ 1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6"/>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6"/>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30"/>
                </a:lnTo>
                <a:lnTo>
                  <a:pt x="4" y="140"/>
                </a:lnTo>
                <a:lnTo>
                  <a:pt x="9" y="151"/>
                </a:lnTo>
                <a:lnTo>
                  <a:pt x="17" y="160"/>
                </a:lnTo>
                <a:lnTo>
                  <a:pt x="27" y="170"/>
                </a:lnTo>
                <a:lnTo>
                  <a:pt x="38" y="179"/>
                </a:lnTo>
                <a:lnTo>
                  <a:pt x="51" y="188"/>
                </a:lnTo>
                <a:lnTo>
                  <a:pt x="66" y="196"/>
                </a:lnTo>
                <a:lnTo>
                  <a:pt x="83" y="204"/>
                </a:lnTo>
                <a:lnTo>
                  <a:pt x="101" y="211"/>
                </a:lnTo>
                <a:lnTo>
                  <a:pt x="120" y="218"/>
                </a:lnTo>
                <a:lnTo>
                  <a:pt x="141" y="223"/>
                </a:lnTo>
                <a:lnTo>
                  <a:pt x="163" y="228"/>
                </a:lnTo>
                <a:lnTo>
                  <a:pt x="185" y="232"/>
                </a:lnTo>
                <a:lnTo>
                  <a:pt x="209" y="235"/>
                </a:lnTo>
                <a:lnTo>
                  <a:pt x="233" y="237"/>
                </a:lnTo>
                <a:lnTo>
                  <a:pt x="258" y="239"/>
                </a:lnTo>
                <a:lnTo>
                  <a:pt x="282" y="239"/>
                </a:lnTo>
                <a:lnTo>
                  <a:pt x="306" y="239"/>
                </a:lnTo>
                <a:lnTo>
                  <a:pt x="331" y="237"/>
                </a:lnTo>
                <a:lnTo>
                  <a:pt x="355" y="235"/>
                </a:lnTo>
                <a:lnTo>
                  <a:pt x="379" y="232"/>
                </a:lnTo>
                <a:lnTo>
                  <a:pt x="401" y="228"/>
                </a:lnTo>
                <a:lnTo>
                  <a:pt x="423" y="223"/>
                </a:lnTo>
                <a:lnTo>
                  <a:pt x="444" y="218"/>
                </a:lnTo>
                <a:lnTo>
                  <a:pt x="464" y="211"/>
                </a:lnTo>
                <a:lnTo>
                  <a:pt x="481" y="204"/>
                </a:lnTo>
                <a:lnTo>
                  <a:pt x="498" y="196"/>
                </a:lnTo>
                <a:lnTo>
                  <a:pt x="513" y="188"/>
                </a:lnTo>
                <a:lnTo>
                  <a:pt x="526" y="179"/>
                </a:lnTo>
                <a:lnTo>
                  <a:pt x="538" y="170"/>
                </a:lnTo>
                <a:lnTo>
                  <a:pt x="547" y="160"/>
                </a:lnTo>
                <a:lnTo>
                  <a:pt x="555" y="151"/>
                </a:lnTo>
                <a:lnTo>
                  <a:pt x="560" y="140"/>
                </a:lnTo>
                <a:lnTo>
                  <a:pt x="563" y="130"/>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44"/>
          <p:cNvSpPr>
            <a:spLocks/>
          </p:cNvSpPr>
          <p:nvPr/>
        </p:nvSpPr>
        <p:spPr bwMode="auto">
          <a:xfrm>
            <a:off x="3810000" y="2290762"/>
            <a:ext cx="896937"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2 h 241"/>
              <a:gd name="T14" fmla="*/ 355 w 565"/>
              <a:gd name="T15" fmla="*/ 5 h 241"/>
              <a:gd name="T16" fmla="*/ 307 w 565"/>
              <a:gd name="T17" fmla="*/ 1 h 241"/>
              <a:gd name="T18" fmla="*/ 258 w 565"/>
              <a:gd name="T19" fmla="*/ 1 h 241"/>
              <a:gd name="T20" fmla="*/ 210 w 565"/>
              <a:gd name="T21" fmla="*/ 5 h 241"/>
              <a:gd name="T22" fmla="*/ 164 w 565"/>
              <a:gd name="T23" fmla="*/ 12 h 241"/>
              <a:gd name="T24" fmla="*/ 121 w 565"/>
              <a:gd name="T25" fmla="*/ 22 h 241"/>
              <a:gd name="T26" fmla="*/ 83 w 565"/>
              <a:gd name="T27" fmla="*/ 35 h 241"/>
              <a:gd name="T28" fmla="*/ 51 w 565"/>
              <a:gd name="T29" fmla="*/ 51 h 241"/>
              <a:gd name="T30" fmla="*/ 27 w 565"/>
              <a:gd name="T31" fmla="*/ 70 h 241"/>
              <a:gd name="T32" fmla="*/ 10 w 565"/>
              <a:gd name="T33" fmla="*/ 89 h 241"/>
              <a:gd name="T34" fmla="*/ 1 w 565"/>
              <a:gd name="T35" fmla="*/ 110 h 241"/>
              <a:gd name="T36" fmla="*/ 1 w 565"/>
              <a:gd name="T37" fmla="*/ 131 h 241"/>
              <a:gd name="T38" fmla="*/ 10 w 565"/>
              <a:gd name="T39" fmla="*/ 151 h 241"/>
              <a:gd name="T40" fmla="*/ 27 w 565"/>
              <a:gd name="T41" fmla="*/ 171 h 241"/>
              <a:gd name="T42" fmla="*/ 51 w 565"/>
              <a:gd name="T43" fmla="*/ 189 h 241"/>
              <a:gd name="T44" fmla="*/ 83 w 565"/>
              <a:gd name="T45" fmla="*/ 205 h 241"/>
              <a:gd name="T46" fmla="*/ 121 w 565"/>
              <a:gd name="T47" fmla="*/ 218 h 241"/>
              <a:gd name="T48" fmla="*/ 164 w 565"/>
              <a:gd name="T49" fmla="*/ 229 h 241"/>
              <a:gd name="T50" fmla="*/ 210 w 565"/>
              <a:gd name="T51" fmla="*/ 236 h 241"/>
              <a:gd name="T52" fmla="*/ 258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100"/>
                </a:lnTo>
                <a:lnTo>
                  <a:pt x="554" y="89"/>
                </a:lnTo>
                <a:lnTo>
                  <a:pt x="547" y="79"/>
                </a:lnTo>
                <a:lnTo>
                  <a:pt x="538" y="70"/>
                </a:lnTo>
                <a:lnTo>
                  <a:pt x="526" y="60"/>
                </a:lnTo>
                <a:lnTo>
                  <a:pt x="513" y="51"/>
                </a:lnTo>
                <a:lnTo>
                  <a:pt x="498" y="43"/>
                </a:lnTo>
                <a:lnTo>
                  <a:pt x="482" y="35"/>
                </a:lnTo>
                <a:lnTo>
                  <a:pt x="463" y="29"/>
                </a:lnTo>
                <a:lnTo>
                  <a:pt x="444" y="22"/>
                </a:lnTo>
                <a:lnTo>
                  <a:pt x="423" y="16"/>
                </a:lnTo>
                <a:lnTo>
                  <a:pt x="401" y="12"/>
                </a:lnTo>
                <a:lnTo>
                  <a:pt x="378" y="8"/>
                </a:lnTo>
                <a:lnTo>
                  <a:pt x="355" y="5"/>
                </a:lnTo>
                <a:lnTo>
                  <a:pt x="332" y="3"/>
                </a:lnTo>
                <a:lnTo>
                  <a:pt x="307" y="1"/>
                </a:lnTo>
                <a:lnTo>
                  <a:pt x="282" y="0"/>
                </a:lnTo>
                <a:lnTo>
                  <a:pt x="258" y="1"/>
                </a:lnTo>
                <a:lnTo>
                  <a:pt x="234" y="3"/>
                </a:lnTo>
                <a:lnTo>
                  <a:pt x="210" y="5"/>
                </a:lnTo>
                <a:lnTo>
                  <a:pt x="186" y="8"/>
                </a:lnTo>
                <a:lnTo>
                  <a:pt x="164" y="12"/>
                </a:lnTo>
                <a:lnTo>
                  <a:pt x="141" y="16"/>
                </a:lnTo>
                <a:lnTo>
                  <a:pt x="121" y="22"/>
                </a:lnTo>
                <a:lnTo>
                  <a:pt x="101" y="29"/>
                </a:lnTo>
                <a:lnTo>
                  <a:pt x="83" y="35"/>
                </a:lnTo>
                <a:lnTo>
                  <a:pt x="66" y="43"/>
                </a:lnTo>
                <a:lnTo>
                  <a:pt x="51" y="51"/>
                </a:lnTo>
                <a:lnTo>
                  <a:pt x="39" y="60"/>
                </a:lnTo>
                <a:lnTo>
                  <a:pt x="27" y="70"/>
                </a:lnTo>
                <a:lnTo>
                  <a:pt x="18" y="79"/>
                </a:lnTo>
                <a:lnTo>
                  <a:pt x="10" y="89"/>
                </a:lnTo>
                <a:lnTo>
                  <a:pt x="5" y="100"/>
                </a:lnTo>
                <a:lnTo>
                  <a:pt x="1" y="110"/>
                </a:lnTo>
                <a:lnTo>
                  <a:pt x="0" y="120"/>
                </a:lnTo>
                <a:lnTo>
                  <a:pt x="1" y="131"/>
                </a:lnTo>
                <a:lnTo>
                  <a:pt x="5" y="141"/>
                </a:lnTo>
                <a:lnTo>
                  <a:pt x="10" y="151"/>
                </a:lnTo>
                <a:lnTo>
                  <a:pt x="18" y="161"/>
                </a:lnTo>
                <a:lnTo>
                  <a:pt x="27" y="171"/>
                </a:lnTo>
                <a:lnTo>
                  <a:pt x="39" y="180"/>
                </a:lnTo>
                <a:lnTo>
                  <a:pt x="51" y="189"/>
                </a:lnTo>
                <a:lnTo>
                  <a:pt x="66" y="197"/>
                </a:lnTo>
                <a:lnTo>
                  <a:pt x="83" y="205"/>
                </a:lnTo>
                <a:lnTo>
                  <a:pt x="101" y="212"/>
                </a:lnTo>
                <a:lnTo>
                  <a:pt x="121" y="218"/>
                </a:lnTo>
                <a:lnTo>
                  <a:pt x="141" y="224"/>
                </a:lnTo>
                <a:lnTo>
                  <a:pt x="164" y="229"/>
                </a:lnTo>
                <a:lnTo>
                  <a:pt x="186" y="233"/>
                </a:lnTo>
                <a:lnTo>
                  <a:pt x="210" y="236"/>
                </a:lnTo>
                <a:lnTo>
                  <a:pt x="234" y="238"/>
                </a:lnTo>
                <a:lnTo>
                  <a:pt x="258" y="239"/>
                </a:lnTo>
                <a:lnTo>
                  <a:pt x="282" y="240"/>
                </a:lnTo>
                <a:lnTo>
                  <a:pt x="307" y="239"/>
                </a:lnTo>
                <a:lnTo>
                  <a:pt x="332"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45"/>
          <p:cNvSpPr>
            <a:spLocks noChangeArrowheads="1"/>
          </p:cNvSpPr>
          <p:nvPr/>
        </p:nvSpPr>
        <p:spPr bwMode="auto">
          <a:xfrm>
            <a:off x="4843462" y="2570162"/>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45" name="Rectangle 46"/>
          <p:cNvSpPr>
            <a:spLocks noChangeArrowheads="1"/>
          </p:cNvSpPr>
          <p:nvPr/>
        </p:nvSpPr>
        <p:spPr bwMode="auto">
          <a:xfrm>
            <a:off x="3937000" y="2344737"/>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46" name="Rectangle 47"/>
          <p:cNvSpPr>
            <a:spLocks noChangeArrowheads="1"/>
          </p:cNvSpPr>
          <p:nvPr/>
        </p:nvSpPr>
        <p:spPr bwMode="auto">
          <a:xfrm>
            <a:off x="3154362" y="2560637"/>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47" name="Line 48"/>
          <p:cNvSpPr>
            <a:spLocks noChangeShapeType="1"/>
          </p:cNvSpPr>
          <p:nvPr/>
        </p:nvSpPr>
        <p:spPr bwMode="auto">
          <a:xfrm>
            <a:off x="3452812" y="2976562"/>
            <a:ext cx="552450" cy="2000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270375" y="2671762"/>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flipH="1">
            <a:off x="4568825" y="2960687"/>
            <a:ext cx="5302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flipH="1">
            <a:off x="5291136" y="6262286"/>
            <a:ext cx="25558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53"/>
          <p:cNvSpPr>
            <a:spLocks/>
          </p:cNvSpPr>
          <p:nvPr/>
        </p:nvSpPr>
        <p:spPr bwMode="auto">
          <a:xfrm>
            <a:off x="4148137" y="5087937"/>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Rectangle 54"/>
          <p:cNvSpPr>
            <a:spLocks noChangeArrowheads="1"/>
          </p:cNvSpPr>
          <p:nvPr/>
        </p:nvSpPr>
        <p:spPr bwMode="auto">
          <a:xfrm>
            <a:off x="4224337" y="5087937"/>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54" name="Line 55"/>
          <p:cNvSpPr>
            <a:spLocks noChangeShapeType="1"/>
          </p:cNvSpPr>
          <p:nvPr/>
        </p:nvSpPr>
        <p:spPr bwMode="auto">
          <a:xfrm flipV="1">
            <a:off x="4605337" y="5468937"/>
            <a:ext cx="0" cy="457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3292475" y="6262286"/>
            <a:ext cx="644525"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9460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animBg="1"/>
      <p:bldP spid="48" grpId="0" animBg="1"/>
      <p:bldP spid="49" grpId="0" animBg="1"/>
      <p:bldP spid="50" grpId="0" animBg="1"/>
      <p:bldP spid="52" grpId="0" animBg="1"/>
      <p:bldP spid="53" grpId="0"/>
      <p:bldP spid="54" grpId="0" animBg="1"/>
      <p:bldP spid="5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p:txBody>
          <a:bodyPr>
            <a:normAutofit fontScale="90000"/>
          </a:bodyPr>
          <a:lstStyle/>
          <a:p>
            <a:r>
              <a:rPr lang="en-US" dirty="0"/>
              <a:t>Ternary vs. Aggregation Relationships</a:t>
            </a:r>
          </a:p>
        </p:txBody>
      </p:sp>
      <p:sp>
        <p:nvSpPr>
          <p:cNvPr id="63494" name="Rectangle 3"/>
          <p:cNvSpPr>
            <a:spLocks noGrp="1" noChangeArrowheads="1"/>
          </p:cNvSpPr>
          <p:nvPr>
            <p:ph type="body" idx="1"/>
          </p:nvPr>
        </p:nvSpPr>
        <p:spPr>
          <a:xfrm>
            <a:off x="457200" y="1600200"/>
            <a:ext cx="4224337" cy="4525963"/>
          </a:xfrm>
        </p:spPr>
        <p:txBody>
          <a:bodyPr>
            <a:normAutofit/>
          </a:bodyPr>
          <a:lstStyle/>
          <a:p>
            <a:pPr>
              <a:buFont typeface="Wingdings" pitchFamily="2" charset="2"/>
              <a:buChar char="§"/>
            </a:pPr>
            <a:r>
              <a:rPr lang="en-US" sz="2200" dirty="0"/>
              <a:t>When to use aggregation? </a:t>
            </a:r>
          </a:p>
          <a:p>
            <a:pPr lvl="1">
              <a:buFont typeface="Wingdings" pitchFamily="2" charset="2"/>
              <a:buChar char="§"/>
            </a:pPr>
            <a:r>
              <a:rPr lang="en-US" sz="2200" dirty="0"/>
              <a:t>If we want to attach a relationship to a relationship</a:t>
            </a:r>
          </a:p>
          <a:p>
            <a:pPr lvl="1">
              <a:buFont typeface="Wingdings" pitchFamily="2" charset="2"/>
              <a:buChar char="§"/>
            </a:pPr>
            <a:endParaRPr lang="en-US" sz="2200" dirty="0"/>
          </a:p>
          <a:p>
            <a:pPr>
              <a:buFont typeface="Wingdings" pitchFamily="2" charset="2"/>
              <a:buChar char="§"/>
            </a:pPr>
            <a:r>
              <a:rPr lang="en-US" sz="2200" dirty="0"/>
              <a:t>What if we do not want to record the </a:t>
            </a:r>
            <a:r>
              <a:rPr lang="en-US" sz="2200" i="1" dirty="0"/>
              <a:t>until</a:t>
            </a:r>
            <a:r>
              <a:rPr lang="en-US" sz="2200" dirty="0"/>
              <a:t> attribute of Monitors relationship?</a:t>
            </a:r>
          </a:p>
        </p:txBody>
      </p:sp>
      <p:sp>
        <p:nvSpPr>
          <p:cNvPr id="7" name="Freeform 7"/>
          <p:cNvSpPr>
            <a:spLocks/>
          </p:cNvSpPr>
          <p:nvPr/>
        </p:nvSpPr>
        <p:spPr bwMode="auto">
          <a:xfrm>
            <a:off x="6399212" y="4956175"/>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8"/>
          <p:cNvSpPr>
            <a:spLocks/>
          </p:cNvSpPr>
          <p:nvPr/>
        </p:nvSpPr>
        <p:spPr bwMode="auto">
          <a:xfrm>
            <a:off x="8045450" y="4956175"/>
            <a:ext cx="896937" cy="381000"/>
          </a:xfrm>
          <a:custGeom>
            <a:avLst/>
            <a:gdLst>
              <a:gd name="T0" fmla="*/ 1 w 565"/>
              <a:gd name="T1" fmla="*/ 129 h 240"/>
              <a:gd name="T2" fmla="*/ 9 w 565"/>
              <a:gd name="T3" fmla="*/ 150 h 240"/>
              <a:gd name="T4" fmla="*/ 27 w 565"/>
              <a:gd name="T5" fmla="*/ 170 h 240"/>
              <a:gd name="T6" fmla="*/ 51 w 565"/>
              <a:gd name="T7" fmla="*/ 188 h 240"/>
              <a:gd name="T8" fmla="*/ 83 w 565"/>
              <a:gd name="T9" fmla="*/ 204 h 240"/>
              <a:gd name="T10" fmla="*/ 120 w 565"/>
              <a:gd name="T11" fmla="*/ 217 h 240"/>
              <a:gd name="T12" fmla="*/ 163 w 565"/>
              <a:gd name="T13" fmla="*/ 227 h 240"/>
              <a:gd name="T14" fmla="*/ 209 w 565"/>
              <a:gd name="T15" fmla="*/ 235 h 240"/>
              <a:gd name="T16" fmla="*/ 257 w 565"/>
              <a:gd name="T17" fmla="*/ 239 h 240"/>
              <a:gd name="T18" fmla="*/ 306 w 565"/>
              <a:gd name="T19" fmla="*/ 239 h 240"/>
              <a:gd name="T20" fmla="*/ 355 w 565"/>
              <a:gd name="T21" fmla="*/ 235 h 240"/>
              <a:gd name="T22" fmla="*/ 401 w 565"/>
              <a:gd name="T23" fmla="*/ 227 h 240"/>
              <a:gd name="T24" fmla="*/ 443 w 565"/>
              <a:gd name="T25" fmla="*/ 217 h 240"/>
              <a:gd name="T26" fmla="*/ 481 w 565"/>
              <a:gd name="T27" fmla="*/ 204 h 240"/>
              <a:gd name="T28" fmla="*/ 513 w 565"/>
              <a:gd name="T29" fmla="*/ 188 h 240"/>
              <a:gd name="T30" fmla="*/ 537 w 565"/>
              <a:gd name="T31" fmla="*/ 169 h 240"/>
              <a:gd name="T32" fmla="*/ 554 w 565"/>
              <a:gd name="T33" fmla="*/ 150 h 240"/>
              <a:gd name="T34" fmla="*/ 563 w 565"/>
              <a:gd name="T35" fmla="*/ 129 h 240"/>
              <a:gd name="T36" fmla="*/ 563 w 565"/>
              <a:gd name="T37" fmla="*/ 108 h 240"/>
              <a:gd name="T38" fmla="*/ 554 w 565"/>
              <a:gd name="T39" fmla="*/ 88 h 240"/>
              <a:gd name="T40" fmla="*/ 537 w 565"/>
              <a:gd name="T41" fmla="*/ 68 h 240"/>
              <a:gd name="T42" fmla="*/ 513 w 565"/>
              <a:gd name="T43" fmla="*/ 50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8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7" y="239"/>
                </a:lnTo>
                <a:lnTo>
                  <a:pt x="282" y="239"/>
                </a:lnTo>
                <a:lnTo>
                  <a:pt x="306" y="239"/>
                </a:lnTo>
                <a:lnTo>
                  <a:pt x="331" y="237"/>
                </a:lnTo>
                <a:lnTo>
                  <a:pt x="355" y="235"/>
                </a:lnTo>
                <a:lnTo>
                  <a:pt x="378" y="231"/>
                </a:lnTo>
                <a:lnTo>
                  <a:pt x="401" y="227"/>
                </a:lnTo>
                <a:lnTo>
                  <a:pt x="423" y="223"/>
                </a:lnTo>
                <a:lnTo>
                  <a:pt x="443" y="217"/>
                </a:lnTo>
                <a:lnTo>
                  <a:pt x="463" y="211"/>
                </a:lnTo>
                <a:lnTo>
                  <a:pt x="481" y="204"/>
                </a:lnTo>
                <a:lnTo>
                  <a:pt x="498" y="196"/>
                </a:lnTo>
                <a:lnTo>
                  <a:pt x="513" y="188"/>
                </a:lnTo>
                <a:lnTo>
                  <a:pt x="526" y="179"/>
                </a:lnTo>
                <a:lnTo>
                  <a:pt x="537" y="169"/>
                </a:lnTo>
                <a:lnTo>
                  <a:pt x="547" y="160"/>
                </a:lnTo>
                <a:lnTo>
                  <a:pt x="554" y="150"/>
                </a:lnTo>
                <a:lnTo>
                  <a:pt x="559" y="140"/>
                </a:lnTo>
                <a:lnTo>
                  <a:pt x="563" y="129"/>
                </a:lnTo>
                <a:lnTo>
                  <a:pt x="564" y="119"/>
                </a:lnTo>
                <a:lnTo>
                  <a:pt x="563" y="108"/>
                </a:lnTo>
                <a:lnTo>
                  <a:pt x="559" y="98"/>
                </a:lnTo>
                <a:lnTo>
                  <a:pt x="554" y="88"/>
                </a:lnTo>
                <a:lnTo>
                  <a:pt x="547" y="78"/>
                </a:lnTo>
                <a:lnTo>
                  <a:pt x="537" y="68"/>
                </a:lnTo>
                <a:lnTo>
                  <a:pt x="526" y="59"/>
                </a:lnTo>
                <a:lnTo>
                  <a:pt x="513" y="50"/>
                </a:lnTo>
                <a:lnTo>
                  <a:pt x="498" y="42"/>
                </a:lnTo>
                <a:lnTo>
                  <a:pt x="481" y="35"/>
                </a:lnTo>
                <a:lnTo>
                  <a:pt x="463" y="27"/>
                </a:lnTo>
                <a:lnTo>
                  <a:pt x="443" y="21"/>
                </a:lnTo>
                <a:lnTo>
                  <a:pt x="423" y="15"/>
                </a:lnTo>
                <a:lnTo>
                  <a:pt x="401" y="11"/>
                </a:lnTo>
                <a:lnTo>
                  <a:pt x="378" y="6"/>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8"/>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9"/>
          <p:cNvSpPr>
            <a:spLocks/>
          </p:cNvSpPr>
          <p:nvPr/>
        </p:nvSpPr>
        <p:spPr bwMode="auto">
          <a:xfrm>
            <a:off x="4079875" y="4583112"/>
            <a:ext cx="1169987" cy="366713"/>
          </a:xfrm>
          <a:custGeom>
            <a:avLst/>
            <a:gdLst>
              <a:gd name="T0" fmla="*/ 736 w 737"/>
              <a:gd name="T1" fmla="*/ 105 h 231"/>
              <a:gd name="T2" fmla="*/ 724 w 737"/>
              <a:gd name="T3" fmla="*/ 85 h 231"/>
              <a:gd name="T4" fmla="*/ 702 w 737"/>
              <a:gd name="T5" fmla="*/ 67 h 231"/>
              <a:gd name="T6" fmla="*/ 670 w 737"/>
              <a:gd name="T7" fmla="*/ 48 h 231"/>
              <a:gd name="T8" fmla="*/ 628 w 737"/>
              <a:gd name="T9" fmla="*/ 33 h 231"/>
              <a:gd name="T10" fmla="*/ 579 w 737"/>
              <a:gd name="T11" fmla="*/ 21 h 231"/>
              <a:gd name="T12" fmla="*/ 524 w 737"/>
              <a:gd name="T13" fmla="*/ 10 h 231"/>
              <a:gd name="T14" fmla="*/ 464 w 737"/>
              <a:gd name="T15" fmla="*/ 3 h 231"/>
              <a:gd name="T16" fmla="*/ 400 w 737"/>
              <a:gd name="T17" fmla="*/ 0 h 231"/>
              <a:gd name="T18" fmla="*/ 336 w 737"/>
              <a:gd name="T19" fmla="*/ 0 h 231"/>
              <a:gd name="T20" fmla="*/ 274 w 737"/>
              <a:gd name="T21" fmla="*/ 3 h 231"/>
              <a:gd name="T22" fmla="*/ 214 w 737"/>
              <a:gd name="T23" fmla="*/ 10 h 231"/>
              <a:gd name="T24" fmla="*/ 157 w 737"/>
              <a:gd name="T25" fmla="*/ 21 h 231"/>
              <a:gd name="T26" fmla="*/ 108 w 737"/>
              <a:gd name="T27" fmla="*/ 33 h 231"/>
              <a:gd name="T28" fmla="*/ 66 w 737"/>
              <a:gd name="T29" fmla="*/ 48 h 231"/>
              <a:gd name="T30" fmla="*/ 35 w 737"/>
              <a:gd name="T31" fmla="*/ 67 h 231"/>
              <a:gd name="T32" fmla="*/ 13 w 737"/>
              <a:gd name="T33" fmla="*/ 85 h 231"/>
              <a:gd name="T34" fmla="*/ 1 w 737"/>
              <a:gd name="T35" fmla="*/ 105 h 231"/>
              <a:gd name="T36" fmla="*/ 1 w 737"/>
              <a:gd name="T37" fmla="*/ 125 h 231"/>
              <a:gd name="T38" fmla="*/ 13 w 737"/>
              <a:gd name="T39" fmla="*/ 144 h 231"/>
              <a:gd name="T40" fmla="*/ 35 w 737"/>
              <a:gd name="T41" fmla="*/ 163 h 231"/>
              <a:gd name="T42" fmla="*/ 66 w 737"/>
              <a:gd name="T43" fmla="*/ 181 h 231"/>
              <a:gd name="T44" fmla="*/ 108 w 737"/>
              <a:gd name="T45" fmla="*/ 196 h 231"/>
              <a:gd name="T46" fmla="*/ 157 w 737"/>
              <a:gd name="T47" fmla="*/ 208 h 231"/>
              <a:gd name="T48" fmla="*/ 214 w 737"/>
              <a:gd name="T49" fmla="*/ 219 h 231"/>
              <a:gd name="T50" fmla="*/ 274 w 737"/>
              <a:gd name="T51" fmla="*/ 226 h 231"/>
              <a:gd name="T52" fmla="*/ 336 w 737"/>
              <a:gd name="T53" fmla="*/ 229 h 231"/>
              <a:gd name="T54" fmla="*/ 400 w 737"/>
              <a:gd name="T55" fmla="*/ 229 h 231"/>
              <a:gd name="T56" fmla="*/ 464 w 737"/>
              <a:gd name="T57" fmla="*/ 226 h 231"/>
              <a:gd name="T58" fmla="*/ 524 w 737"/>
              <a:gd name="T59" fmla="*/ 219 h 231"/>
              <a:gd name="T60" fmla="*/ 579 w 737"/>
              <a:gd name="T61" fmla="*/ 208 h 231"/>
              <a:gd name="T62" fmla="*/ 628 w 737"/>
              <a:gd name="T63" fmla="*/ 196 h 231"/>
              <a:gd name="T64" fmla="*/ 670 w 737"/>
              <a:gd name="T65" fmla="*/ 181 h 231"/>
              <a:gd name="T66" fmla="*/ 702 w 737"/>
              <a:gd name="T67" fmla="*/ 163 h 231"/>
              <a:gd name="T68" fmla="*/ 724 w 737"/>
              <a:gd name="T69" fmla="*/ 144 h 231"/>
              <a:gd name="T70" fmla="*/ 736 w 737"/>
              <a:gd name="T71" fmla="*/ 12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7" h="231">
                <a:moveTo>
                  <a:pt x="736" y="115"/>
                </a:moveTo>
                <a:lnTo>
                  <a:pt x="736" y="105"/>
                </a:lnTo>
                <a:lnTo>
                  <a:pt x="730" y="94"/>
                </a:lnTo>
                <a:lnTo>
                  <a:pt x="724" y="85"/>
                </a:lnTo>
                <a:lnTo>
                  <a:pt x="715" y="75"/>
                </a:lnTo>
                <a:lnTo>
                  <a:pt x="702" y="67"/>
                </a:lnTo>
                <a:lnTo>
                  <a:pt x="687" y="57"/>
                </a:lnTo>
                <a:lnTo>
                  <a:pt x="670" y="48"/>
                </a:lnTo>
                <a:lnTo>
                  <a:pt x="651" y="41"/>
                </a:lnTo>
                <a:lnTo>
                  <a:pt x="628" y="33"/>
                </a:lnTo>
                <a:lnTo>
                  <a:pt x="605" y="27"/>
                </a:lnTo>
                <a:lnTo>
                  <a:pt x="579" y="21"/>
                </a:lnTo>
                <a:lnTo>
                  <a:pt x="552" y="15"/>
                </a:lnTo>
                <a:lnTo>
                  <a:pt x="524" y="10"/>
                </a:lnTo>
                <a:lnTo>
                  <a:pt x="494" y="7"/>
                </a:lnTo>
                <a:lnTo>
                  <a:pt x="464" y="3"/>
                </a:lnTo>
                <a:lnTo>
                  <a:pt x="433" y="1"/>
                </a:lnTo>
                <a:lnTo>
                  <a:pt x="400" y="0"/>
                </a:lnTo>
                <a:lnTo>
                  <a:pt x="368" y="0"/>
                </a:lnTo>
                <a:lnTo>
                  <a:pt x="336" y="0"/>
                </a:lnTo>
                <a:lnTo>
                  <a:pt x="305" y="1"/>
                </a:lnTo>
                <a:lnTo>
                  <a:pt x="274" y="3"/>
                </a:lnTo>
                <a:lnTo>
                  <a:pt x="242" y="7"/>
                </a:lnTo>
                <a:lnTo>
                  <a:pt x="214" y="10"/>
                </a:lnTo>
                <a:lnTo>
                  <a:pt x="184" y="15"/>
                </a:lnTo>
                <a:lnTo>
                  <a:pt x="157" y="21"/>
                </a:lnTo>
                <a:lnTo>
                  <a:pt x="131" y="27"/>
                </a:lnTo>
                <a:lnTo>
                  <a:pt x="108" y="33"/>
                </a:lnTo>
                <a:lnTo>
                  <a:pt x="86" y="41"/>
                </a:lnTo>
                <a:lnTo>
                  <a:pt x="66" y="48"/>
                </a:lnTo>
                <a:lnTo>
                  <a:pt x="50" y="57"/>
                </a:lnTo>
                <a:lnTo>
                  <a:pt x="35" y="67"/>
                </a:lnTo>
                <a:lnTo>
                  <a:pt x="23" y="75"/>
                </a:lnTo>
                <a:lnTo>
                  <a:pt x="13" y="85"/>
                </a:lnTo>
                <a:lnTo>
                  <a:pt x="6" y="94"/>
                </a:lnTo>
                <a:lnTo>
                  <a:pt x="1" y="105"/>
                </a:lnTo>
                <a:lnTo>
                  <a:pt x="0" y="115"/>
                </a:lnTo>
                <a:lnTo>
                  <a:pt x="1" y="125"/>
                </a:lnTo>
                <a:lnTo>
                  <a:pt x="6" y="135"/>
                </a:lnTo>
                <a:lnTo>
                  <a:pt x="13" y="144"/>
                </a:lnTo>
                <a:lnTo>
                  <a:pt x="23" y="154"/>
                </a:lnTo>
                <a:lnTo>
                  <a:pt x="35" y="163"/>
                </a:lnTo>
                <a:lnTo>
                  <a:pt x="50" y="172"/>
                </a:lnTo>
                <a:lnTo>
                  <a:pt x="66" y="181"/>
                </a:lnTo>
                <a:lnTo>
                  <a:pt x="86" y="188"/>
                </a:lnTo>
                <a:lnTo>
                  <a:pt x="108" y="196"/>
                </a:lnTo>
                <a:lnTo>
                  <a:pt x="131" y="203"/>
                </a:lnTo>
                <a:lnTo>
                  <a:pt x="157" y="208"/>
                </a:lnTo>
                <a:lnTo>
                  <a:pt x="184" y="214"/>
                </a:lnTo>
                <a:lnTo>
                  <a:pt x="214" y="219"/>
                </a:lnTo>
                <a:lnTo>
                  <a:pt x="242" y="223"/>
                </a:lnTo>
                <a:lnTo>
                  <a:pt x="274" y="226"/>
                </a:lnTo>
                <a:lnTo>
                  <a:pt x="305" y="228"/>
                </a:lnTo>
                <a:lnTo>
                  <a:pt x="336" y="229"/>
                </a:lnTo>
                <a:lnTo>
                  <a:pt x="368" y="230"/>
                </a:lnTo>
                <a:lnTo>
                  <a:pt x="400" y="229"/>
                </a:lnTo>
                <a:lnTo>
                  <a:pt x="433" y="228"/>
                </a:lnTo>
                <a:lnTo>
                  <a:pt x="464" y="226"/>
                </a:lnTo>
                <a:lnTo>
                  <a:pt x="494" y="223"/>
                </a:lnTo>
                <a:lnTo>
                  <a:pt x="524" y="219"/>
                </a:lnTo>
                <a:lnTo>
                  <a:pt x="552" y="214"/>
                </a:lnTo>
                <a:lnTo>
                  <a:pt x="579" y="208"/>
                </a:lnTo>
                <a:lnTo>
                  <a:pt x="605" y="203"/>
                </a:lnTo>
                <a:lnTo>
                  <a:pt x="628" y="196"/>
                </a:lnTo>
                <a:lnTo>
                  <a:pt x="651" y="188"/>
                </a:lnTo>
                <a:lnTo>
                  <a:pt x="670" y="181"/>
                </a:lnTo>
                <a:lnTo>
                  <a:pt x="687" y="172"/>
                </a:lnTo>
                <a:lnTo>
                  <a:pt x="702" y="163"/>
                </a:lnTo>
                <a:lnTo>
                  <a:pt x="715" y="154"/>
                </a:lnTo>
                <a:lnTo>
                  <a:pt x="724" y="144"/>
                </a:lnTo>
                <a:lnTo>
                  <a:pt x="730" y="135"/>
                </a:lnTo>
                <a:lnTo>
                  <a:pt x="736" y="125"/>
                </a:lnTo>
                <a:lnTo>
                  <a:pt x="736" y="11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0"/>
          <p:cNvSpPr>
            <a:spLocks/>
          </p:cNvSpPr>
          <p:nvPr/>
        </p:nvSpPr>
        <p:spPr bwMode="auto">
          <a:xfrm>
            <a:off x="3267075" y="4956175"/>
            <a:ext cx="896937"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29 h 240"/>
              <a:gd name="T38" fmla="*/ 9 w 565"/>
              <a:gd name="T39" fmla="*/ 150 h 240"/>
              <a:gd name="T40" fmla="*/ 27 w 565"/>
              <a:gd name="T41" fmla="*/ 170 h 240"/>
              <a:gd name="T42" fmla="*/ 51 w 565"/>
              <a:gd name="T43" fmla="*/ 188 h 240"/>
              <a:gd name="T44" fmla="*/ 83 w 565"/>
              <a:gd name="T45" fmla="*/ 204 h 240"/>
              <a:gd name="T46" fmla="*/ 120 w 565"/>
              <a:gd name="T47" fmla="*/ 217 h 240"/>
              <a:gd name="T48" fmla="*/ 163 w 565"/>
              <a:gd name="T49" fmla="*/ 227 h 240"/>
              <a:gd name="T50" fmla="*/ 209 w 565"/>
              <a:gd name="T51" fmla="*/ 235 h 240"/>
              <a:gd name="T52" fmla="*/ 258 w 565"/>
              <a:gd name="T53" fmla="*/ 239 h 240"/>
              <a:gd name="T54" fmla="*/ 306 w 565"/>
              <a:gd name="T55" fmla="*/ 239 h 240"/>
              <a:gd name="T56" fmla="*/ 355 w 565"/>
              <a:gd name="T57" fmla="*/ 235 h 240"/>
              <a:gd name="T58" fmla="*/ 401 w 565"/>
              <a:gd name="T59" fmla="*/ 227 h 240"/>
              <a:gd name="T60" fmla="*/ 444 w 565"/>
              <a:gd name="T61" fmla="*/ 217 h 240"/>
              <a:gd name="T62" fmla="*/ 481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5"/>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5"/>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8" y="239"/>
                </a:lnTo>
                <a:lnTo>
                  <a:pt x="282" y="239"/>
                </a:lnTo>
                <a:lnTo>
                  <a:pt x="306" y="239"/>
                </a:lnTo>
                <a:lnTo>
                  <a:pt x="331" y="237"/>
                </a:lnTo>
                <a:lnTo>
                  <a:pt x="355" y="235"/>
                </a:lnTo>
                <a:lnTo>
                  <a:pt x="379" y="231"/>
                </a:lnTo>
                <a:lnTo>
                  <a:pt x="401" y="227"/>
                </a:lnTo>
                <a:lnTo>
                  <a:pt x="423" y="223"/>
                </a:lnTo>
                <a:lnTo>
                  <a:pt x="444" y="217"/>
                </a:lnTo>
                <a:lnTo>
                  <a:pt x="464" y="211"/>
                </a:lnTo>
                <a:lnTo>
                  <a:pt x="481" y="204"/>
                </a:lnTo>
                <a:lnTo>
                  <a:pt x="498" y="196"/>
                </a:lnTo>
                <a:lnTo>
                  <a:pt x="513" y="188"/>
                </a:lnTo>
                <a:lnTo>
                  <a:pt x="526"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1"/>
          <p:cNvSpPr>
            <a:spLocks/>
          </p:cNvSpPr>
          <p:nvPr/>
        </p:nvSpPr>
        <p:spPr bwMode="auto">
          <a:xfrm>
            <a:off x="4911725" y="4956175"/>
            <a:ext cx="1133475" cy="381000"/>
          </a:xfrm>
          <a:custGeom>
            <a:avLst/>
            <a:gdLst>
              <a:gd name="T0" fmla="*/ 2 w 714"/>
              <a:gd name="T1" fmla="*/ 129 h 240"/>
              <a:gd name="T2" fmla="*/ 12 w 714"/>
              <a:gd name="T3" fmla="*/ 150 h 240"/>
              <a:gd name="T4" fmla="*/ 34 w 714"/>
              <a:gd name="T5" fmla="*/ 170 h 240"/>
              <a:gd name="T6" fmla="*/ 64 w 714"/>
              <a:gd name="T7" fmla="*/ 188 h 240"/>
              <a:gd name="T8" fmla="*/ 104 w 714"/>
              <a:gd name="T9" fmla="*/ 204 h 240"/>
              <a:gd name="T10" fmla="*/ 152 w 714"/>
              <a:gd name="T11" fmla="*/ 217 h 240"/>
              <a:gd name="T12" fmla="*/ 206 w 714"/>
              <a:gd name="T13" fmla="*/ 227 h 240"/>
              <a:gd name="T14" fmla="*/ 265 w 714"/>
              <a:gd name="T15" fmla="*/ 235 h 240"/>
              <a:gd name="T16" fmla="*/ 326 w 714"/>
              <a:gd name="T17" fmla="*/ 239 h 240"/>
              <a:gd name="T18" fmla="*/ 388 w 714"/>
              <a:gd name="T19" fmla="*/ 239 h 240"/>
              <a:gd name="T20" fmla="*/ 450 w 714"/>
              <a:gd name="T21" fmla="*/ 235 h 240"/>
              <a:gd name="T22" fmla="*/ 508 w 714"/>
              <a:gd name="T23" fmla="*/ 227 h 240"/>
              <a:gd name="T24" fmla="*/ 561 w 714"/>
              <a:gd name="T25" fmla="*/ 217 h 240"/>
              <a:gd name="T26" fmla="*/ 609 w 714"/>
              <a:gd name="T27" fmla="*/ 204 h 240"/>
              <a:gd name="T28" fmla="*/ 648 w 714"/>
              <a:gd name="T29" fmla="*/ 188 h 240"/>
              <a:gd name="T30" fmla="*/ 680 w 714"/>
              <a:gd name="T31" fmla="*/ 169 h 240"/>
              <a:gd name="T32" fmla="*/ 701 w 714"/>
              <a:gd name="T33" fmla="*/ 150 h 240"/>
              <a:gd name="T34" fmla="*/ 711 w 714"/>
              <a:gd name="T35" fmla="*/ 129 h 240"/>
              <a:gd name="T36" fmla="*/ 711 w 714"/>
              <a:gd name="T37" fmla="*/ 108 h 240"/>
              <a:gd name="T38" fmla="*/ 701 w 714"/>
              <a:gd name="T39" fmla="*/ 88 h 240"/>
              <a:gd name="T40" fmla="*/ 680 w 714"/>
              <a:gd name="T41" fmla="*/ 68 h 240"/>
              <a:gd name="T42" fmla="*/ 648 w 714"/>
              <a:gd name="T43" fmla="*/ 50 h 240"/>
              <a:gd name="T44" fmla="*/ 609 w 714"/>
              <a:gd name="T45" fmla="*/ 35 h 240"/>
              <a:gd name="T46" fmla="*/ 561 w 714"/>
              <a:gd name="T47" fmla="*/ 21 h 240"/>
              <a:gd name="T48" fmla="*/ 508 w 714"/>
              <a:gd name="T49" fmla="*/ 11 h 240"/>
              <a:gd name="T50" fmla="*/ 448 w 714"/>
              <a:gd name="T51" fmla="*/ 4 h 240"/>
              <a:gd name="T52" fmla="*/ 388 w 714"/>
              <a:gd name="T53" fmla="*/ 0 h 240"/>
              <a:gd name="T54" fmla="*/ 326 w 714"/>
              <a:gd name="T55" fmla="*/ 0 h 240"/>
              <a:gd name="T56" fmla="*/ 264 w 714"/>
              <a:gd name="T57" fmla="*/ 4 h 240"/>
              <a:gd name="T58" fmla="*/ 206 w 714"/>
              <a:gd name="T59" fmla="*/ 11 h 240"/>
              <a:gd name="T60" fmla="*/ 152 w 714"/>
              <a:gd name="T61" fmla="*/ 21 h 240"/>
              <a:gd name="T62" fmla="*/ 104 w 714"/>
              <a:gd name="T63" fmla="*/ 35 h 240"/>
              <a:gd name="T64" fmla="*/ 64 w 714"/>
              <a:gd name="T65" fmla="*/ 51 h 240"/>
              <a:gd name="T66" fmla="*/ 34 w 714"/>
              <a:gd name="T67" fmla="*/ 68 h 240"/>
              <a:gd name="T68" fmla="*/ 12 w 714"/>
              <a:gd name="T69" fmla="*/ 88 h 240"/>
              <a:gd name="T70" fmla="*/ 2 w 714"/>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4" h="240">
                <a:moveTo>
                  <a:pt x="0" y="119"/>
                </a:moveTo>
                <a:lnTo>
                  <a:pt x="2" y="129"/>
                </a:lnTo>
                <a:lnTo>
                  <a:pt x="6" y="140"/>
                </a:lnTo>
                <a:lnTo>
                  <a:pt x="12" y="150"/>
                </a:lnTo>
                <a:lnTo>
                  <a:pt x="22" y="160"/>
                </a:lnTo>
                <a:lnTo>
                  <a:pt x="34" y="170"/>
                </a:lnTo>
                <a:lnTo>
                  <a:pt x="48" y="179"/>
                </a:lnTo>
                <a:lnTo>
                  <a:pt x="64" y="188"/>
                </a:lnTo>
                <a:lnTo>
                  <a:pt x="83" y="196"/>
                </a:lnTo>
                <a:lnTo>
                  <a:pt x="104" y="204"/>
                </a:lnTo>
                <a:lnTo>
                  <a:pt x="127" y="211"/>
                </a:lnTo>
                <a:lnTo>
                  <a:pt x="152" y="217"/>
                </a:lnTo>
                <a:lnTo>
                  <a:pt x="178" y="223"/>
                </a:lnTo>
                <a:lnTo>
                  <a:pt x="206" y="227"/>
                </a:lnTo>
                <a:lnTo>
                  <a:pt x="235" y="231"/>
                </a:lnTo>
                <a:lnTo>
                  <a:pt x="265" y="235"/>
                </a:lnTo>
                <a:lnTo>
                  <a:pt x="295" y="237"/>
                </a:lnTo>
                <a:lnTo>
                  <a:pt x="326" y="239"/>
                </a:lnTo>
                <a:lnTo>
                  <a:pt x="356" y="239"/>
                </a:lnTo>
                <a:lnTo>
                  <a:pt x="388" y="239"/>
                </a:lnTo>
                <a:lnTo>
                  <a:pt x="418" y="237"/>
                </a:lnTo>
                <a:lnTo>
                  <a:pt x="450" y="235"/>
                </a:lnTo>
                <a:lnTo>
                  <a:pt x="479" y="231"/>
                </a:lnTo>
                <a:lnTo>
                  <a:pt x="508" y="227"/>
                </a:lnTo>
                <a:lnTo>
                  <a:pt x="534" y="223"/>
                </a:lnTo>
                <a:lnTo>
                  <a:pt x="561" y="217"/>
                </a:lnTo>
                <a:lnTo>
                  <a:pt x="586" y="211"/>
                </a:lnTo>
                <a:lnTo>
                  <a:pt x="609" y="204"/>
                </a:lnTo>
                <a:lnTo>
                  <a:pt x="629" y="196"/>
                </a:lnTo>
                <a:lnTo>
                  <a:pt x="648" y="188"/>
                </a:lnTo>
                <a:lnTo>
                  <a:pt x="666" y="179"/>
                </a:lnTo>
                <a:lnTo>
                  <a:pt x="680" y="169"/>
                </a:lnTo>
                <a:lnTo>
                  <a:pt x="691" y="160"/>
                </a:lnTo>
                <a:lnTo>
                  <a:pt x="701" y="150"/>
                </a:lnTo>
                <a:lnTo>
                  <a:pt x="707" y="140"/>
                </a:lnTo>
                <a:lnTo>
                  <a:pt x="711" y="129"/>
                </a:lnTo>
                <a:lnTo>
                  <a:pt x="713" y="119"/>
                </a:lnTo>
                <a:lnTo>
                  <a:pt x="711" y="108"/>
                </a:lnTo>
                <a:lnTo>
                  <a:pt x="707" y="98"/>
                </a:lnTo>
                <a:lnTo>
                  <a:pt x="701" y="88"/>
                </a:lnTo>
                <a:lnTo>
                  <a:pt x="691" y="78"/>
                </a:lnTo>
                <a:lnTo>
                  <a:pt x="680" y="68"/>
                </a:lnTo>
                <a:lnTo>
                  <a:pt x="666" y="59"/>
                </a:lnTo>
                <a:lnTo>
                  <a:pt x="648" y="50"/>
                </a:lnTo>
                <a:lnTo>
                  <a:pt x="629" y="42"/>
                </a:lnTo>
                <a:lnTo>
                  <a:pt x="609" y="35"/>
                </a:lnTo>
                <a:lnTo>
                  <a:pt x="585" y="27"/>
                </a:lnTo>
                <a:lnTo>
                  <a:pt x="561" y="21"/>
                </a:lnTo>
                <a:lnTo>
                  <a:pt x="534" y="15"/>
                </a:lnTo>
                <a:lnTo>
                  <a:pt x="508" y="11"/>
                </a:lnTo>
                <a:lnTo>
                  <a:pt x="479" y="6"/>
                </a:lnTo>
                <a:lnTo>
                  <a:pt x="448" y="4"/>
                </a:lnTo>
                <a:lnTo>
                  <a:pt x="418" y="1"/>
                </a:lnTo>
                <a:lnTo>
                  <a:pt x="388" y="0"/>
                </a:lnTo>
                <a:lnTo>
                  <a:pt x="356" y="0"/>
                </a:lnTo>
                <a:lnTo>
                  <a:pt x="326" y="0"/>
                </a:lnTo>
                <a:lnTo>
                  <a:pt x="295" y="1"/>
                </a:lnTo>
                <a:lnTo>
                  <a:pt x="264" y="4"/>
                </a:lnTo>
                <a:lnTo>
                  <a:pt x="235" y="7"/>
                </a:lnTo>
                <a:lnTo>
                  <a:pt x="206" y="11"/>
                </a:lnTo>
                <a:lnTo>
                  <a:pt x="178" y="16"/>
                </a:lnTo>
                <a:lnTo>
                  <a:pt x="152" y="21"/>
                </a:lnTo>
                <a:lnTo>
                  <a:pt x="127" y="27"/>
                </a:lnTo>
                <a:lnTo>
                  <a:pt x="104" y="35"/>
                </a:lnTo>
                <a:lnTo>
                  <a:pt x="83" y="42"/>
                </a:lnTo>
                <a:lnTo>
                  <a:pt x="64" y="51"/>
                </a:lnTo>
                <a:lnTo>
                  <a:pt x="48" y="60"/>
                </a:lnTo>
                <a:lnTo>
                  <a:pt x="34" y="68"/>
                </a:lnTo>
                <a:lnTo>
                  <a:pt x="22" y="78"/>
                </a:lnTo>
                <a:lnTo>
                  <a:pt x="12" y="88"/>
                </a:lnTo>
                <a:lnTo>
                  <a:pt x="6" y="98"/>
                </a:lnTo>
                <a:lnTo>
                  <a:pt x="2"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auto">
          <a:xfrm>
            <a:off x="7205662" y="4675187"/>
            <a:ext cx="896938"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1 h 241"/>
              <a:gd name="T14" fmla="*/ 355 w 565"/>
              <a:gd name="T15" fmla="*/ 4 h 241"/>
              <a:gd name="T16" fmla="*/ 307 w 565"/>
              <a:gd name="T17" fmla="*/ 1 h 241"/>
              <a:gd name="T18" fmla="*/ 257 w 565"/>
              <a:gd name="T19" fmla="*/ 1 h 241"/>
              <a:gd name="T20" fmla="*/ 209 w 565"/>
              <a:gd name="T21" fmla="*/ 4 h 241"/>
              <a:gd name="T22" fmla="*/ 163 w 565"/>
              <a:gd name="T23" fmla="*/ 11 h 241"/>
              <a:gd name="T24" fmla="*/ 120 w 565"/>
              <a:gd name="T25" fmla="*/ 22 h 241"/>
              <a:gd name="T26" fmla="*/ 83 w 565"/>
              <a:gd name="T27" fmla="*/ 35 h 241"/>
              <a:gd name="T28" fmla="*/ 51 w 565"/>
              <a:gd name="T29" fmla="*/ 51 h 241"/>
              <a:gd name="T30" fmla="*/ 26 w 565"/>
              <a:gd name="T31" fmla="*/ 70 h 241"/>
              <a:gd name="T32" fmla="*/ 10 w 565"/>
              <a:gd name="T33" fmla="*/ 89 h 241"/>
              <a:gd name="T34" fmla="*/ 1 w 565"/>
              <a:gd name="T35" fmla="*/ 110 h 241"/>
              <a:gd name="T36" fmla="*/ 1 w 565"/>
              <a:gd name="T37" fmla="*/ 131 h 241"/>
              <a:gd name="T38" fmla="*/ 10 w 565"/>
              <a:gd name="T39" fmla="*/ 151 h 241"/>
              <a:gd name="T40" fmla="*/ 26 w 565"/>
              <a:gd name="T41" fmla="*/ 171 h 241"/>
              <a:gd name="T42" fmla="*/ 51 w 565"/>
              <a:gd name="T43" fmla="*/ 189 h 241"/>
              <a:gd name="T44" fmla="*/ 83 w 565"/>
              <a:gd name="T45" fmla="*/ 205 h 241"/>
              <a:gd name="T46" fmla="*/ 120 w 565"/>
              <a:gd name="T47" fmla="*/ 218 h 241"/>
              <a:gd name="T48" fmla="*/ 163 w 565"/>
              <a:gd name="T49" fmla="*/ 229 h 241"/>
              <a:gd name="T50" fmla="*/ 209 w 565"/>
              <a:gd name="T51" fmla="*/ 236 h 241"/>
              <a:gd name="T52" fmla="*/ 257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99"/>
                </a:lnTo>
                <a:lnTo>
                  <a:pt x="554" y="89"/>
                </a:lnTo>
                <a:lnTo>
                  <a:pt x="547" y="79"/>
                </a:lnTo>
                <a:lnTo>
                  <a:pt x="538" y="70"/>
                </a:lnTo>
                <a:lnTo>
                  <a:pt x="526" y="60"/>
                </a:lnTo>
                <a:lnTo>
                  <a:pt x="513" y="51"/>
                </a:lnTo>
                <a:lnTo>
                  <a:pt x="498" y="43"/>
                </a:lnTo>
                <a:lnTo>
                  <a:pt x="482" y="35"/>
                </a:lnTo>
                <a:lnTo>
                  <a:pt x="463" y="29"/>
                </a:lnTo>
                <a:lnTo>
                  <a:pt x="444" y="22"/>
                </a:lnTo>
                <a:lnTo>
                  <a:pt x="423" y="16"/>
                </a:lnTo>
                <a:lnTo>
                  <a:pt x="401" y="11"/>
                </a:lnTo>
                <a:lnTo>
                  <a:pt x="378" y="8"/>
                </a:lnTo>
                <a:lnTo>
                  <a:pt x="355" y="4"/>
                </a:lnTo>
                <a:lnTo>
                  <a:pt x="331" y="2"/>
                </a:lnTo>
                <a:lnTo>
                  <a:pt x="307" y="1"/>
                </a:lnTo>
                <a:lnTo>
                  <a:pt x="282" y="0"/>
                </a:lnTo>
                <a:lnTo>
                  <a:pt x="257" y="1"/>
                </a:lnTo>
                <a:lnTo>
                  <a:pt x="233" y="2"/>
                </a:lnTo>
                <a:lnTo>
                  <a:pt x="209" y="4"/>
                </a:lnTo>
                <a:lnTo>
                  <a:pt x="186" y="8"/>
                </a:lnTo>
                <a:lnTo>
                  <a:pt x="163" y="11"/>
                </a:lnTo>
                <a:lnTo>
                  <a:pt x="141" y="16"/>
                </a:lnTo>
                <a:lnTo>
                  <a:pt x="120" y="22"/>
                </a:lnTo>
                <a:lnTo>
                  <a:pt x="101" y="29"/>
                </a:lnTo>
                <a:lnTo>
                  <a:pt x="83" y="35"/>
                </a:lnTo>
                <a:lnTo>
                  <a:pt x="66" y="43"/>
                </a:lnTo>
                <a:lnTo>
                  <a:pt x="51" y="51"/>
                </a:lnTo>
                <a:lnTo>
                  <a:pt x="38" y="60"/>
                </a:lnTo>
                <a:lnTo>
                  <a:pt x="26" y="70"/>
                </a:lnTo>
                <a:lnTo>
                  <a:pt x="17" y="79"/>
                </a:lnTo>
                <a:lnTo>
                  <a:pt x="10" y="89"/>
                </a:lnTo>
                <a:lnTo>
                  <a:pt x="4" y="99"/>
                </a:lnTo>
                <a:lnTo>
                  <a:pt x="1" y="110"/>
                </a:lnTo>
                <a:lnTo>
                  <a:pt x="0" y="120"/>
                </a:lnTo>
                <a:lnTo>
                  <a:pt x="1" y="131"/>
                </a:lnTo>
                <a:lnTo>
                  <a:pt x="4" y="141"/>
                </a:lnTo>
                <a:lnTo>
                  <a:pt x="10" y="151"/>
                </a:lnTo>
                <a:lnTo>
                  <a:pt x="17" y="161"/>
                </a:lnTo>
                <a:lnTo>
                  <a:pt x="26" y="171"/>
                </a:lnTo>
                <a:lnTo>
                  <a:pt x="38" y="180"/>
                </a:lnTo>
                <a:lnTo>
                  <a:pt x="51" y="189"/>
                </a:lnTo>
                <a:lnTo>
                  <a:pt x="66" y="197"/>
                </a:lnTo>
                <a:lnTo>
                  <a:pt x="83" y="205"/>
                </a:lnTo>
                <a:lnTo>
                  <a:pt x="101" y="212"/>
                </a:lnTo>
                <a:lnTo>
                  <a:pt x="120" y="218"/>
                </a:lnTo>
                <a:lnTo>
                  <a:pt x="141" y="224"/>
                </a:lnTo>
                <a:lnTo>
                  <a:pt x="163" y="229"/>
                </a:lnTo>
                <a:lnTo>
                  <a:pt x="186" y="233"/>
                </a:lnTo>
                <a:lnTo>
                  <a:pt x="209" y="236"/>
                </a:lnTo>
                <a:lnTo>
                  <a:pt x="233" y="238"/>
                </a:lnTo>
                <a:lnTo>
                  <a:pt x="257" y="239"/>
                </a:lnTo>
                <a:lnTo>
                  <a:pt x="282" y="240"/>
                </a:lnTo>
                <a:lnTo>
                  <a:pt x="307" y="239"/>
                </a:lnTo>
                <a:lnTo>
                  <a:pt x="331"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auto">
          <a:xfrm>
            <a:off x="6791325" y="3546475"/>
            <a:ext cx="898525" cy="382587"/>
          </a:xfrm>
          <a:custGeom>
            <a:avLst/>
            <a:gdLst>
              <a:gd name="T0" fmla="*/ 563 w 566"/>
              <a:gd name="T1" fmla="*/ 109 h 241"/>
              <a:gd name="T2" fmla="*/ 555 w 566"/>
              <a:gd name="T3" fmla="*/ 89 h 241"/>
              <a:gd name="T4" fmla="*/ 538 w 566"/>
              <a:gd name="T5" fmla="*/ 69 h 241"/>
              <a:gd name="T6" fmla="*/ 513 w 566"/>
              <a:gd name="T7" fmla="*/ 51 h 241"/>
              <a:gd name="T8" fmla="*/ 482 w 566"/>
              <a:gd name="T9" fmla="*/ 35 h 241"/>
              <a:gd name="T10" fmla="*/ 444 w 566"/>
              <a:gd name="T11" fmla="*/ 22 h 241"/>
              <a:gd name="T12" fmla="*/ 401 w 566"/>
              <a:gd name="T13" fmla="*/ 12 h 241"/>
              <a:gd name="T14" fmla="*/ 355 w 566"/>
              <a:gd name="T15" fmla="*/ 4 h 241"/>
              <a:gd name="T16" fmla="*/ 307 w 566"/>
              <a:gd name="T17" fmla="*/ 1 h 241"/>
              <a:gd name="T18" fmla="*/ 258 w 566"/>
              <a:gd name="T19" fmla="*/ 1 h 241"/>
              <a:gd name="T20" fmla="*/ 209 w 566"/>
              <a:gd name="T21" fmla="*/ 4 h 241"/>
              <a:gd name="T22" fmla="*/ 163 w 566"/>
              <a:gd name="T23" fmla="*/ 12 h 241"/>
              <a:gd name="T24" fmla="*/ 120 w 566"/>
              <a:gd name="T25" fmla="*/ 22 h 241"/>
              <a:gd name="T26" fmla="*/ 83 w 566"/>
              <a:gd name="T27" fmla="*/ 35 h 241"/>
              <a:gd name="T28" fmla="*/ 51 w 566"/>
              <a:gd name="T29" fmla="*/ 51 h 241"/>
              <a:gd name="T30" fmla="*/ 27 w 566"/>
              <a:gd name="T31" fmla="*/ 69 h 241"/>
              <a:gd name="T32" fmla="*/ 10 w 566"/>
              <a:gd name="T33" fmla="*/ 89 h 241"/>
              <a:gd name="T34" fmla="*/ 2 w 566"/>
              <a:gd name="T35" fmla="*/ 109 h 241"/>
              <a:gd name="T36" fmla="*/ 2 w 566"/>
              <a:gd name="T37" fmla="*/ 130 h 241"/>
              <a:gd name="T38" fmla="*/ 10 w 566"/>
              <a:gd name="T39" fmla="*/ 151 h 241"/>
              <a:gd name="T40" fmla="*/ 27 w 566"/>
              <a:gd name="T41" fmla="*/ 170 h 241"/>
              <a:gd name="T42" fmla="*/ 51 w 566"/>
              <a:gd name="T43" fmla="*/ 188 h 241"/>
              <a:gd name="T44" fmla="*/ 83 w 566"/>
              <a:gd name="T45" fmla="*/ 205 h 241"/>
              <a:gd name="T46" fmla="*/ 120 w 566"/>
              <a:gd name="T47" fmla="*/ 218 h 241"/>
              <a:gd name="T48" fmla="*/ 163 w 566"/>
              <a:gd name="T49" fmla="*/ 228 h 241"/>
              <a:gd name="T50" fmla="*/ 209 w 566"/>
              <a:gd name="T51" fmla="*/ 236 h 241"/>
              <a:gd name="T52" fmla="*/ 258 w 566"/>
              <a:gd name="T53" fmla="*/ 239 h 241"/>
              <a:gd name="T54" fmla="*/ 307 w 566"/>
              <a:gd name="T55" fmla="*/ 239 h 241"/>
              <a:gd name="T56" fmla="*/ 355 w 566"/>
              <a:gd name="T57" fmla="*/ 236 h 241"/>
              <a:gd name="T58" fmla="*/ 401 w 566"/>
              <a:gd name="T59" fmla="*/ 228 h 241"/>
              <a:gd name="T60" fmla="*/ 444 w 566"/>
              <a:gd name="T61" fmla="*/ 218 h 241"/>
              <a:gd name="T62" fmla="*/ 482 w 566"/>
              <a:gd name="T63" fmla="*/ 205 h 241"/>
              <a:gd name="T64" fmla="*/ 513 w 566"/>
              <a:gd name="T65" fmla="*/ 188 h 241"/>
              <a:gd name="T66" fmla="*/ 538 w 566"/>
              <a:gd name="T67" fmla="*/ 170 h 241"/>
              <a:gd name="T68" fmla="*/ 555 w 566"/>
              <a:gd name="T69" fmla="*/ 151 h 241"/>
              <a:gd name="T70" fmla="*/ 563 w 566"/>
              <a:gd name="T71" fmla="*/ 13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6" h="241">
                <a:moveTo>
                  <a:pt x="565" y="120"/>
                </a:moveTo>
                <a:lnTo>
                  <a:pt x="563" y="109"/>
                </a:lnTo>
                <a:lnTo>
                  <a:pt x="560" y="99"/>
                </a:lnTo>
                <a:lnTo>
                  <a:pt x="555" y="89"/>
                </a:lnTo>
                <a:lnTo>
                  <a:pt x="547" y="79"/>
                </a:lnTo>
                <a:lnTo>
                  <a:pt x="538" y="69"/>
                </a:lnTo>
                <a:lnTo>
                  <a:pt x="527" y="60"/>
                </a:lnTo>
                <a:lnTo>
                  <a:pt x="513" y="51"/>
                </a:lnTo>
                <a:lnTo>
                  <a:pt x="498" y="43"/>
                </a:lnTo>
                <a:lnTo>
                  <a:pt x="482" y="35"/>
                </a:lnTo>
                <a:lnTo>
                  <a:pt x="463" y="28"/>
                </a:lnTo>
                <a:lnTo>
                  <a:pt x="444" y="22"/>
                </a:lnTo>
                <a:lnTo>
                  <a:pt x="424" y="16"/>
                </a:lnTo>
                <a:lnTo>
                  <a:pt x="401" y="12"/>
                </a:lnTo>
                <a:lnTo>
                  <a:pt x="379" y="7"/>
                </a:lnTo>
                <a:lnTo>
                  <a:pt x="355" y="4"/>
                </a:lnTo>
                <a:lnTo>
                  <a:pt x="331" y="2"/>
                </a:lnTo>
                <a:lnTo>
                  <a:pt x="307" y="1"/>
                </a:lnTo>
                <a:lnTo>
                  <a:pt x="282" y="0"/>
                </a:lnTo>
                <a:lnTo>
                  <a:pt x="258" y="1"/>
                </a:lnTo>
                <a:lnTo>
                  <a:pt x="233" y="2"/>
                </a:lnTo>
                <a:lnTo>
                  <a:pt x="209" y="4"/>
                </a:lnTo>
                <a:lnTo>
                  <a:pt x="186" y="7"/>
                </a:lnTo>
                <a:lnTo>
                  <a:pt x="163" y="12"/>
                </a:lnTo>
                <a:lnTo>
                  <a:pt x="141" y="16"/>
                </a:lnTo>
                <a:lnTo>
                  <a:pt x="120" y="22"/>
                </a:lnTo>
                <a:lnTo>
                  <a:pt x="101" y="28"/>
                </a:lnTo>
                <a:lnTo>
                  <a:pt x="83" y="35"/>
                </a:lnTo>
                <a:lnTo>
                  <a:pt x="66" y="43"/>
                </a:lnTo>
                <a:lnTo>
                  <a:pt x="51" y="51"/>
                </a:lnTo>
                <a:lnTo>
                  <a:pt x="38" y="60"/>
                </a:lnTo>
                <a:lnTo>
                  <a:pt x="27" y="69"/>
                </a:lnTo>
                <a:lnTo>
                  <a:pt x="17" y="79"/>
                </a:lnTo>
                <a:lnTo>
                  <a:pt x="10" y="89"/>
                </a:lnTo>
                <a:lnTo>
                  <a:pt x="4" y="99"/>
                </a:lnTo>
                <a:lnTo>
                  <a:pt x="2" y="109"/>
                </a:lnTo>
                <a:lnTo>
                  <a:pt x="0" y="120"/>
                </a:lnTo>
                <a:lnTo>
                  <a:pt x="2" y="130"/>
                </a:lnTo>
                <a:lnTo>
                  <a:pt x="4" y="141"/>
                </a:lnTo>
                <a:lnTo>
                  <a:pt x="10" y="151"/>
                </a:lnTo>
                <a:lnTo>
                  <a:pt x="17" y="161"/>
                </a:lnTo>
                <a:lnTo>
                  <a:pt x="27" y="170"/>
                </a:lnTo>
                <a:lnTo>
                  <a:pt x="38" y="180"/>
                </a:lnTo>
                <a:lnTo>
                  <a:pt x="51" y="188"/>
                </a:lnTo>
                <a:lnTo>
                  <a:pt x="66" y="197"/>
                </a:lnTo>
                <a:lnTo>
                  <a:pt x="83" y="205"/>
                </a:lnTo>
                <a:lnTo>
                  <a:pt x="101" y="212"/>
                </a:lnTo>
                <a:lnTo>
                  <a:pt x="120" y="218"/>
                </a:lnTo>
                <a:lnTo>
                  <a:pt x="141" y="223"/>
                </a:lnTo>
                <a:lnTo>
                  <a:pt x="163" y="228"/>
                </a:lnTo>
                <a:lnTo>
                  <a:pt x="186" y="232"/>
                </a:lnTo>
                <a:lnTo>
                  <a:pt x="209" y="236"/>
                </a:lnTo>
                <a:lnTo>
                  <a:pt x="233" y="238"/>
                </a:lnTo>
                <a:lnTo>
                  <a:pt x="258" y="239"/>
                </a:lnTo>
                <a:lnTo>
                  <a:pt x="282" y="240"/>
                </a:lnTo>
                <a:lnTo>
                  <a:pt x="307" y="239"/>
                </a:lnTo>
                <a:lnTo>
                  <a:pt x="331" y="238"/>
                </a:lnTo>
                <a:lnTo>
                  <a:pt x="355" y="236"/>
                </a:lnTo>
                <a:lnTo>
                  <a:pt x="379" y="232"/>
                </a:lnTo>
                <a:lnTo>
                  <a:pt x="401" y="228"/>
                </a:lnTo>
                <a:lnTo>
                  <a:pt x="424" y="223"/>
                </a:lnTo>
                <a:lnTo>
                  <a:pt x="444" y="218"/>
                </a:lnTo>
                <a:lnTo>
                  <a:pt x="463" y="212"/>
                </a:lnTo>
                <a:lnTo>
                  <a:pt x="482" y="205"/>
                </a:lnTo>
                <a:lnTo>
                  <a:pt x="498" y="197"/>
                </a:lnTo>
                <a:lnTo>
                  <a:pt x="513" y="188"/>
                </a:lnTo>
                <a:lnTo>
                  <a:pt x="527" y="180"/>
                </a:lnTo>
                <a:lnTo>
                  <a:pt x="538" y="170"/>
                </a:lnTo>
                <a:lnTo>
                  <a:pt x="547" y="161"/>
                </a:lnTo>
                <a:lnTo>
                  <a:pt x="555" y="151"/>
                </a:lnTo>
                <a:lnTo>
                  <a:pt x="560" y="141"/>
                </a:lnTo>
                <a:lnTo>
                  <a:pt x="563" y="130"/>
                </a:lnTo>
                <a:lnTo>
                  <a:pt x="565"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auto">
          <a:xfrm>
            <a:off x="7205662" y="5570537"/>
            <a:ext cx="1355725" cy="387350"/>
          </a:xfrm>
          <a:custGeom>
            <a:avLst/>
            <a:gdLst>
              <a:gd name="T0" fmla="*/ 853 w 854"/>
              <a:gd name="T1" fmla="*/ 243 h 244"/>
              <a:gd name="T2" fmla="*/ 853 w 854"/>
              <a:gd name="T3" fmla="*/ 0 h 244"/>
              <a:gd name="T4" fmla="*/ 0 w 854"/>
              <a:gd name="T5" fmla="*/ 0 h 244"/>
              <a:gd name="T6" fmla="*/ 0 w 854"/>
              <a:gd name="T7" fmla="*/ 243 h 244"/>
              <a:gd name="T8" fmla="*/ 853 w 854"/>
              <a:gd name="T9" fmla="*/ 243 h 244"/>
            </a:gdLst>
            <a:ahLst/>
            <a:cxnLst>
              <a:cxn ang="0">
                <a:pos x="T0" y="T1"/>
              </a:cxn>
              <a:cxn ang="0">
                <a:pos x="T2" y="T3"/>
              </a:cxn>
              <a:cxn ang="0">
                <a:pos x="T4" y="T5"/>
              </a:cxn>
              <a:cxn ang="0">
                <a:pos x="T6" y="T7"/>
              </a:cxn>
              <a:cxn ang="0">
                <a:pos x="T8" y="T9"/>
              </a:cxn>
            </a:cxnLst>
            <a:rect l="0" t="0" r="r" b="b"/>
            <a:pathLst>
              <a:path w="854" h="244">
                <a:moveTo>
                  <a:pt x="853" y="243"/>
                </a:moveTo>
                <a:lnTo>
                  <a:pt x="853" y="0"/>
                </a:lnTo>
                <a:lnTo>
                  <a:pt x="0" y="0"/>
                </a:lnTo>
                <a:lnTo>
                  <a:pt x="0" y="243"/>
                </a:lnTo>
                <a:lnTo>
                  <a:pt x="853" y="24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auto">
          <a:xfrm>
            <a:off x="4071937" y="5570537"/>
            <a:ext cx="896938" cy="392113"/>
          </a:xfrm>
          <a:custGeom>
            <a:avLst/>
            <a:gdLst>
              <a:gd name="T0" fmla="*/ 564 w 565"/>
              <a:gd name="T1" fmla="*/ 246 h 247"/>
              <a:gd name="T2" fmla="*/ 564 w 565"/>
              <a:gd name="T3" fmla="*/ 0 h 247"/>
              <a:gd name="T4" fmla="*/ 0 w 565"/>
              <a:gd name="T5" fmla="*/ 0 h 247"/>
              <a:gd name="T6" fmla="*/ 0 w 565"/>
              <a:gd name="T7" fmla="*/ 246 h 247"/>
              <a:gd name="T8" fmla="*/ 564 w 565"/>
              <a:gd name="T9" fmla="*/ 246 h 247"/>
            </a:gdLst>
            <a:ahLst/>
            <a:cxnLst>
              <a:cxn ang="0">
                <a:pos x="T0" y="T1"/>
              </a:cxn>
              <a:cxn ang="0">
                <a:pos x="T2" y="T3"/>
              </a:cxn>
              <a:cxn ang="0">
                <a:pos x="T4" y="T5"/>
              </a:cxn>
              <a:cxn ang="0">
                <a:pos x="T6" y="T7"/>
              </a:cxn>
              <a:cxn ang="0">
                <a:pos x="T8" y="T9"/>
              </a:cxn>
            </a:cxnLst>
            <a:rect l="0" t="0" r="r" b="b"/>
            <a:pathLst>
              <a:path w="565" h="247">
                <a:moveTo>
                  <a:pt x="564" y="246"/>
                </a:moveTo>
                <a:lnTo>
                  <a:pt x="564" y="0"/>
                </a:lnTo>
                <a:lnTo>
                  <a:pt x="0" y="0"/>
                </a:lnTo>
                <a:lnTo>
                  <a:pt x="0" y="246"/>
                </a:lnTo>
                <a:lnTo>
                  <a:pt x="564"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p:cNvSpPr>
            <a:spLocks/>
          </p:cNvSpPr>
          <p:nvPr/>
        </p:nvSpPr>
        <p:spPr bwMode="auto">
          <a:xfrm>
            <a:off x="5314950" y="3413125"/>
            <a:ext cx="1276350" cy="627062"/>
          </a:xfrm>
          <a:custGeom>
            <a:avLst/>
            <a:gdLst>
              <a:gd name="T0" fmla="*/ 0 w 804"/>
              <a:gd name="T1" fmla="*/ 197 h 395"/>
              <a:gd name="T2" fmla="*/ 396 w 804"/>
              <a:gd name="T3" fmla="*/ 0 h 395"/>
              <a:gd name="T4" fmla="*/ 803 w 804"/>
              <a:gd name="T5" fmla="*/ 204 h 395"/>
              <a:gd name="T6" fmla="*/ 396 w 804"/>
              <a:gd name="T7" fmla="*/ 394 h 395"/>
              <a:gd name="T8" fmla="*/ 0 w 804"/>
              <a:gd name="T9" fmla="*/ 197 h 395"/>
            </a:gdLst>
            <a:ahLst/>
            <a:cxnLst>
              <a:cxn ang="0">
                <a:pos x="T0" y="T1"/>
              </a:cxn>
              <a:cxn ang="0">
                <a:pos x="T2" y="T3"/>
              </a:cxn>
              <a:cxn ang="0">
                <a:pos x="T4" y="T5"/>
              </a:cxn>
              <a:cxn ang="0">
                <a:pos x="T6" y="T7"/>
              </a:cxn>
              <a:cxn ang="0">
                <a:pos x="T8" y="T9"/>
              </a:cxn>
            </a:cxnLst>
            <a:rect l="0" t="0" r="r" b="b"/>
            <a:pathLst>
              <a:path w="804" h="395">
                <a:moveTo>
                  <a:pt x="0" y="197"/>
                </a:moveTo>
                <a:lnTo>
                  <a:pt x="396" y="0"/>
                </a:lnTo>
                <a:lnTo>
                  <a:pt x="803" y="204"/>
                </a:lnTo>
                <a:lnTo>
                  <a:pt x="396" y="394"/>
                </a:lnTo>
                <a:lnTo>
                  <a:pt x="0" y="19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p:cNvSpPr>
            <a:spLocks/>
          </p:cNvSpPr>
          <p:nvPr/>
        </p:nvSpPr>
        <p:spPr bwMode="auto">
          <a:xfrm>
            <a:off x="5595937" y="5392737"/>
            <a:ext cx="1371600" cy="658813"/>
          </a:xfrm>
          <a:custGeom>
            <a:avLst/>
            <a:gdLst>
              <a:gd name="T0" fmla="*/ 0 w 864"/>
              <a:gd name="T1" fmla="*/ 208 h 415"/>
              <a:gd name="T2" fmla="*/ 426 w 864"/>
              <a:gd name="T3" fmla="*/ 0 h 415"/>
              <a:gd name="T4" fmla="*/ 863 w 864"/>
              <a:gd name="T5" fmla="*/ 214 h 415"/>
              <a:gd name="T6" fmla="*/ 426 w 864"/>
              <a:gd name="T7" fmla="*/ 414 h 415"/>
              <a:gd name="T8" fmla="*/ 0 w 864"/>
              <a:gd name="T9" fmla="*/ 208 h 415"/>
            </a:gdLst>
            <a:ahLst/>
            <a:cxnLst>
              <a:cxn ang="0">
                <a:pos x="T0" y="T1"/>
              </a:cxn>
              <a:cxn ang="0">
                <a:pos x="T2" y="T3"/>
              </a:cxn>
              <a:cxn ang="0">
                <a:pos x="T4" y="T5"/>
              </a:cxn>
              <a:cxn ang="0">
                <a:pos x="T6" y="T7"/>
              </a:cxn>
              <a:cxn ang="0">
                <a:pos x="T8" y="T9"/>
              </a:cxn>
            </a:cxnLst>
            <a:rect l="0" t="0" r="r" b="b"/>
            <a:pathLst>
              <a:path w="864" h="415">
                <a:moveTo>
                  <a:pt x="0" y="208"/>
                </a:moveTo>
                <a:lnTo>
                  <a:pt x="426" y="0"/>
                </a:lnTo>
                <a:lnTo>
                  <a:pt x="863" y="214"/>
                </a:lnTo>
                <a:lnTo>
                  <a:pt x="426" y="414"/>
                </a:lnTo>
                <a:lnTo>
                  <a:pt x="0" y="20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8"/>
          <p:cNvSpPr>
            <a:spLocks noChangeArrowheads="1"/>
          </p:cNvSpPr>
          <p:nvPr/>
        </p:nvSpPr>
        <p:spPr bwMode="auto">
          <a:xfrm>
            <a:off x="8064500" y="4983162"/>
            <a:ext cx="858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9" name="Rectangle 19"/>
          <p:cNvSpPr>
            <a:spLocks noChangeArrowheads="1"/>
          </p:cNvSpPr>
          <p:nvPr/>
        </p:nvSpPr>
        <p:spPr bwMode="auto">
          <a:xfrm>
            <a:off x="6548437" y="4965700"/>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sp>
        <p:nvSpPr>
          <p:cNvPr id="20" name="Rectangle 20"/>
          <p:cNvSpPr>
            <a:spLocks noChangeArrowheads="1"/>
          </p:cNvSpPr>
          <p:nvPr/>
        </p:nvSpPr>
        <p:spPr bwMode="auto">
          <a:xfrm>
            <a:off x="3514725" y="4945062"/>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pid</a:t>
            </a:r>
          </a:p>
        </p:txBody>
      </p:sp>
      <p:sp>
        <p:nvSpPr>
          <p:cNvPr id="21" name="Rectangle 21"/>
          <p:cNvSpPr>
            <a:spLocks noChangeArrowheads="1"/>
          </p:cNvSpPr>
          <p:nvPr/>
        </p:nvSpPr>
        <p:spPr bwMode="auto">
          <a:xfrm>
            <a:off x="4052887" y="4581525"/>
            <a:ext cx="1219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started_on</a:t>
            </a:r>
          </a:p>
        </p:txBody>
      </p:sp>
      <p:sp>
        <p:nvSpPr>
          <p:cNvPr id="22" name="Rectangle 22"/>
          <p:cNvSpPr>
            <a:spLocks noChangeArrowheads="1"/>
          </p:cNvSpPr>
          <p:nvPr/>
        </p:nvSpPr>
        <p:spPr bwMode="auto">
          <a:xfrm>
            <a:off x="5038725" y="4954587"/>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pbudget</a:t>
            </a:r>
          </a:p>
        </p:txBody>
      </p:sp>
      <p:sp>
        <p:nvSpPr>
          <p:cNvPr id="23" name="Rectangle 23"/>
          <p:cNvSpPr>
            <a:spLocks noChangeArrowheads="1"/>
          </p:cNvSpPr>
          <p:nvPr/>
        </p:nvSpPr>
        <p:spPr bwMode="auto">
          <a:xfrm>
            <a:off x="7240587" y="4700587"/>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24" name="Rectangle 24"/>
          <p:cNvSpPr>
            <a:spLocks noChangeArrowheads="1"/>
          </p:cNvSpPr>
          <p:nvPr/>
        </p:nvSpPr>
        <p:spPr bwMode="auto">
          <a:xfrm>
            <a:off x="6923087" y="3567112"/>
            <a:ext cx="609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until</a:t>
            </a:r>
          </a:p>
        </p:txBody>
      </p:sp>
      <p:sp>
        <p:nvSpPr>
          <p:cNvPr id="25" name="Rectangle 25"/>
          <p:cNvSpPr>
            <a:spLocks noChangeArrowheads="1"/>
          </p:cNvSpPr>
          <p:nvPr/>
        </p:nvSpPr>
        <p:spPr bwMode="auto">
          <a:xfrm>
            <a:off x="7119937" y="5583237"/>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26" name="Rectangle 26"/>
          <p:cNvSpPr>
            <a:spLocks noChangeArrowheads="1"/>
          </p:cNvSpPr>
          <p:nvPr/>
        </p:nvSpPr>
        <p:spPr bwMode="auto">
          <a:xfrm>
            <a:off x="4019550" y="5600700"/>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Projects</a:t>
            </a:r>
          </a:p>
        </p:txBody>
      </p:sp>
      <p:sp>
        <p:nvSpPr>
          <p:cNvPr id="27" name="Rectangle 27"/>
          <p:cNvSpPr>
            <a:spLocks noChangeArrowheads="1"/>
          </p:cNvSpPr>
          <p:nvPr/>
        </p:nvSpPr>
        <p:spPr bwMode="auto">
          <a:xfrm>
            <a:off x="5691187" y="5559425"/>
            <a:ext cx="1117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Sponsors</a:t>
            </a:r>
          </a:p>
        </p:txBody>
      </p:sp>
      <p:grpSp>
        <p:nvGrpSpPr>
          <p:cNvPr id="28" name="Group 30"/>
          <p:cNvGrpSpPr>
            <a:grpSpLocks/>
          </p:cNvGrpSpPr>
          <p:nvPr/>
        </p:nvGrpSpPr>
        <p:grpSpPr bwMode="auto">
          <a:xfrm>
            <a:off x="5334000" y="2641600"/>
            <a:ext cx="1333500" cy="403225"/>
            <a:chOff x="3435" y="619"/>
            <a:chExt cx="840" cy="254"/>
          </a:xfrm>
        </p:grpSpPr>
        <p:sp>
          <p:nvSpPr>
            <p:cNvPr id="29" name="Freeform 28"/>
            <p:cNvSpPr>
              <a:spLocks/>
            </p:cNvSpPr>
            <p:nvPr/>
          </p:nvSpPr>
          <p:spPr bwMode="auto">
            <a:xfrm>
              <a:off x="3435" y="626"/>
              <a:ext cx="840" cy="247"/>
            </a:xfrm>
            <a:custGeom>
              <a:avLst/>
              <a:gdLst>
                <a:gd name="T0" fmla="*/ 839 w 840"/>
                <a:gd name="T1" fmla="*/ 246 h 247"/>
                <a:gd name="T2" fmla="*/ 839 w 840"/>
                <a:gd name="T3" fmla="*/ 0 h 247"/>
                <a:gd name="T4" fmla="*/ 0 w 840"/>
                <a:gd name="T5" fmla="*/ 0 h 247"/>
                <a:gd name="T6" fmla="*/ 0 w 840"/>
                <a:gd name="T7" fmla="*/ 246 h 247"/>
                <a:gd name="T8" fmla="*/ 839 w 840"/>
                <a:gd name="T9" fmla="*/ 246 h 247"/>
              </a:gdLst>
              <a:ahLst/>
              <a:cxnLst>
                <a:cxn ang="0">
                  <a:pos x="T0" y="T1"/>
                </a:cxn>
                <a:cxn ang="0">
                  <a:pos x="T2" y="T3"/>
                </a:cxn>
                <a:cxn ang="0">
                  <a:pos x="T4" y="T5"/>
                </a:cxn>
                <a:cxn ang="0">
                  <a:pos x="T6" y="T7"/>
                </a:cxn>
                <a:cxn ang="0">
                  <a:pos x="T8" y="T9"/>
                </a:cxn>
              </a:cxnLst>
              <a:rect l="0" t="0" r="r" b="b"/>
              <a:pathLst>
                <a:path w="840" h="247">
                  <a:moveTo>
                    <a:pt x="839" y="246"/>
                  </a:moveTo>
                  <a:lnTo>
                    <a:pt x="839" y="0"/>
                  </a:lnTo>
                  <a:lnTo>
                    <a:pt x="0" y="0"/>
                  </a:lnTo>
                  <a:lnTo>
                    <a:pt x="0" y="246"/>
                  </a:lnTo>
                  <a:lnTo>
                    <a:pt x="839"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29"/>
            <p:cNvSpPr>
              <a:spLocks noChangeArrowheads="1"/>
            </p:cNvSpPr>
            <p:nvPr/>
          </p:nvSpPr>
          <p:spPr bwMode="auto">
            <a:xfrm>
              <a:off x="3471" y="619"/>
              <a:ext cx="79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grpSp>
      <p:sp>
        <p:nvSpPr>
          <p:cNvPr id="31" name="Rectangle 31"/>
          <p:cNvSpPr>
            <a:spLocks noChangeArrowheads="1"/>
          </p:cNvSpPr>
          <p:nvPr/>
        </p:nvSpPr>
        <p:spPr bwMode="auto">
          <a:xfrm>
            <a:off x="5427662" y="3533775"/>
            <a:ext cx="1038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Monitors</a:t>
            </a:r>
          </a:p>
        </p:txBody>
      </p:sp>
      <p:sp>
        <p:nvSpPr>
          <p:cNvPr id="32" name="Rectangle 32"/>
          <p:cNvSpPr>
            <a:spLocks noChangeArrowheads="1"/>
          </p:cNvSpPr>
          <p:nvPr/>
        </p:nvSpPr>
        <p:spPr bwMode="auto">
          <a:xfrm>
            <a:off x="3200400" y="4430712"/>
            <a:ext cx="5781675" cy="1741488"/>
          </a:xfrm>
          <a:prstGeom prst="rect">
            <a:avLst/>
          </a:prstGeom>
          <a:noFill/>
          <a:ln w="25400">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3"/>
          <p:cNvSpPr>
            <a:spLocks noChangeShapeType="1"/>
          </p:cNvSpPr>
          <p:nvPr/>
        </p:nvSpPr>
        <p:spPr bwMode="auto">
          <a:xfrm>
            <a:off x="3713162" y="5353050"/>
            <a:ext cx="611188"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4"/>
          <p:cNvSpPr>
            <a:spLocks noChangeShapeType="1"/>
          </p:cNvSpPr>
          <p:nvPr/>
        </p:nvSpPr>
        <p:spPr bwMode="auto">
          <a:xfrm>
            <a:off x="4602162" y="4953000"/>
            <a:ext cx="9525" cy="5937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5"/>
          <p:cNvSpPr>
            <a:spLocks noChangeShapeType="1"/>
          </p:cNvSpPr>
          <p:nvPr/>
        </p:nvSpPr>
        <p:spPr bwMode="auto">
          <a:xfrm flipH="1">
            <a:off x="4827587" y="5353050"/>
            <a:ext cx="6064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6"/>
          <p:cNvSpPr>
            <a:spLocks noChangeShapeType="1"/>
          </p:cNvSpPr>
          <p:nvPr/>
        </p:nvSpPr>
        <p:spPr bwMode="auto">
          <a:xfrm>
            <a:off x="6851650" y="5338762"/>
            <a:ext cx="490537" cy="2301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7"/>
          <p:cNvSpPr>
            <a:spLocks noChangeShapeType="1"/>
          </p:cNvSpPr>
          <p:nvPr/>
        </p:nvSpPr>
        <p:spPr bwMode="auto">
          <a:xfrm>
            <a:off x="7637462" y="5064125"/>
            <a:ext cx="0" cy="5207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8"/>
          <p:cNvSpPr>
            <a:spLocks noChangeShapeType="1"/>
          </p:cNvSpPr>
          <p:nvPr/>
        </p:nvSpPr>
        <p:spPr bwMode="auto">
          <a:xfrm flipH="1">
            <a:off x="8027987" y="5353050"/>
            <a:ext cx="347663" cy="231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9"/>
          <p:cNvSpPr>
            <a:spLocks noChangeShapeType="1"/>
          </p:cNvSpPr>
          <p:nvPr/>
        </p:nvSpPr>
        <p:spPr bwMode="auto">
          <a:xfrm>
            <a:off x="5945187" y="4057650"/>
            <a:ext cx="0" cy="3540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0"/>
          <p:cNvSpPr>
            <a:spLocks noChangeShapeType="1"/>
          </p:cNvSpPr>
          <p:nvPr/>
        </p:nvSpPr>
        <p:spPr bwMode="auto">
          <a:xfrm>
            <a:off x="6592887" y="3732212"/>
            <a:ext cx="200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1"/>
          <p:cNvSpPr>
            <a:spLocks noChangeShapeType="1"/>
          </p:cNvSpPr>
          <p:nvPr/>
        </p:nvSpPr>
        <p:spPr bwMode="auto">
          <a:xfrm flipV="1">
            <a:off x="5943600" y="3040062"/>
            <a:ext cx="0" cy="361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42"/>
          <p:cNvSpPr>
            <a:spLocks/>
          </p:cNvSpPr>
          <p:nvPr/>
        </p:nvSpPr>
        <p:spPr bwMode="auto">
          <a:xfrm>
            <a:off x="6326187" y="2038350"/>
            <a:ext cx="896938" cy="381000"/>
          </a:xfrm>
          <a:custGeom>
            <a:avLst/>
            <a:gdLst>
              <a:gd name="T0" fmla="*/ 1 w 565"/>
              <a:gd name="T1" fmla="*/ 130 h 240"/>
              <a:gd name="T2" fmla="*/ 9 w 565"/>
              <a:gd name="T3" fmla="*/ 151 h 240"/>
              <a:gd name="T4" fmla="*/ 27 w 565"/>
              <a:gd name="T5" fmla="*/ 170 h 240"/>
              <a:gd name="T6" fmla="*/ 51 w 565"/>
              <a:gd name="T7" fmla="*/ 188 h 240"/>
              <a:gd name="T8" fmla="*/ 83 w 565"/>
              <a:gd name="T9" fmla="*/ 204 h 240"/>
              <a:gd name="T10" fmla="*/ 120 w 565"/>
              <a:gd name="T11" fmla="*/ 218 h 240"/>
              <a:gd name="T12" fmla="*/ 163 w 565"/>
              <a:gd name="T13" fmla="*/ 228 h 240"/>
              <a:gd name="T14" fmla="*/ 209 w 565"/>
              <a:gd name="T15" fmla="*/ 235 h 240"/>
              <a:gd name="T16" fmla="*/ 257 w 565"/>
              <a:gd name="T17" fmla="*/ 239 h 240"/>
              <a:gd name="T18" fmla="*/ 306 w 565"/>
              <a:gd name="T19" fmla="*/ 239 h 240"/>
              <a:gd name="T20" fmla="*/ 355 w 565"/>
              <a:gd name="T21" fmla="*/ 235 h 240"/>
              <a:gd name="T22" fmla="*/ 401 w 565"/>
              <a:gd name="T23" fmla="*/ 228 h 240"/>
              <a:gd name="T24" fmla="*/ 443 w 565"/>
              <a:gd name="T25" fmla="*/ 217 h 240"/>
              <a:gd name="T26" fmla="*/ 481 w 565"/>
              <a:gd name="T27" fmla="*/ 204 h 240"/>
              <a:gd name="T28" fmla="*/ 513 w 565"/>
              <a:gd name="T29" fmla="*/ 188 h 240"/>
              <a:gd name="T30" fmla="*/ 537 w 565"/>
              <a:gd name="T31" fmla="*/ 170 h 240"/>
              <a:gd name="T32" fmla="*/ 554 w 565"/>
              <a:gd name="T33" fmla="*/ 150 h 240"/>
              <a:gd name="T34" fmla="*/ 563 w 565"/>
              <a:gd name="T35" fmla="*/ 129 h 240"/>
              <a:gd name="T36" fmla="*/ 563 w 565"/>
              <a:gd name="T37" fmla="*/ 109 h 240"/>
              <a:gd name="T38" fmla="*/ 554 w 565"/>
              <a:gd name="T39" fmla="*/ 88 h 240"/>
              <a:gd name="T40" fmla="*/ 537 w 565"/>
              <a:gd name="T41" fmla="*/ 68 h 240"/>
              <a:gd name="T42" fmla="*/ 513 w 565"/>
              <a:gd name="T43" fmla="*/ 51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9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30"/>
                </a:lnTo>
                <a:lnTo>
                  <a:pt x="4" y="140"/>
                </a:lnTo>
                <a:lnTo>
                  <a:pt x="9" y="151"/>
                </a:lnTo>
                <a:lnTo>
                  <a:pt x="17" y="160"/>
                </a:lnTo>
                <a:lnTo>
                  <a:pt x="27" y="170"/>
                </a:lnTo>
                <a:lnTo>
                  <a:pt x="38" y="179"/>
                </a:lnTo>
                <a:lnTo>
                  <a:pt x="51" y="188"/>
                </a:lnTo>
                <a:lnTo>
                  <a:pt x="66" y="197"/>
                </a:lnTo>
                <a:lnTo>
                  <a:pt x="83" y="204"/>
                </a:lnTo>
                <a:lnTo>
                  <a:pt x="101" y="211"/>
                </a:lnTo>
                <a:lnTo>
                  <a:pt x="120" y="218"/>
                </a:lnTo>
                <a:lnTo>
                  <a:pt x="141" y="223"/>
                </a:lnTo>
                <a:lnTo>
                  <a:pt x="163" y="228"/>
                </a:lnTo>
                <a:lnTo>
                  <a:pt x="185" y="232"/>
                </a:lnTo>
                <a:lnTo>
                  <a:pt x="209" y="235"/>
                </a:lnTo>
                <a:lnTo>
                  <a:pt x="233" y="237"/>
                </a:lnTo>
                <a:lnTo>
                  <a:pt x="257" y="239"/>
                </a:lnTo>
                <a:lnTo>
                  <a:pt x="282" y="239"/>
                </a:lnTo>
                <a:lnTo>
                  <a:pt x="306" y="239"/>
                </a:lnTo>
                <a:lnTo>
                  <a:pt x="331" y="237"/>
                </a:lnTo>
                <a:lnTo>
                  <a:pt x="355" y="235"/>
                </a:lnTo>
                <a:lnTo>
                  <a:pt x="378" y="231"/>
                </a:lnTo>
                <a:lnTo>
                  <a:pt x="401" y="228"/>
                </a:lnTo>
                <a:lnTo>
                  <a:pt x="423" y="223"/>
                </a:lnTo>
                <a:lnTo>
                  <a:pt x="443" y="217"/>
                </a:lnTo>
                <a:lnTo>
                  <a:pt x="463" y="211"/>
                </a:lnTo>
                <a:lnTo>
                  <a:pt x="481" y="204"/>
                </a:lnTo>
                <a:lnTo>
                  <a:pt x="498" y="196"/>
                </a:lnTo>
                <a:lnTo>
                  <a:pt x="513" y="188"/>
                </a:lnTo>
                <a:lnTo>
                  <a:pt x="526" y="179"/>
                </a:lnTo>
                <a:lnTo>
                  <a:pt x="537" y="170"/>
                </a:lnTo>
                <a:lnTo>
                  <a:pt x="547" y="160"/>
                </a:lnTo>
                <a:lnTo>
                  <a:pt x="554" y="150"/>
                </a:lnTo>
                <a:lnTo>
                  <a:pt x="559" y="140"/>
                </a:lnTo>
                <a:lnTo>
                  <a:pt x="563" y="129"/>
                </a:lnTo>
                <a:lnTo>
                  <a:pt x="564" y="119"/>
                </a:lnTo>
                <a:lnTo>
                  <a:pt x="563" y="109"/>
                </a:lnTo>
                <a:lnTo>
                  <a:pt x="559" y="98"/>
                </a:lnTo>
                <a:lnTo>
                  <a:pt x="554" y="88"/>
                </a:lnTo>
                <a:lnTo>
                  <a:pt x="547" y="78"/>
                </a:lnTo>
                <a:lnTo>
                  <a:pt x="537" y="68"/>
                </a:lnTo>
                <a:lnTo>
                  <a:pt x="526" y="60"/>
                </a:lnTo>
                <a:lnTo>
                  <a:pt x="513" y="51"/>
                </a:lnTo>
                <a:lnTo>
                  <a:pt x="498" y="42"/>
                </a:lnTo>
                <a:lnTo>
                  <a:pt x="481" y="35"/>
                </a:lnTo>
                <a:lnTo>
                  <a:pt x="463" y="27"/>
                </a:lnTo>
                <a:lnTo>
                  <a:pt x="443" y="21"/>
                </a:lnTo>
                <a:lnTo>
                  <a:pt x="423" y="16"/>
                </a:lnTo>
                <a:lnTo>
                  <a:pt x="401" y="11"/>
                </a:lnTo>
                <a:lnTo>
                  <a:pt x="378" y="7"/>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9"/>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43"/>
          <p:cNvSpPr>
            <a:spLocks/>
          </p:cNvSpPr>
          <p:nvPr/>
        </p:nvSpPr>
        <p:spPr bwMode="auto">
          <a:xfrm>
            <a:off x="4681537" y="2038350"/>
            <a:ext cx="896938"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30 h 240"/>
              <a:gd name="T38" fmla="*/ 9 w 565"/>
              <a:gd name="T39" fmla="*/ 151 h 240"/>
              <a:gd name="T40" fmla="*/ 27 w 565"/>
              <a:gd name="T41" fmla="*/ 170 h 240"/>
              <a:gd name="T42" fmla="*/ 51 w 565"/>
              <a:gd name="T43" fmla="*/ 188 h 240"/>
              <a:gd name="T44" fmla="*/ 83 w 565"/>
              <a:gd name="T45" fmla="*/ 204 h 240"/>
              <a:gd name="T46" fmla="*/ 120 w 565"/>
              <a:gd name="T47" fmla="*/ 218 h 240"/>
              <a:gd name="T48" fmla="*/ 163 w 565"/>
              <a:gd name="T49" fmla="*/ 228 h 240"/>
              <a:gd name="T50" fmla="*/ 209 w 565"/>
              <a:gd name="T51" fmla="*/ 235 h 240"/>
              <a:gd name="T52" fmla="*/ 258 w 565"/>
              <a:gd name="T53" fmla="*/ 239 h 240"/>
              <a:gd name="T54" fmla="*/ 306 w 565"/>
              <a:gd name="T55" fmla="*/ 239 h 240"/>
              <a:gd name="T56" fmla="*/ 355 w 565"/>
              <a:gd name="T57" fmla="*/ 235 h 240"/>
              <a:gd name="T58" fmla="*/ 401 w 565"/>
              <a:gd name="T59" fmla="*/ 228 h 240"/>
              <a:gd name="T60" fmla="*/ 444 w 565"/>
              <a:gd name="T61" fmla="*/ 218 h 240"/>
              <a:gd name="T62" fmla="*/ 481 w 565"/>
              <a:gd name="T63" fmla="*/ 204 h 240"/>
              <a:gd name="T64" fmla="*/ 513 w 565"/>
              <a:gd name="T65" fmla="*/ 188 h 240"/>
              <a:gd name="T66" fmla="*/ 538 w 565"/>
              <a:gd name="T67" fmla="*/ 170 h 240"/>
              <a:gd name="T68" fmla="*/ 555 w 565"/>
              <a:gd name="T69" fmla="*/ 151 h 240"/>
              <a:gd name="T70" fmla="*/ 563 w 565"/>
              <a:gd name="T71" fmla="*/ 1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6"/>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6"/>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30"/>
                </a:lnTo>
                <a:lnTo>
                  <a:pt x="4" y="140"/>
                </a:lnTo>
                <a:lnTo>
                  <a:pt x="9" y="151"/>
                </a:lnTo>
                <a:lnTo>
                  <a:pt x="17" y="160"/>
                </a:lnTo>
                <a:lnTo>
                  <a:pt x="27" y="170"/>
                </a:lnTo>
                <a:lnTo>
                  <a:pt x="38" y="179"/>
                </a:lnTo>
                <a:lnTo>
                  <a:pt x="51" y="188"/>
                </a:lnTo>
                <a:lnTo>
                  <a:pt x="66" y="196"/>
                </a:lnTo>
                <a:lnTo>
                  <a:pt x="83" y="204"/>
                </a:lnTo>
                <a:lnTo>
                  <a:pt x="101" y="211"/>
                </a:lnTo>
                <a:lnTo>
                  <a:pt x="120" y="218"/>
                </a:lnTo>
                <a:lnTo>
                  <a:pt x="141" y="223"/>
                </a:lnTo>
                <a:lnTo>
                  <a:pt x="163" y="228"/>
                </a:lnTo>
                <a:lnTo>
                  <a:pt x="185" y="232"/>
                </a:lnTo>
                <a:lnTo>
                  <a:pt x="209" y="235"/>
                </a:lnTo>
                <a:lnTo>
                  <a:pt x="233" y="237"/>
                </a:lnTo>
                <a:lnTo>
                  <a:pt x="258" y="239"/>
                </a:lnTo>
                <a:lnTo>
                  <a:pt x="282" y="239"/>
                </a:lnTo>
                <a:lnTo>
                  <a:pt x="306" y="239"/>
                </a:lnTo>
                <a:lnTo>
                  <a:pt x="331" y="237"/>
                </a:lnTo>
                <a:lnTo>
                  <a:pt x="355" y="235"/>
                </a:lnTo>
                <a:lnTo>
                  <a:pt x="379" y="232"/>
                </a:lnTo>
                <a:lnTo>
                  <a:pt x="401" y="228"/>
                </a:lnTo>
                <a:lnTo>
                  <a:pt x="423" y="223"/>
                </a:lnTo>
                <a:lnTo>
                  <a:pt x="444" y="218"/>
                </a:lnTo>
                <a:lnTo>
                  <a:pt x="464" y="211"/>
                </a:lnTo>
                <a:lnTo>
                  <a:pt x="481" y="204"/>
                </a:lnTo>
                <a:lnTo>
                  <a:pt x="498" y="196"/>
                </a:lnTo>
                <a:lnTo>
                  <a:pt x="513" y="188"/>
                </a:lnTo>
                <a:lnTo>
                  <a:pt x="526" y="179"/>
                </a:lnTo>
                <a:lnTo>
                  <a:pt x="538" y="170"/>
                </a:lnTo>
                <a:lnTo>
                  <a:pt x="547" y="160"/>
                </a:lnTo>
                <a:lnTo>
                  <a:pt x="555" y="151"/>
                </a:lnTo>
                <a:lnTo>
                  <a:pt x="560" y="140"/>
                </a:lnTo>
                <a:lnTo>
                  <a:pt x="563" y="130"/>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44"/>
          <p:cNvSpPr>
            <a:spLocks/>
          </p:cNvSpPr>
          <p:nvPr/>
        </p:nvSpPr>
        <p:spPr bwMode="auto">
          <a:xfrm>
            <a:off x="5486400" y="1757362"/>
            <a:ext cx="896937"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2 h 241"/>
              <a:gd name="T14" fmla="*/ 355 w 565"/>
              <a:gd name="T15" fmla="*/ 5 h 241"/>
              <a:gd name="T16" fmla="*/ 307 w 565"/>
              <a:gd name="T17" fmla="*/ 1 h 241"/>
              <a:gd name="T18" fmla="*/ 258 w 565"/>
              <a:gd name="T19" fmla="*/ 1 h 241"/>
              <a:gd name="T20" fmla="*/ 210 w 565"/>
              <a:gd name="T21" fmla="*/ 5 h 241"/>
              <a:gd name="T22" fmla="*/ 164 w 565"/>
              <a:gd name="T23" fmla="*/ 12 h 241"/>
              <a:gd name="T24" fmla="*/ 121 w 565"/>
              <a:gd name="T25" fmla="*/ 22 h 241"/>
              <a:gd name="T26" fmla="*/ 83 w 565"/>
              <a:gd name="T27" fmla="*/ 35 h 241"/>
              <a:gd name="T28" fmla="*/ 51 w 565"/>
              <a:gd name="T29" fmla="*/ 51 h 241"/>
              <a:gd name="T30" fmla="*/ 27 w 565"/>
              <a:gd name="T31" fmla="*/ 70 h 241"/>
              <a:gd name="T32" fmla="*/ 10 w 565"/>
              <a:gd name="T33" fmla="*/ 89 h 241"/>
              <a:gd name="T34" fmla="*/ 1 w 565"/>
              <a:gd name="T35" fmla="*/ 110 h 241"/>
              <a:gd name="T36" fmla="*/ 1 w 565"/>
              <a:gd name="T37" fmla="*/ 131 h 241"/>
              <a:gd name="T38" fmla="*/ 10 w 565"/>
              <a:gd name="T39" fmla="*/ 151 h 241"/>
              <a:gd name="T40" fmla="*/ 27 w 565"/>
              <a:gd name="T41" fmla="*/ 171 h 241"/>
              <a:gd name="T42" fmla="*/ 51 w 565"/>
              <a:gd name="T43" fmla="*/ 189 h 241"/>
              <a:gd name="T44" fmla="*/ 83 w 565"/>
              <a:gd name="T45" fmla="*/ 205 h 241"/>
              <a:gd name="T46" fmla="*/ 121 w 565"/>
              <a:gd name="T47" fmla="*/ 218 h 241"/>
              <a:gd name="T48" fmla="*/ 164 w 565"/>
              <a:gd name="T49" fmla="*/ 229 h 241"/>
              <a:gd name="T50" fmla="*/ 210 w 565"/>
              <a:gd name="T51" fmla="*/ 236 h 241"/>
              <a:gd name="T52" fmla="*/ 258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100"/>
                </a:lnTo>
                <a:lnTo>
                  <a:pt x="554" y="89"/>
                </a:lnTo>
                <a:lnTo>
                  <a:pt x="547" y="79"/>
                </a:lnTo>
                <a:lnTo>
                  <a:pt x="538" y="70"/>
                </a:lnTo>
                <a:lnTo>
                  <a:pt x="526" y="60"/>
                </a:lnTo>
                <a:lnTo>
                  <a:pt x="513" y="51"/>
                </a:lnTo>
                <a:lnTo>
                  <a:pt x="498" y="43"/>
                </a:lnTo>
                <a:lnTo>
                  <a:pt x="482" y="35"/>
                </a:lnTo>
                <a:lnTo>
                  <a:pt x="463" y="29"/>
                </a:lnTo>
                <a:lnTo>
                  <a:pt x="444" y="22"/>
                </a:lnTo>
                <a:lnTo>
                  <a:pt x="423" y="16"/>
                </a:lnTo>
                <a:lnTo>
                  <a:pt x="401" y="12"/>
                </a:lnTo>
                <a:lnTo>
                  <a:pt x="378" y="8"/>
                </a:lnTo>
                <a:lnTo>
                  <a:pt x="355" y="5"/>
                </a:lnTo>
                <a:lnTo>
                  <a:pt x="332" y="3"/>
                </a:lnTo>
                <a:lnTo>
                  <a:pt x="307" y="1"/>
                </a:lnTo>
                <a:lnTo>
                  <a:pt x="282" y="0"/>
                </a:lnTo>
                <a:lnTo>
                  <a:pt x="258" y="1"/>
                </a:lnTo>
                <a:lnTo>
                  <a:pt x="234" y="3"/>
                </a:lnTo>
                <a:lnTo>
                  <a:pt x="210" y="5"/>
                </a:lnTo>
                <a:lnTo>
                  <a:pt x="186" y="8"/>
                </a:lnTo>
                <a:lnTo>
                  <a:pt x="164" y="12"/>
                </a:lnTo>
                <a:lnTo>
                  <a:pt x="141" y="16"/>
                </a:lnTo>
                <a:lnTo>
                  <a:pt x="121" y="22"/>
                </a:lnTo>
                <a:lnTo>
                  <a:pt x="101" y="29"/>
                </a:lnTo>
                <a:lnTo>
                  <a:pt x="83" y="35"/>
                </a:lnTo>
                <a:lnTo>
                  <a:pt x="66" y="43"/>
                </a:lnTo>
                <a:lnTo>
                  <a:pt x="51" y="51"/>
                </a:lnTo>
                <a:lnTo>
                  <a:pt x="39" y="60"/>
                </a:lnTo>
                <a:lnTo>
                  <a:pt x="27" y="70"/>
                </a:lnTo>
                <a:lnTo>
                  <a:pt x="18" y="79"/>
                </a:lnTo>
                <a:lnTo>
                  <a:pt x="10" y="89"/>
                </a:lnTo>
                <a:lnTo>
                  <a:pt x="5" y="100"/>
                </a:lnTo>
                <a:lnTo>
                  <a:pt x="1" y="110"/>
                </a:lnTo>
                <a:lnTo>
                  <a:pt x="0" y="120"/>
                </a:lnTo>
                <a:lnTo>
                  <a:pt x="1" y="131"/>
                </a:lnTo>
                <a:lnTo>
                  <a:pt x="5" y="141"/>
                </a:lnTo>
                <a:lnTo>
                  <a:pt x="10" y="151"/>
                </a:lnTo>
                <a:lnTo>
                  <a:pt x="18" y="161"/>
                </a:lnTo>
                <a:lnTo>
                  <a:pt x="27" y="171"/>
                </a:lnTo>
                <a:lnTo>
                  <a:pt x="39" y="180"/>
                </a:lnTo>
                <a:lnTo>
                  <a:pt x="51" y="189"/>
                </a:lnTo>
                <a:lnTo>
                  <a:pt x="66" y="197"/>
                </a:lnTo>
                <a:lnTo>
                  <a:pt x="83" y="205"/>
                </a:lnTo>
                <a:lnTo>
                  <a:pt x="101" y="212"/>
                </a:lnTo>
                <a:lnTo>
                  <a:pt x="121" y="218"/>
                </a:lnTo>
                <a:lnTo>
                  <a:pt x="141" y="224"/>
                </a:lnTo>
                <a:lnTo>
                  <a:pt x="164" y="229"/>
                </a:lnTo>
                <a:lnTo>
                  <a:pt x="186" y="233"/>
                </a:lnTo>
                <a:lnTo>
                  <a:pt x="210" y="236"/>
                </a:lnTo>
                <a:lnTo>
                  <a:pt x="234" y="238"/>
                </a:lnTo>
                <a:lnTo>
                  <a:pt x="258" y="239"/>
                </a:lnTo>
                <a:lnTo>
                  <a:pt x="282" y="240"/>
                </a:lnTo>
                <a:lnTo>
                  <a:pt x="307" y="239"/>
                </a:lnTo>
                <a:lnTo>
                  <a:pt x="332"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Rectangle 45"/>
          <p:cNvSpPr>
            <a:spLocks noChangeArrowheads="1"/>
          </p:cNvSpPr>
          <p:nvPr/>
        </p:nvSpPr>
        <p:spPr bwMode="auto">
          <a:xfrm>
            <a:off x="6519862" y="2036762"/>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46" name="Rectangle 46"/>
          <p:cNvSpPr>
            <a:spLocks noChangeArrowheads="1"/>
          </p:cNvSpPr>
          <p:nvPr/>
        </p:nvSpPr>
        <p:spPr bwMode="auto">
          <a:xfrm>
            <a:off x="5613400" y="1811337"/>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47" name="Rectangle 47"/>
          <p:cNvSpPr>
            <a:spLocks noChangeArrowheads="1"/>
          </p:cNvSpPr>
          <p:nvPr/>
        </p:nvSpPr>
        <p:spPr bwMode="auto">
          <a:xfrm>
            <a:off x="4830762" y="2027237"/>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48" name="Line 48"/>
          <p:cNvSpPr>
            <a:spLocks noChangeShapeType="1"/>
          </p:cNvSpPr>
          <p:nvPr/>
        </p:nvSpPr>
        <p:spPr bwMode="auto">
          <a:xfrm>
            <a:off x="5129212" y="2443162"/>
            <a:ext cx="552450" cy="2000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49"/>
          <p:cNvSpPr>
            <a:spLocks noChangeShapeType="1"/>
          </p:cNvSpPr>
          <p:nvPr/>
        </p:nvSpPr>
        <p:spPr bwMode="auto">
          <a:xfrm>
            <a:off x="5946775" y="2138362"/>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0"/>
          <p:cNvSpPr>
            <a:spLocks noChangeShapeType="1"/>
          </p:cNvSpPr>
          <p:nvPr/>
        </p:nvSpPr>
        <p:spPr bwMode="auto">
          <a:xfrm flipH="1">
            <a:off x="6245225" y="2427287"/>
            <a:ext cx="5302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1"/>
          <p:cNvSpPr>
            <a:spLocks noChangeShapeType="1"/>
          </p:cNvSpPr>
          <p:nvPr/>
        </p:nvSpPr>
        <p:spPr bwMode="auto">
          <a:xfrm flipH="1">
            <a:off x="4951412" y="5741987"/>
            <a:ext cx="658813"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53"/>
          <p:cNvSpPr>
            <a:spLocks/>
          </p:cNvSpPr>
          <p:nvPr/>
        </p:nvSpPr>
        <p:spPr bwMode="auto">
          <a:xfrm>
            <a:off x="5824537" y="4554537"/>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4"/>
          <p:cNvSpPr>
            <a:spLocks noChangeArrowheads="1"/>
          </p:cNvSpPr>
          <p:nvPr/>
        </p:nvSpPr>
        <p:spPr bwMode="auto">
          <a:xfrm>
            <a:off x="5900737" y="4554537"/>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55" name="Line 55"/>
          <p:cNvSpPr>
            <a:spLocks noChangeShapeType="1"/>
          </p:cNvSpPr>
          <p:nvPr/>
        </p:nvSpPr>
        <p:spPr bwMode="auto">
          <a:xfrm flipV="1">
            <a:off x="6281737" y="4935537"/>
            <a:ext cx="0" cy="457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52"/>
          <p:cNvSpPr>
            <a:spLocks noChangeShapeType="1"/>
          </p:cNvSpPr>
          <p:nvPr/>
        </p:nvSpPr>
        <p:spPr bwMode="auto">
          <a:xfrm>
            <a:off x="4968875" y="5733106"/>
            <a:ext cx="644525"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51"/>
          <p:cNvSpPr>
            <a:spLocks noChangeShapeType="1"/>
          </p:cNvSpPr>
          <p:nvPr/>
        </p:nvSpPr>
        <p:spPr bwMode="auto">
          <a:xfrm flipH="1">
            <a:off x="6950074" y="5733106"/>
            <a:ext cx="25558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387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p:txBody>
          <a:bodyPr>
            <a:normAutofit fontScale="90000"/>
          </a:bodyPr>
          <a:lstStyle/>
          <a:p>
            <a:r>
              <a:rPr lang="en-US" dirty="0"/>
              <a:t>Ternary vs. Aggregation Relationships (Cont’d)</a:t>
            </a:r>
          </a:p>
        </p:txBody>
      </p:sp>
      <p:sp>
        <p:nvSpPr>
          <p:cNvPr id="63494" name="Rectangle 3"/>
          <p:cNvSpPr>
            <a:spLocks noGrp="1" noChangeArrowheads="1"/>
          </p:cNvSpPr>
          <p:nvPr>
            <p:ph type="body" idx="1"/>
          </p:nvPr>
        </p:nvSpPr>
        <p:spPr>
          <a:xfrm>
            <a:off x="457200" y="1600200"/>
            <a:ext cx="8551862" cy="4525963"/>
          </a:xfrm>
        </p:spPr>
        <p:txBody>
          <a:bodyPr>
            <a:normAutofit/>
          </a:bodyPr>
          <a:lstStyle/>
          <a:p>
            <a:pPr>
              <a:buFont typeface="Wingdings" pitchFamily="2" charset="2"/>
              <a:buChar char="§"/>
            </a:pPr>
            <a:r>
              <a:rPr lang="en-US" sz="2400" dirty="0"/>
              <a:t>We might reasonably use a ternary relationship instead </a:t>
            </a:r>
            <a:br>
              <a:rPr lang="en-US" sz="2400" dirty="0"/>
            </a:br>
            <a:r>
              <a:rPr lang="en-US" sz="2400" dirty="0"/>
              <a:t>of an aggregation</a:t>
            </a:r>
          </a:p>
        </p:txBody>
      </p:sp>
      <p:sp>
        <p:nvSpPr>
          <p:cNvPr id="7" name="Freeform 7"/>
          <p:cNvSpPr>
            <a:spLocks/>
          </p:cNvSpPr>
          <p:nvPr/>
        </p:nvSpPr>
        <p:spPr bwMode="auto">
          <a:xfrm>
            <a:off x="4656137" y="4314825"/>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8"/>
          <p:cNvSpPr>
            <a:spLocks/>
          </p:cNvSpPr>
          <p:nvPr/>
        </p:nvSpPr>
        <p:spPr bwMode="auto">
          <a:xfrm>
            <a:off x="6302375" y="4314825"/>
            <a:ext cx="896937" cy="381000"/>
          </a:xfrm>
          <a:custGeom>
            <a:avLst/>
            <a:gdLst>
              <a:gd name="T0" fmla="*/ 1 w 565"/>
              <a:gd name="T1" fmla="*/ 129 h 240"/>
              <a:gd name="T2" fmla="*/ 9 w 565"/>
              <a:gd name="T3" fmla="*/ 150 h 240"/>
              <a:gd name="T4" fmla="*/ 27 w 565"/>
              <a:gd name="T5" fmla="*/ 170 h 240"/>
              <a:gd name="T6" fmla="*/ 51 w 565"/>
              <a:gd name="T7" fmla="*/ 188 h 240"/>
              <a:gd name="T8" fmla="*/ 83 w 565"/>
              <a:gd name="T9" fmla="*/ 204 h 240"/>
              <a:gd name="T10" fmla="*/ 120 w 565"/>
              <a:gd name="T11" fmla="*/ 217 h 240"/>
              <a:gd name="T12" fmla="*/ 163 w 565"/>
              <a:gd name="T13" fmla="*/ 227 h 240"/>
              <a:gd name="T14" fmla="*/ 209 w 565"/>
              <a:gd name="T15" fmla="*/ 235 h 240"/>
              <a:gd name="T16" fmla="*/ 257 w 565"/>
              <a:gd name="T17" fmla="*/ 239 h 240"/>
              <a:gd name="T18" fmla="*/ 306 w 565"/>
              <a:gd name="T19" fmla="*/ 239 h 240"/>
              <a:gd name="T20" fmla="*/ 355 w 565"/>
              <a:gd name="T21" fmla="*/ 235 h 240"/>
              <a:gd name="T22" fmla="*/ 401 w 565"/>
              <a:gd name="T23" fmla="*/ 227 h 240"/>
              <a:gd name="T24" fmla="*/ 443 w 565"/>
              <a:gd name="T25" fmla="*/ 217 h 240"/>
              <a:gd name="T26" fmla="*/ 481 w 565"/>
              <a:gd name="T27" fmla="*/ 204 h 240"/>
              <a:gd name="T28" fmla="*/ 513 w 565"/>
              <a:gd name="T29" fmla="*/ 188 h 240"/>
              <a:gd name="T30" fmla="*/ 537 w 565"/>
              <a:gd name="T31" fmla="*/ 169 h 240"/>
              <a:gd name="T32" fmla="*/ 554 w 565"/>
              <a:gd name="T33" fmla="*/ 150 h 240"/>
              <a:gd name="T34" fmla="*/ 563 w 565"/>
              <a:gd name="T35" fmla="*/ 129 h 240"/>
              <a:gd name="T36" fmla="*/ 563 w 565"/>
              <a:gd name="T37" fmla="*/ 108 h 240"/>
              <a:gd name="T38" fmla="*/ 554 w 565"/>
              <a:gd name="T39" fmla="*/ 88 h 240"/>
              <a:gd name="T40" fmla="*/ 537 w 565"/>
              <a:gd name="T41" fmla="*/ 68 h 240"/>
              <a:gd name="T42" fmla="*/ 513 w 565"/>
              <a:gd name="T43" fmla="*/ 50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8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7" y="239"/>
                </a:lnTo>
                <a:lnTo>
                  <a:pt x="282" y="239"/>
                </a:lnTo>
                <a:lnTo>
                  <a:pt x="306" y="239"/>
                </a:lnTo>
                <a:lnTo>
                  <a:pt x="331" y="237"/>
                </a:lnTo>
                <a:lnTo>
                  <a:pt x="355" y="235"/>
                </a:lnTo>
                <a:lnTo>
                  <a:pt x="378" y="231"/>
                </a:lnTo>
                <a:lnTo>
                  <a:pt x="401" y="227"/>
                </a:lnTo>
                <a:lnTo>
                  <a:pt x="423" y="223"/>
                </a:lnTo>
                <a:lnTo>
                  <a:pt x="443" y="217"/>
                </a:lnTo>
                <a:lnTo>
                  <a:pt x="463" y="211"/>
                </a:lnTo>
                <a:lnTo>
                  <a:pt x="481" y="204"/>
                </a:lnTo>
                <a:lnTo>
                  <a:pt x="498" y="196"/>
                </a:lnTo>
                <a:lnTo>
                  <a:pt x="513" y="188"/>
                </a:lnTo>
                <a:lnTo>
                  <a:pt x="526" y="179"/>
                </a:lnTo>
                <a:lnTo>
                  <a:pt x="537" y="169"/>
                </a:lnTo>
                <a:lnTo>
                  <a:pt x="547" y="160"/>
                </a:lnTo>
                <a:lnTo>
                  <a:pt x="554" y="150"/>
                </a:lnTo>
                <a:lnTo>
                  <a:pt x="559" y="140"/>
                </a:lnTo>
                <a:lnTo>
                  <a:pt x="563" y="129"/>
                </a:lnTo>
                <a:lnTo>
                  <a:pt x="564" y="119"/>
                </a:lnTo>
                <a:lnTo>
                  <a:pt x="563" y="108"/>
                </a:lnTo>
                <a:lnTo>
                  <a:pt x="559" y="98"/>
                </a:lnTo>
                <a:lnTo>
                  <a:pt x="554" y="88"/>
                </a:lnTo>
                <a:lnTo>
                  <a:pt x="547" y="78"/>
                </a:lnTo>
                <a:lnTo>
                  <a:pt x="537" y="68"/>
                </a:lnTo>
                <a:lnTo>
                  <a:pt x="526" y="59"/>
                </a:lnTo>
                <a:lnTo>
                  <a:pt x="513" y="50"/>
                </a:lnTo>
                <a:lnTo>
                  <a:pt x="498" y="42"/>
                </a:lnTo>
                <a:lnTo>
                  <a:pt x="481" y="35"/>
                </a:lnTo>
                <a:lnTo>
                  <a:pt x="463" y="27"/>
                </a:lnTo>
                <a:lnTo>
                  <a:pt x="443" y="21"/>
                </a:lnTo>
                <a:lnTo>
                  <a:pt x="423" y="15"/>
                </a:lnTo>
                <a:lnTo>
                  <a:pt x="401" y="11"/>
                </a:lnTo>
                <a:lnTo>
                  <a:pt x="378" y="6"/>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8"/>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9"/>
          <p:cNvSpPr>
            <a:spLocks/>
          </p:cNvSpPr>
          <p:nvPr/>
        </p:nvSpPr>
        <p:spPr bwMode="auto">
          <a:xfrm>
            <a:off x="2336800" y="3941762"/>
            <a:ext cx="1169987" cy="366713"/>
          </a:xfrm>
          <a:custGeom>
            <a:avLst/>
            <a:gdLst>
              <a:gd name="T0" fmla="*/ 736 w 737"/>
              <a:gd name="T1" fmla="*/ 105 h 231"/>
              <a:gd name="T2" fmla="*/ 724 w 737"/>
              <a:gd name="T3" fmla="*/ 85 h 231"/>
              <a:gd name="T4" fmla="*/ 702 w 737"/>
              <a:gd name="T5" fmla="*/ 67 h 231"/>
              <a:gd name="T6" fmla="*/ 670 w 737"/>
              <a:gd name="T7" fmla="*/ 48 h 231"/>
              <a:gd name="T8" fmla="*/ 628 w 737"/>
              <a:gd name="T9" fmla="*/ 33 h 231"/>
              <a:gd name="T10" fmla="*/ 579 w 737"/>
              <a:gd name="T11" fmla="*/ 21 h 231"/>
              <a:gd name="T12" fmla="*/ 524 w 737"/>
              <a:gd name="T13" fmla="*/ 10 h 231"/>
              <a:gd name="T14" fmla="*/ 464 w 737"/>
              <a:gd name="T15" fmla="*/ 3 h 231"/>
              <a:gd name="T16" fmla="*/ 400 w 737"/>
              <a:gd name="T17" fmla="*/ 0 h 231"/>
              <a:gd name="T18" fmla="*/ 336 w 737"/>
              <a:gd name="T19" fmla="*/ 0 h 231"/>
              <a:gd name="T20" fmla="*/ 274 w 737"/>
              <a:gd name="T21" fmla="*/ 3 h 231"/>
              <a:gd name="T22" fmla="*/ 214 w 737"/>
              <a:gd name="T23" fmla="*/ 10 h 231"/>
              <a:gd name="T24" fmla="*/ 157 w 737"/>
              <a:gd name="T25" fmla="*/ 21 h 231"/>
              <a:gd name="T26" fmla="*/ 108 w 737"/>
              <a:gd name="T27" fmla="*/ 33 h 231"/>
              <a:gd name="T28" fmla="*/ 66 w 737"/>
              <a:gd name="T29" fmla="*/ 48 h 231"/>
              <a:gd name="T30" fmla="*/ 35 w 737"/>
              <a:gd name="T31" fmla="*/ 67 h 231"/>
              <a:gd name="T32" fmla="*/ 13 w 737"/>
              <a:gd name="T33" fmla="*/ 85 h 231"/>
              <a:gd name="T34" fmla="*/ 1 w 737"/>
              <a:gd name="T35" fmla="*/ 105 h 231"/>
              <a:gd name="T36" fmla="*/ 1 w 737"/>
              <a:gd name="T37" fmla="*/ 125 h 231"/>
              <a:gd name="T38" fmla="*/ 13 w 737"/>
              <a:gd name="T39" fmla="*/ 144 h 231"/>
              <a:gd name="T40" fmla="*/ 35 w 737"/>
              <a:gd name="T41" fmla="*/ 163 h 231"/>
              <a:gd name="T42" fmla="*/ 66 w 737"/>
              <a:gd name="T43" fmla="*/ 181 h 231"/>
              <a:gd name="T44" fmla="*/ 108 w 737"/>
              <a:gd name="T45" fmla="*/ 196 h 231"/>
              <a:gd name="T46" fmla="*/ 157 w 737"/>
              <a:gd name="T47" fmla="*/ 208 h 231"/>
              <a:gd name="T48" fmla="*/ 214 w 737"/>
              <a:gd name="T49" fmla="*/ 219 h 231"/>
              <a:gd name="T50" fmla="*/ 274 w 737"/>
              <a:gd name="T51" fmla="*/ 226 h 231"/>
              <a:gd name="T52" fmla="*/ 336 w 737"/>
              <a:gd name="T53" fmla="*/ 229 h 231"/>
              <a:gd name="T54" fmla="*/ 400 w 737"/>
              <a:gd name="T55" fmla="*/ 229 h 231"/>
              <a:gd name="T56" fmla="*/ 464 w 737"/>
              <a:gd name="T57" fmla="*/ 226 h 231"/>
              <a:gd name="T58" fmla="*/ 524 w 737"/>
              <a:gd name="T59" fmla="*/ 219 h 231"/>
              <a:gd name="T60" fmla="*/ 579 w 737"/>
              <a:gd name="T61" fmla="*/ 208 h 231"/>
              <a:gd name="T62" fmla="*/ 628 w 737"/>
              <a:gd name="T63" fmla="*/ 196 h 231"/>
              <a:gd name="T64" fmla="*/ 670 w 737"/>
              <a:gd name="T65" fmla="*/ 181 h 231"/>
              <a:gd name="T66" fmla="*/ 702 w 737"/>
              <a:gd name="T67" fmla="*/ 163 h 231"/>
              <a:gd name="T68" fmla="*/ 724 w 737"/>
              <a:gd name="T69" fmla="*/ 144 h 231"/>
              <a:gd name="T70" fmla="*/ 736 w 737"/>
              <a:gd name="T71" fmla="*/ 12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7" h="231">
                <a:moveTo>
                  <a:pt x="736" y="115"/>
                </a:moveTo>
                <a:lnTo>
                  <a:pt x="736" y="105"/>
                </a:lnTo>
                <a:lnTo>
                  <a:pt x="730" y="94"/>
                </a:lnTo>
                <a:lnTo>
                  <a:pt x="724" y="85"/>
                </a:lnTo>
                <a:lnTo>
                  <a:pt x="715" y="75"/>
                </a:lnTo>
                <a:lnTo>
                  <a:pt x="702" y="67"/>
                </a:lnTo>
                <a:lnTo>
                  <a:pt x="687" y="57"/>
                </a:lnTo>
                <a:lnTo>
                  <a:pt x="670" y="48"/>
                </a:lnTo>
                <a:lnTo>
                  <a:pt x="651" y="41"/>
                </a:lnTo>
                <a:lnTo>
                  <a:pt x="628" y="33"/>
                </a:lnTo>
                <a:lnTo>
                  <a:pt x="605" y="27"/>
                </a:lnTo>
                <a:lnTo>
                  <a:pt x="579" y="21"/>
                </a:lnTo>
                <a:lnTo>
                  <a:pt x="552" y="15"/>
                </a:lnTo>
                <a:lnTo>
                  <a:pt x="524" y="10"/>
                </a:lnTo>
                <a:lnTo>
                  <a:pt x="494" y="7"/>
                </a:lnTo>
                <a:lnTo>
                  <a:pt x="464" y="3"/>
                </a:lnTo>
                <a:lnTo>
                  <a:pt x="433" y="1"/>
                </a:lnTo>
                <a:lnTo>
                  <a:pt x="400" y="0"/>
                </a:lnTo>
                <a:lnTo>
                  <a:pt x="368" y="0"/>
                </a:lnTo>
                <a:lnTo>
                  <a:pt x="336" y="0"/>
                </a:lnTo>
                <a:lnTo>
                  <a:pt x="305" y="1"/>
                </a:lnTo>
                <a:lnTo>
                  <a:pt x="274" y="3"/>
                </a:lnTo>
                <a:lnTo>
                  <a:pt x="242" y="7"/>
                </a:lnTo>
                <a:lnTo>
                  <a:pt x="214" y="10"/>
                </a:lnTo>
                <a:lnTo>
                  <a:pt x="184" y="15"/>
                </a:lnTo>
                <a:lnTo>
                  <a:pt x="157" y="21"/>
                </a:lnTo>
                <a:lnTo>
                  <a:pt x="131" y="27"/>
                </a:lnTo>
                <a:lnTo>
                  <a:pt x="108" y="33"/>
                </a:lnTo>
                <a:lnTo>
                  <a:pt x="86" y="41"/>
                </a:lnTo>
                <a:lnTo>
                  <a:pt x="66" y="48"/>
                </a:lnTo>
                <a:lnTo>
                  <a:pt x="50" y="57"/>
                </a:lnTo>
                <a:lnTo>
                  <a:pt x="35" y="67"/>
                </a:lnTo>
                <a:lnTo>
                  <a:pt x="23" y="75"/>
                </a:lnTo>
                <a:lnTo>
                  <a:pt x="13" y="85"/>
                </a:lnTo>
                <a:lnTo>
                  <a:pt x="6" y="94"/>
                </a:lnTo>
                <a:lnTo>
                  <a:pt x="1" y="105"/>
                </a:lnTo>
                <a:lnTo>
                  <a:pt x="0" y="115"/>
                </a:lnTo>
                <a:lnTo>
                  <a:pt x="1" y="125"/>
                </a:lnTo>
                <a:lnTo>
                  <a:pt x="6" y="135"/>
                </a:lnTo>
                <a:lnTo>
                  <a:pt x="13" y="144"/>
                </a:lnTo>
                <a:lnTo>
                  <a:pt x="23" y="154"/>
                </a:lnTo>
                <a:lnTo>
                  <a:pt x="35" y="163"/>
                </a:lnTo>
                <a:lnTo>
                  <a:pt x="50" y="172"/>
                </a:lnTo>
                <a:lnTo>
                  <a:pt x="66" y="181"/>
                </a:lnTo>
                <a:lnTo>
                  <a:pt x="86" y="188"/>
                </a:lnTo>
                <a:lnTo>
                  <a:pt x="108" y="196"/>
                </a:lnTo>
                <a:lnTo>
                  <a:pt x="131" y="203"/>
                </a:lnTo>
                <a:lnTo>
                  <a:pt x="157" y="208"/>
                </a:lnTo>
                <a:lnTo>
                  <a:pt x="184" y="214"/>
                </a:lnTo>
                <a:lnTo>
                  <a:pt x="214" y="219"/>
                </a:lnTo>
                <a:lnTo>
                  <a:pt x="242" y="223"/>
                </a:lnTo>
                <a:lnTo>
                  <a:pt x="274" y="226"/>
                </a:lnTo>
                <a:lnTo>
                  <a:pt x="305" y="228"/>
                </a:lnTo>
                <a:lnTo>
                  <a:pt x="336" y="229"/>
                </a:lnTo>
                <a:lnTo>
                  <a:pt x="368" y="230"/>
                </a:lnTo>
                <a:lnTo>
                  <a:pt x="400" y="229"/>
                </a:lnTo>
                <a:lnTo>
                  <a:pt x="433" y="228"/>
                </a:lnTo>
                <a:lnTo>
                  <a:pt x="464" y="226"/>
                </a:lnTo>
                <a:lnTo>
                  <a:pt x="494" y="223"/>
                </a:lnTo>
                <a:lnTo>
                  <a:pt x="524" y="219"/>
                </a:lnTo>
                <a:lnTo>
                  <a:pt x="552" y="214"/>
                </a:lnTo>
                <a:lnTo>
                  <a:pt x="579" y="208"/>
                </a:lnTo>
                <a:lnTo>
                  <a:pt x="605" y="203"/>
                </a:lnTo>
                <a:lnTo>
                  <a:pt x="628" y="196"/>
                </a:lnTo>
                <a:lnTo>
                  <a:pt x="651" y="188"/>
                </a:lnTo>
                <a:lnTo>
                  <a:pt x="670" y="181"/>
                </a:lnTo>
                <a:lnTo>
                  <a:pt x="687" y="172"/>
                </a:lnTo>
                <a:lnTo>
                  <a:pt x="702" y="163"/>
                </a:lnTo>
                <a:lnTo>
                  <a:pt x="715" y="154"/>
                </a:lnTo>
                <a:lnTo>
                  <a:pt x="724" y="144"/>
                </a:lnTo>
                <a:lnTo>
                  <a:pt x="730" y="135"/>
                </a:lnTo>
                <a:lnTo>
                  <a:pt x="736" y="125"/>
                </a:lnTo>
                <a:lnTo>
                  <a:pt x="736" y="11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0"/>
          <p:cNvSpPr>
            <a:spLocks/>
          </p:cNvSpPr>
          <p:nvPr/>
        </p:nvSpPr>
        <p:spPr bwMode="auto">
          <a:xfrm>
            <a:off x="1524000" y="4314825"/>
            <a:ext cx="896937"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29 h 240"/>
              <a:gd name="T38" fmla="*/ 9 w 565"/>
              <a:gd name="T39" fmla="*/ 150 h 240"/>
              <a:gd name="T40" fmla="*/ 27 w 565"/>
              <a:gd name="T41" fmla="*/ 170 h 240"/>
              <a:gd name="T42" fmla="*/ 51 w 565"/>
              <a:gd name="T43" fmla="*/ 188 h 240"/>
              <a:gd name="T44" fmla="*/ 83 w 565"/>
              <a:gd name="T45" fmla="*/ 204 h 240"/>
              <a:gd name="T46" fmla="*/ 120 w 565"/>
              <a:gd name="T47" fmla="*/ 217 h 240"/>
              <a:gd name="T48" fmla="*/ 163 w 565"/>
              <a:gd name="T49" fmla="*/ 227 h 240"/>
              <a:gd name="T50" fmla="*/ 209 w 565"/>
              <a:gd name="T51" fmla="*/ 235 h 240"/>
              <a:gd name="T52" fmla="*/ 258 w 565"/>
              <a:gd name="T53" fmla="*/ 239 h 240"/>
              <a:gd name="T54" fmla="*/ 306 w 565"/>
              <a:gd name="T55" fmla="*/ 239 h 240"/>
              <a:gd name="T56" fmla="*/ 355 w 565"/>
              <a:gd name="T57" fmla="*/ 235 h 240"/>
              <a:gd name="T58" fmla="*/ 401 w 565"/>
              <a:gd name="T59" fmla="*/ 227 h 240"/>
              <a:gd name="T60" fmla="*/ 444 w 565"/>
              <a:gd name="T61" fmla="*/ 217 h 240"/>
              <a:gd name="T62" fmla="*/ 481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5"/>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5"/>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8" y="239"/>
                </a:lnTo>
                <a:lnTo>
                  <a:pt x="282" y="239"/>
                </a:lnTo>
                <a:lnTo>
                  <a:pt x="306" y="239"/>
                </a:lnTo>
                <a:lnTo>
                  <a:pt x="331" y="237"/>
                </a:lnTo>
                <a:lnTo>
                  <a:pt x="355" y="235"/>
                </a:lnTo>
                <a:lnTo>
                  <a:pt x="379" y="231"/>
                </a:lnTo>
                <a:lnTo>
                  <a:pt x="401" y="227"/>
                </a:lnTo>
                <a:lnTo>
                  <a:pt x="423" y="223"/>
                </a:lnTo>
                <a:lnTo>
                  <a:pt x="444" y="217"/>
                </a:lnTo>
                <a:lnTo>
                  <a:pt x="464" y="211"/>
                </a:lnTo>
                <a:lnTo>
                  <a:pt x="481" y="204"/>
                </a:lnTo>
                <a:lnTo>
                  <a:pt x="498" y="196"/>
                </a:lnTo>
                <a:lnTo>
                  <a:pt x="513" y="188"/>
                </a:lnTo>
                <a:lnTo>
                  <a:pt x="526"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1"/>
          <p:cNvSpPr>
            <a:spLocks/>
          </p:cNvSpPr>
          <p:nvPr/>
        </p:nvSpPr>
        <p:spPr bwMode="auto">
          <a:xfrm>
            <a:off x="3168650" y="4314825"/>
            <a:ext cx="1133475" cy="381000"/>
          </a:xfrm>
          <a:custGeom>
            <a:avLst/>
            <a:gdLst>
              <a:gd name="T0" fmla="*/ 2 w 714"/>
              <a:gd name="T1" fmla="*/ 129 h 240"/>
              <a:gd name="T2" fmla="*/ 12 w 714"/>
              <a:gd name="T3" fmla="*/ 150 h 240"/>
              <a:gd name="T4" fmla="*/ 34 w 714"/>
              <a:gd name="T5" fmla="*/ 170 h 240"/>
              <a:gd name="T6" fmla="*/ 64 w 714"/>
              <a:gd name="T7" fmla="*/ 188 h 240"/>
              <a:gd name="T8" fmla="*/ 104 w 714"/>
              <a:gd name="T9" fmla="*/ 204 h 240"/>
              <a:gd name="T10" fmla="*/ 152 w 714"/>
              <a:gd name="T11" fmla="*/ 217 h 240"/>
              <a:gd name="T12" fmla="*/ 206 w 714"/>
              <a:gd name="T13" fmla="*/ 227 h 240"/>
              <a:gd name="T14" fmla="*/ 265 w 714"/>
              <a:gd name="T15" fmla="*/ 235 h 240"/>
              <a:gd name="T16" fmla="*/ 326 w 714"/>
              <a:gd name="T17" fmla="*/ 239 h 240"/>
              <a:gd name="T18" fmla="*/ 388 w 714"/>
              <a:gd name="T19" fmla="*/ 239 h 240"/>
              <a:gd name="T20" fmla="*/ 450 w 714"/>
              <a:gd name="T21" fmla="*/ 235 h 240"/>
              <a:gd name="T22" fmla="*/ 508 w 714"/>
              <a:gd name="T23" fmla="*/ 227 h 240"/>
              <a:gd name="T24" fmla="*/ 561 w 714"/>
              <a:gd name="T25" fmla="*/ 217 h 240"/>
              <a:gd name="T26" fmla="*/ 609 w 714"/>
              <a:gd name="T27" fmla="*/ 204 h 240"/>
              <a:gd name="T28" fmla="*/ 648 w 714"/>
              <a:gd name="T29" fmla="*/ 188 h 240"/>
              <a:gd name="T30" fmla="*/ 680 w 714"/>
              <a:gd name="T31" fmla="*/ 169 h 240"/>
              <a:gd name="T32" fmla="*/ 701 w 714"/>
              <a:gd name="T33" fmla="*/ 150 h 240"/>
              <a:gd name="T34" fmla="*/ 711 w 714"/>
              <a:gd name="T35" fmla="*/ 129 h 240"/>
              <a:gd name="T36" fmla="*/ 711 w 714"/>
              <a:gd name="T37" fmla="*/ 108 h 240"/>
              <a:gd name="T38" fmla="*/ 701 w 714"/>
              <a:gd name="T39" fmla="*/ 88 h 240"/>
              <a:gd name="T40" fmla="*/ 680 w 714"/>
              <a:gd name="T41" fmla="*/ 68 h 240"/>
              <a:gd name="T42" fmla="*/ 648 w 714"/>
              <a:gd name="T43" fmla="*/ 50 h 240"/>
              <a:gd name="T44" fmla="*/ 609 w 714"/>
              <a:gd name="T45" fmla="*/ 35 h 240"/>
              <a:gd name="T46" fmla="*/ 561 w 714"/>
              <a:gd name="T47" fmla="*/ 21 h 240"/>
              <a:gd name="T48" fmla="*/ 508 w 714"/>
              <a:gd name="T49" fmla="*/ 11 h 240"/>
              <a:gd name="T50" fmla="*/ 448 w 714"/>
              <a:gd name="T51" fmla="*/ 4 h 240"/>
              <a:gd name="T52" fmla="*/ 388 w 714"/>
              <a:gd name="T53" fmla="*/ 0 h 240"/>
              <a:gd name="T54" fmla="*/ 326 w 714"/>
              <a:gd name="T55" fmla="*/ 0 h 240"/>
              <a:gd name="T56" fmla="*/ 264 w 714"/>
              <a:gd name="T57" fmla="*/ 4 h 240"/>
              <a:gd name="T58" fmla="*/ 206 w 714"/>
              <a:gd name="T59" fmla="*/ 11 h 240"/>
              <a:gd name="T60" fmla="*/ 152 w 714"/>
              <a:gd name="T61" fmla="*/ 21 h 240"/>
              <a:gd name="T62" fmla="*/ 104 w 714"/>
              <a:gd name="T63" fmla="*/ 35 h 240"/>
              <a:gd name="T64" fmla="*/ 64 w 714"/>
              <a:gd name="T65" fmla="*/ 51 h 240"/>
              <a:gd name="T66" fmla="*/ 34 w 714"/>
              <a:gd name="T67" fmla="*/ 68 h 240"/>
              <a:gd name="T68" fmla="*/ 12 w 714"/>
              <a:gd name="T69" fmla="*/ 88 h 240"/>
              <a:gd name="T70" fmla="*/ 2 w 714"/>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4" h="240">
                <a:moveTo>
                  <a:pt x="0" y="119"/>
                </a:moveTo>
                <a:lnTo>
                  <a:pt x="2" y="129"/>
                </a:lnTo>
                <a:lnTo>
                  <a:pt x="6" y="140"/>
                </a:lnTo>
                <a:lnTo>
                  <a:pt x="12" y="150"/>
                </a:lnTo>
                <a:lnTo>
                  <a:pt x="22" y="160"/>
                </a:lnTo>
                <a:lnTo>
                  <a:pt x="34" y="170"/>
                </a:lnTo>
                <a:lnTo>
                  <a:pt x="48" y="179"/>
                </a:lnTo>
                <a:lnTo>
                  <a:pt x="64" y="188"/>
                </a:lnTo>
                <a:lnTo>
                  <a:pt x="83" y="196"/>
                </a:lnTo>
                <a:lnTo>
                  <a:pt x="104" y="204"/>
                </a:lnTo>
                <a:lnTo>
                  <a:pt x="127" y="211"/>
                </a:lnTo>
                <a:lnTo>
                  <a:pt x="152" y="217"/>
                </a:lnTo>
                <a:lnTo>
                  <a:pt x="178" y="223"/>
                </a:lnTo>
                <a:lnTo>
                  <a:pt x="206" y="227"/>
                </a:lnTo>
                <a:lnTo>
                  <a:pt x="235" y="231"/>
                </a:lnTo>
                <a:lnTo>
                  <a:pt x="265" y="235"/>
                </a:lnTo>
                <a:lnTo>
                  <a:pt x="295" y="237"/>
                </a:lnTo>
                <a:lnTo>
                  <a:pt x="326" y="239"/>
                </a:lnTo>
                <a:lnTo>
                  <a:pt x="356" y="239"/>
                </a:lnTo>
                <a:lnTo>
                  <a:pt x="388" y="239"/>
                </a:lnTo>
                <a:lnTo>
                  <a:pt x="418" y="237"/>
                </a:lnTo>
                <a:lnTo>
                  <a:pt x="450" y="235"/>
                </a:lnTo>
                <a:lnTo>
                  <a:pt x="479" y="231"/>
                </a:lnTo>
                <a:lnTo>
                  <a:pt x="508" y="227"/>
                </a:lnTo>
                <a:lnTo>
                  <a:pt x="534" y="223"/>
                </a:lnTo>
                <a:lnTo>
                  <a:pt x="561" y="217"/>
                </a:lnTo>
                <a:lnTo>
                  <a:pt x="586" y="211"/>
                </a:lnTo>
                <a:lnTo>
                  <a:pt x="609" y="204"/>
                </a:lnTo>
                <a:lnTo>
                  <a:pt x="629" y="196"/>
                </a:lnTo>
                <a:lnTo>
                  <a:pt x="648" y="188"/>
                </a:lnTo>
                <a:lnTo>
                  <a:pt x="666" y="179"/>
                </a:lnTo>
                <a:lnTo>
                  <a:pt x="680" y="169"/>
                </a:lnTo>
                <a:lnTo>
                  <a:pt x="691" y="160"/>
                </a:lnTo>
                <a:lnTo>
                  <a:pt x="701" y="150"/>
                </a:lnTo>
                <a:lnTo>
                  <a:pt x="707" y="140"/>
                </a:lnTo>
                <a:lnTo>
                  <a:pt x="711" y="129"/>
                </a:lnTo>
                <a:lnTo>
                  <a:pt x="713" y="119"/>
                </a:lnTo>
                <a:lnTo>
                  <a:pt x="711" y="108"/>
                </a:lnTo>
                <a:lnTo>
                  <a:pt x="707" y="98"/>
                </a:lnTo>
                <a:lnTo>
                  <a:pt x="701" y="88"/>
                </a:lnTo>
                <a:lnTo>
                  <a:pt x="691" y="78"/>
                </a:lnTo>
                <a:lnTo>
                  <a:pt x="680" y="68"/>
                </a:lnTo>
                <a:lnTo>
                  <a:pt x="666" y="59"/>
                </a:lnTo>
                <a:lnTo>
                  <a:pt x="648" y="50"/>
                </a:lnTo>
                <a:lnTo>
                  <a:pt x="629" y="42"/>
                </a:lnTo>
                <a:lnTo>
                  <a:pt x="609" y="35"/>
                </a:lnTo>
                <a:lnTo>
                  <a:pt x="585" y="27"/>
                </a:lnTo>
                <a:lnTo>
                  <a:pt x="561" y="21"/>
                </a:lnTo>
                <a:lnTo>
                  <a:pt x="534" y="15"/>
                </a:lnTo>
                <a:lnTo>
                  <a:pt x="508" y="11"/>
                </a:lnTo>
                <a:lnTo>
                  <a:pt x="479" y="6"/>
                </a:lnTo>
                <a:lnTo>
                  <a:pt x="448" y="4"/>
                </a:lnTo>
                <a:lnTo>
                  <a:pt x="418" y="1"/>
                </a:lnTo>
                <a:lnTo>
                  <a:pt x="388" y="0"/>
                </a:lnTo>
                <a:lnTo>
                  <a:pt x="356" y="0"/>
                </a:lnTo>
                <a:lnTo>
                  <a:pt x="326" y="0"/>
                </a:lnTo>
                <a:lnTo>
                  <a:pt x="295" y="1"/>
                </a:lnTo>
                <a:lnTo>
                  <a:pt x="264" y="4"/>
                </a:lnTo>
                <a:lnTo>
                  <a:pt x="235" y="7"/>
                </a:lnTo>
                <a:lnTo>
                  <a:pt x="206" y="11"/>
                </a:lnTo>
                <a:lnTo>
                  <a:pt x="178" y="16"/>
                </a:lnTo>
                <a:lnTo>
                  <a:pt x="152" y="21"/>
                </a:lnTo>
                <a:lnTo>
                  <a:pt x="127" y="27"/>
                </a:lnTo>
                <a:lnTo>
                  <a:pt x="104" y="35"/>
                </a:lnTo>
                <a:lnTo>
                  <a:pt x="83" y="42"/>
                </a:lnTo>
                <a:lnTo>
                  <a:pt x="64" y="51"/>
                </a:lnTo>
                <a:lnTo>
                  <a:pt x="48" y="60"/>
                </a:lnTo>
                <a:lnTo>
                  <a:pt x="34" y="68"/>
                </a:lnTo>
                <a:lnTo>
                  <a:pt x="22" y="78"/>
                </a:lnTo>
                <a:lnTo>
                  <a:pt x="12" y="88"/>
                </a:lnTo>
                <a:lnTo>
                  <a:pt x="6" y="98"/>
                </a:lnTo>
                <a:lnTo>
                  <a:pt x="2"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auto">
          <a:xfrm>
            <a:off x="5462587" y="4033837"/>
            <a:ext cx="896938"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1 h 241"/>
              <a:gd name="T14" fmla="*/ 355 w 565"/>
              <a:gd name="T15" fmla="*/ 4 h 241"/>
              <a:gd name="T16" fmla="*/ 307 w 565"/>
              <a:gd name="T17" fmla="*/ 1 h 241"/>
              <a:gd name="T18" fmla="*/ 257 w 565"/>
              <a:gd name="T19" fmla="*/ 1 h 241"/>
              <a:gd name="T20" fmla="*/ 209 w 565"/>
              <a:gd name="T21" fmla="*/ 4 h 241"/>
              <a:gd name="T22" fmla="*/ 163 w 565"/>
              <a:gd name="T23" fmla="*/ 11 h 241"/>
              <a:gd name="T24" fmla="*/ 120 w 565"/>
              <a:gd name="T25" fmla="*/ 22 h 241"/>
              <a:gd name="T26" fmla="*/ 83 w 565"/>
              <a:gd name="T27" fmla="*/ 35 h 241"/>
              <a:gd name="T28" fmla="*/ 51 w 565"/>
              <a:gd name="T29" fmla="*/ 51 h 241"/>
              <a:gd name="T30" fmla="*/ 26 w 565"/>
              <a:gd name="T31" fmla="*/ 70 h 241"/>
              <a:gd name="T32" fmla="*/ 10 w 565"/>
              <a:gd name="T33" fmla="*/ 89 h 241"/>
              <a:gd name="T34" fmla="*/ 1 w 565"/>
              <a:gd name="T35" fmla="*/ 110 h 241"/>
              <a:gd name="T36" fmla="*/ 1 w 565"/>
              <a:gd name="T37" fmla="*/ 131 h 241"/>
              <a:gd name="T38" fmla="*/ 10 w 565"/>
              <a:gd name="T39" fmla="*/ 151 h 241"/>
              <a:gd name="T40" fmla="*/ 26 w 565"/>
              <a:gd name="T41" fmla="*/ 171 h 241"/>
              <a:gd name="T42" fmla="*/ 51 w 565"/>
              <a:gd name="T43" fmla="*/ 189 h 241"/>
              <a:gd name="T44" fmla="*/ 83 w 565"/>
              <a:gd name="T45" fmla="*/ 205 h 241"/>
              <a:gd name="T46" fmla="*/ 120 w 565"/>
              <a:gd name="T47" fmla="*/ 218 h 241"/>
              <a:gd name="T48" fmla="*/ 163 w 565"/>
              <a:gd name="T49" fmla="*/ 229 h 241"/>
              <a:gd name="T50" fmla="*/ 209 w 565"/>
              <a:gd name="T51" fmla="*/ 236 h 241"/>
              <a:gd name="T52" fmla="*/ 257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99"/>
                </a:lnTo>
                <a:lnTo>
                  <a:pt x="554" y="89"/>
                </a:lnTo>
                <a:lnTo>
                  <a:pt x="547" y="79"/>
                </a:lnTo>
                <a:lnTo>
                  <a:pt x="538" y="70"/>
                </a:lnTo>
                <a:lnTo>
                  <a:pt x="526" y="60"/>
                </a:lnTo>
                <a:lnTo>
                  <a:pt x="513" y="51"/>
                </a:lnTo>
                <a:lnTo>
                  <a:pt x="498" y="43"/>
                </a:lnTo>
                <a:lnTo>
                  <a:pt x="482" y="35"/>
                </a:lnTo>
                <a:lnTo>
                  <a:pt x="463" y="29"/>
                </a:lnTo>
                <a:lnTo>
                  <a:pt x="444" y="22"/>
                </a:lnTo>
                <a:lnTo>
                  <a:pt x="423" y="16"/>
                </a:lnTo>
                <a:lnTo>
                  <a:pt x="401" y="11"/>
                </a:lnTo>
                <a:lnTo>
                  <a:pt x="378" y="8"/>
                </a:lnTo>
                <a:lnTo>
                  <a:pt x="355" y="4"/>
                </a:lnTo>
                <a:lnTo>
                  <a:pt x="331" y="2"/>
                </a:lnTo>
                <a:lnTo>
                  <a:pt x="307" y="1"/>
                </a:lnTo>
                <a:lnTo>
                  <a:pt x="282" y="0"/>
                </a:lnTo>
                <a:lnTo>
                  <a:pt x="257" y="1"/>
                </a:lnTo>
                <a:lnTo>
                  <a:pt x="233" y="2"/>
                </a:lnTo>
                <a:lnTo>
                  <a:pt x="209" y="4"/>
                </a:lnTo>
                <a:lnTo>
                  <a:pt x="186" y="8"/>
                </a:lnTo>
                <a:lnTo>
                  <a:pt x="163" y="11"/>
                </a:lnTo>
                <a:lnTo>
                  <a:pt x="141" y="16"/>
                </a:lnTo>
                <a:lnTo>
                  <a:pt x="120" y="22"/>
                </a:lnTo>
                <a:lnTo>
                  <a:pt x="101" y="29"/>
                </a:lnTo>
                <a:lnTo>
                  <a:pt x="83" y="35"/>
                </a:lnTo>
                <a:lnTo>
                  <a:pt x="66" y="43"/>
                </a:lnTo>
                <a:lnTo>
                  <a:pt x="51" y="51"/>
                </a:lnTo>
                <a:lnTo>
                  <a:pt x="38" y="60"/>
                </a:lnTo>
                <a:lnTo>
                  <a:pt x="26" y="70"/>
                </a:lnTo>
                <a:lnTo>
                  <a:pt x="17" y="79"/>
                </a:lnTo>
                <a:lnTo>
                  <a:pt x="10" y="89"/>
                </a:lnTo>
                <a:lnTo>
                  <a:pt x="4" y="99"/>
                </a:lnTo>
                <a:lnTo>
                  <a:pt x="1" y="110"/>
                </a:lnTo>
                <a:lnTo>
                  <a:pt x="0" y="120"/>
                </a:lnTo>
                <a:lnTo>
                  <a:pt x="1" y="131"/>
                </a:lnTo>
                <a:lnTo>
                  <a:pt x="4" y="141"/>
                </a:lnTo>
                <a:lnTo>
                  <a:pt x="10" y="151"/>
                </a:lnTo>
                <a:lnTo>
                  <a:pt x="17" y="161"/>
                </a:lnTo>
                <a:lnTo>
                  <a:pt x="26" y="171"/>
                </a:lnTo>
                <a:lnTo>
                  <a:pt x="38" y="180"/>
                </a:lnTo>
                <a:lnTo>
                  <a:pt x="51" y="189"/>
                </a:lnTo>
                <a:lnTo>
                  <a:pt x="66" y="197"/>
                </a:lnTo>
                <a:lnTo>
                  <a:pt x="83" y="205"/>
                </a:lnTo>
                <a:lnTo>
                  <a:pt x="101" y="212"/>
                </a:lnTo>
                <a:lnTo>
                  <a:pt x="120" y="218"/>
                </a:lnTo>
                <a:lnTo>
                  <a:pt x="141" y="224"/>
                </a:lnTo>
                <a:lnTo>
                  <a:pt x="163" y="229"/>
                </a:lnTo>
                <a:lnTo>
                  <a:pt x="186" y="233"/>
                </a:lnTo>
                <a:lnTo>
                  <a:pt x="209" y="236"/>
                </a:lnTo>
                <a:lnTo>
                  <a:pt x="233" y="238"/>
                </a:lnTo>
                <a:lnTo>
                  <a:pt x="257" y="239"/>
                </a:lnTo>
                <a:lnTo>
                  <a:pt x="282" y="240"/>
                </a:lnTo>
                <a:lnTo>
                  <a:pt x="307" y="239"/>
                </a:lnTo>
                <a:lnTo>
                  <a:pt x="331"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auto">
          <a:xfrm>
            <a:off x="5462587" y="4929187"/>
            <a:ext cx="1355725" cy="387350"/>
          </a:xfrm>
          <a:custGeom>
            <a:avLst/>
            <a:gdLst>
              <a:gd name="T0" fmla="*/ 853 w 854"/>
              <a:gd name="T1" fmla="*/ 243 h 244"/>
              <a:gd name="T2" fmla="*/ 853 w 854"/>
              <a:gd name="T3" fmla="*/ 0 h 244"/>
              <a:gd name="T4" fmla="*/ 0 w 854"/>
              <a:gd name="T5" fmla="*/ 0 h 244"/>
              <a:gd name="T6" fmla="*/ 0 w 854"/>
              <a:gd name="T7" fmla="*/ 243 h 244"/>
              <a:gd name="T8" fmla="*/ 853 w 854"/>
              <a:gd name="T9" fmla="*/ 243 h 244"/>
            </a:gdLst>
            <a:ahLst/>
            <a:cxnLst>
              <a:cxn ang="0">
                <a:pos x="T0" y="T1"/>
              </a:cxn>
              <a:cxn ang="0">
                <a:pos x="T2" y="T3"/>
              </a:cxn>
              <a:cxn ang="0">
                <a:pos x="T4" y="T5"/>
              </a:cxn>
              <a:cxn ang="0">
                <a:pos x="T6" y="T7"/>
              </a:cxn>
              <a:cxn ang="0">
                <a:pos x="T8" y="T9"/>
              </a:cxn>
            </a:cxnLst>
            <a:rect l="0" t="0" r="r" b="b"/>
            <a:pathLst>
              <a:path w="854" h="244">
                <a:moveTo>
                  <a:pt x="853" y="243"/>
                </a:moveTo>
                <a:lnTo>
                  <a:pt x="853" y="0"/>
                </a:lnTo>
                <a:lnTo>
                  <a:pt x="0" y="0"/>
                </a:lnTo>
                <a:lnTo>
                  <a:pt x="0" y="243"/>
                </a:lnTo>
                <a:lnTo>
                  <a:pt x="853" y="24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auto">
          <a:xfrm>
            <a:off x="2328862" y="4929187"/>
            <a:ext cx="896938" cy="392113"/>
          </a:xfrm>
          <a:custGeom>
            <a:avLst/>
            <a:gdLst>
              <a:gd name="T0" fmla="*/ 564 w 565"/>
              <a:gd name="T1" fmla="*/ 246 h 247"/>
              <a:gd name="T2" fmla="*/ 564 w 565"/>
              <a:gd name="T3" fmla="*/ 0 h 247"/>
              <a:gd name="T4" fmla="*/ 0 w 565"/>
              <a:gd name="T5" fmla="*/ 0 h 247"/>
              <a:gd name="T6" fmla="*/ 0 w 565"/>
              <a:gd name="T7" fmla="*/ 246 h 247"/>
              <a:gd name="T8" fmla="*/ 564 w 565"/>
              <a:gd name="T9" fmla="*/ 246 h 247"/>
            </a:gdLst>
            <a:ahLst/>
            <a:cxnLst>
              <a:cxn ang="0">
                <a:pos x="T0" y="T1"/>
              </a:cxn>
              <a:cxn ang="0">
                <a:pos x="T2" y="T3"/>
              </a:cxn>
              <a:cxn ang="0">
                <a:pos x="T4" y="T5"/>
              </a:cxn>
              <a:cxn ang="0">
                <a:pos x="T6" y="T7"/>
              </a:cxn>
              <a:cxn ang="0">
                <a:pos x="T8" y="T9"/>
              </a:cxn>
            </a:cxnLst>
            <a:rect l="0" t="0" r="r" b="b"/>
            <a:pathLst>
              <a:path w="565" h="247">
                <a:moveTo>
                  <a:pt x="564" y="246"/>
                </a:moveTo>
                <a:lnTo>
                  <a:pt x="564" y="0"/>
                </a:lnTo>
                <a:lnTo>
                  <a:pt x="0" y="0"/>
                </a:lnTo>
                <a:lnTo>
                  <a:pt x="0" y="246"/>
                </a:lnTo>
                <a:lnTo>
                  <a:pt x="564"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p:cNvSpPr>
            <a:spLocks/>
          </p:cNvSpPr>
          <p:nvPr/>
        </p:nvSpPr>
        <p:spPr bwMode="auto">
          <a:xfrm>
            <a:off x="3852862" y="4751387"/>
            <a:ext cx="1371600" cy="658813"/>
          </a:xfrm>
          <a:custGeom>
            <a:avLst/>
            <a:gdLst>
              <a:gd name="T0" fmla="*/ 0 w 864"/>
              <a:gd name="T1" fmla="*/ 208 h 415"/>
              <a:gd name="T2" fmla="*/ 426 w 864"/>
              <a:gd name="T3" fmla="*/ 0 h 415"/>
              <a:gd name="T4" fmla="*/ 863 w 864"/>
              <a:gd name="T5" fmla="*/ 214 h 415"/>
              <a:gd name="T6" fmla="*/ 426 w 864"/>
              <a:gd name="T7" fmla="*/ 414 h 415"/>
              <a:gd name="T8" fmla="*/ 0 w 864"/>
              <a:gd name="T9" fmla="*/ 208 h 415"/>
            </a:gdLst>
            <a:ahLst/>
            <a:cxnLst>
              <a:cxn ang="0">
                <a:pos x="T0" y="T1"/>
              </a:cxn>
              <a:cxn ang="0">
                <a:pos x="T2" y="T3"/>
              </a:cxn>
              <a:cxn ang="0">
                <a:pos x="T4" y="T5"/>
              </a:cxn>
              <a:cxn ang="0">
                <a:pos x="T6" y="T7"/>
              </a:cxn>
              <a:cxn ang="0">
                <a:pos x="T8" y="T9"/>
              </a:cxn>
            </a:cxnLst>
            <a:rect l="0" t="0" r="r" b="b"/>
            <a:pathLst>
              <a:path w="864" h="415">
                <a:moveTo>
                  <a:pt x="0" y="208"/>
                </a:moveTo>
                <a:lnTo>
                  <a:pt x="426" y="0"/>
                </a:lnTo>
                <a:lnTo>
                  <a:pt x="863" y="214"/>
                </a:lnTo>
                <a:lnTo>
                  <a:pt x="426" y="414"/>
                </a:lnTo>
                <a:lnTo>
                  <a:pt x="0" y="20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8"/>
          <p:cNvSpPr>
            <a:spLocks noChangeArrowheads="1"/>
          </p:cNvSpPr>
          <p:nvPr/>
        </p:nvSpPr>
        <p:spPr bwMode="auto">
          <a:xfrm>
            <a:off x="6321425" y="4341812"/>
            <a:ext cx="858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9" name="Rectangle 19"/>
          <p:cNvSpPr>
            <a:spLocks noChangeArrowheads="1"/>
          </p:cNvSpPr>
          <p:nvPr/>
        </p:nvSpPr>
        <p:spPr bwMode="auto">
          <a:xfrm>
            <a:off x="4805362" y="4324350"/>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sp>
        <p:nvSpPr>
          <p:cNvPr id="20" name="Rectangle 20"/>
          <p:cNvSpPr>
            <a:spLocks noChangeArrowheads="1"/>
          </p:cNvSpPr>
          <p:nvPr/>
        </p:nvSpPr>
        <p:spPr bwMode="auto">
          <a:xfrm>
            <a:off x="1771650" y="4303712"/>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pid</a:t>
            </a:r>
          </a:p>
        </p:txBody>
      </p:sp>
      <p:sp>
        <p:nvSpPr>
          <p:cNvPr id="21" name="Rectangle 21"/>
          <p:cNvSpPr>
            <a:spLocks noChangeArrowheads="1"/>
          </p:cNvSpPr>
          <p:nvPr/>
        </p:nvSpPr>
        <p:spPr bwMode="auto">
          <a:xfrm>
            <a:off x="2309812" y="3940175"/>
            <a:ext cx="1219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started_on</a:t>
            </a:r>
          </a:p>
        </p:txBody>
      </p:sp>
      <p:sp>
        <p:nvSpPr>
          <p:cNvPr id="22" name="Rectangle 22"/>
          <p:cNvSpPr>
            <a:spLocks noChangeArrowheads="1"/>
          </p:cNvSpPr>
          <p:nvPr/>
        </p:nvSpPr>
        <p:spPr bwMode="auto">
          <a:xfrm>
            <a:off x="3295650" y="4313237"/>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pbudget</a:t>
            </a:r>
          </a:p>
        </p:txBody>
      </p:sp>
      <p:sp>
        <p:nvSpPr>
          <p:cNvPr id="23" name="Rectangle 23"/>
          <p:cNvSpPr>
            <a:spLocks noChangeArrowheads="1"/>
          </p:cNvSpPr>
          <p:nvPr/>
        </p:nvSpPr>
        <p:spPr bwMode="auto">
          <a:xfrm>
            <a:off x="5497512" y="4059237"/>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25" name="Rectangle 25"/>
          <p:cNvSpPr>
            <a:spLocks noChangeArrowheads="1"/>
          </p:cNvSpPr>
          <p:nvPr/>
        </p:nvSpPr>
        <p:spPr bwMode="auto">
          <a:xfrm>
            <a:off x="5376862" y="4941887"/>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26" name="Rectangle 26"/>
          <p:cNvSpPr>
            <a:spLocks noChangeArrowheads="1"/>
          </p:cNvSpPr>
          <p:nvPr/>
        </p:nvSpPr>
        <p:spPr bwMode="auto">
          <a:xfrm>
            <a:off x="2276475" y="4959350"/>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Projects</a:t>
            </a:r>
          </a:p>
        </p:txBody>
      </p:sp>
      <p:sp>
        <p:nvSpPr>
          <p:cNvPr id="27" name="Rectangle 27"/>
          <p:cNvSpPr>
            <a:spLocks noChangeArrowheads="1"/>
          </p:cNvSpPr>
          <p:nvPr/>
        </p:nvSpPr>
        <p:spPr bwMode="auto">
          <a:xfrm>
            <a:off x="3913928" y="4918075"/>
            <a:ext cx="124072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0000"/>
                </a:solidFill>
                <a:latin typeface="Arial" pitchFamily="34" charset="0"/>
              </a:rPr>
              <a:t>Sponsors2</a:t>
            </a:r>
          </a:p>
        </p:txBody>
      </p:sp>
      <p:sp>
        <p:nvSpPr>
          <p:cNvPr id="33" name="Line 33"/>
          <p:cNvSpPr>
            <a:spLocks noChangeShapeType="1"/>
          </p:cNvSpPr>
          <p:nvPr/>
        </p:nvSpPr>
        <p:spPr bwMode="auto">
          <a:xfrm>
            <a:off x="1970087" y="4711700"/>
            <a:ext cx="611188"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4"/>
          <p:cNvSpPr>
            <a:spLocks noChangeShapeType="1"/>
          </p:cNvSpPr>
          <p:nvPr/>
        </p:nvSpPr>
        <p:spPr bwMode="auto">
          <a:xfrm>
            <a:off x="2859087" y="4311650"/>
            <a:ext cx="9525" cy="5937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5"/>
          <p:cNvSpPr>
            <a:spLocks noChangeShapeType="1"/>
          </p:cNvSpPr>
          <p:nvPr/>
        </p:nvSpPr>
        <p:spPr bwMode="auto">
          <a:xfrm flipH="1">
            <a:off x="3084512" y="4711700"/>
            <a:ext cx="6064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6"/>
          <p:cNvSpPr>
            <a:spLocks noChangeShapeType="1"/>
          </p:cNvSpPr>
          <p:nvPr/>
        </p:nvSpPr>
        <p:spPr bwMode="auto">
          <a:xfrm>
            <a:off x="5108575" y="4697412"/>
            <a:ext cx="490537" cy="2301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7"/>
          <p:cNvSpPr>
            <a:spLocks noChangeShapeType="1"/>
          </p:cNvSpPr>
          <p:nvPr/>
        </p:nvSpPr>
        <p:spPr bwMode="auto">
          <a:xfrm>
            <a:off x="5894387" y="4422775"/>
            <a:ext cx="0" cy="5207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8"/>
          <p:cNvSpPr>
            <a:spLocks noChangeShapeType="1"/>
          </p:cNvSpPr>
          <p:nvPr/>
        </p:nvSpPr>
        <p:spPr bwMode="auto">
          <a:xfrm flipH="1">
            <a:off x="6284912" y="4711700"/>
            <a:ext cx="347663" cy="231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1"/>
          <p:cNvSpPr>
            <a:spLocks noChangeShapeType="1"/>
          </p:cNvSpPr>
          <p:nvPr/>
        </p:nvSpPr>
        <p:spPr bwMode="auto">
          <a:xfrm flipH="1">
            <a:off x="5241317" y="5100637"/>
            <a:ext cx="213034"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2"/>
          <p:cNvSpPr>
            <a:spLocks noChangeShapeType="1"/>
          </p:cNvSpPr>
          <p:nvPr/>
        </p:nvSpPr>
        <p:spPr bwMode="auto">
          <a:xfrm flipV="1">
            <a:off x="3234286" y="5082100"/>
            <a:ext cx="641350" cy="7938"/>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55"/>
          <p:cNvSpPr>
            <a:spLocks noChangeShapeType="1"/>
          </p:cNvSpPr>
          <p:nvPr/>
        </p:nvSpPr>
        <p:spPr bwMode="auto">
          <a:xfrm flipV="1">
            <a:off x="4538662" y="4294187"/>
            <a:ext cx="0" cy="457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 name="Group 30"/>
          <p:cNvGrpSpPr>
            <a:grpSpLocks/>
          </p:cNvGrpSpPr>
          <p:nvPr/>
        </p:nvGrpSpPr>
        <p:grpSpPr bwMode="auto">
          <a:xfrm>
            <a:off x="3930042" y="3551238"/>
            <a:ext cx="1333500" cy="403225"/>
            <a:chOff x="3435" y="619"/>
            <a:chExt cx="840" cy="254"/>
          </a:xfrm>
        </p:grpSpPr>
        <p:sp>
          <p:nvSpPr>
            <p:cNvPr id="57" name="Freeform 56"/>
            <p:cNvSpPr>
              <a:spLocks/>
            </p:cNvSpPr>
            <p:nvPr/>
          </p:nvSpPr>
          <p:spPr bwMode="auto">
            <a:xfrm>
              <a:off x="3435" y="626"/>
              <a:ext cx="840" cy="247"/>
            </a:xfrm>
            <a:custGeom>
              <a:avLst/>
              <a:gdLst>
                <a:gd name="T0" fmla="*/ 839 w 840"/>
                <a:gd name="T1" fmla="*/ 246 h 247"/>
                <a:gd name="T2" fmla="*/ 839 w 840"/>
                <a:gd name="T3" fmla="*/ 0 h 247"/>
                <a:gd name="T4" fmla="*/ 0 w 840"/>
                <a:gd name="T5" fmla="*/ 0 h 247"/>
                <a:gd name="T6" fmla="*/ 0 w 840"/>
                <a:gd name="T7" fmla="*/ 246 h 247"/>
                <a:gd name="T8" fmla="*/ 839 w 840"/>
                <a:gd name="T9" fmla="*/ 246 h 247"/>
              </a:gdLst>
              <a:ahLst/>
              <a:cxnLst>
                <a:cxn ang="0">
                  <a:pos x="T0" y="T1"/>
                </a:cxn>
                <a:cxn ang="0">
                  <a:pos x="T2" y="T3"/>
                </a:cxn>
                <a:cxn ang="0">
                  <a:pos x="T4" y="T5"/>
                </a:cxn>
                <a:cxn ang="0">
                  <a:pos x="T6" y="T7"/>
                </a:cxn>
                <a:cxn ang="0">
                  <a:pos x="T8" y="T9"/>
                </a:cxn>
              </a:cxnLst>
              <a:rect l="0" t="0" r="r" b="b"/>
              <a:pathLst>
                <a:path w="840" h="247">
                  <a:moveTo>
                    <a:pt x="839" y="246"/>
                  </a:moveTo>
                  <a:lnTo>
                    <a:pt x="839" y="0"/>
                  </a:lnTo>
                  <a:lnTo>
                    <a:pt x="0" y="0"/>
                  </a:lnTo>
                  <a:lnTo>
                    <a:pt x="0" y="246"/>
                  </a:lnTo>
                  <a:lnTo>
                    <a:pt x="839"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Rectangle 57"/>
            <p:cNvSpPr>
              <a:spLocks noChangeArrowheads="1"/>
            </p:cNvSpPr>
            <p:nvPr/>
          </p:nvSpPr>
          <p:spPr bwMode="auto">
            <a:xfrm>
              <a:off x="3471" y="619"/>
              <a:ext cx="79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grpSp>
      <p:sp>
        <p:nvSpPr>
          <p:cNvPr id="59" name="Line 41"/>
          <p:cNvSpPr>
            <a:spLocks noChangeShapeType="1"/>
          </p:cNvSpPr>
          <p:nvPr/>
        </p:nvSpPr>
        <p:spPr bwMode="auto">
          <a:xfrm flipV="1">
            <a:off x="4539642" y="3949700"/>
            <a:ext cx="0" cy="361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Freeform 42"/>
          <p:cNvSpPr>
            <a:spLocks/>
          </p:cNvSpPr>
          <p:nvPr/>
        </p:nvSpPr>
        <p:spPr bwMode="auto">
          <a:xfrm>
            <a:off x="4922229" y="2947988"/>
            <a:ext cx="896938" cy="381000"/>
          </a:xfrm>
          <a:custGeom>
            <a:avLst/>
            <a:gdLst>
              <a:gd name="T0" fmla="*/ 1 w 565"/>
              <a:gd name="T1" fmla="*/ 130 h 240"/>
              <a:gd name="T2" fmla="*/ 9 w 565"/>
              <a:gd name="T3" fmla="*/ 151 h 240"/>
              <a:gd name="T4" fmla="*/ 27 w 565"/>
              <a:gd name="T5" fmla="*/ 170 h 240"/>
              <a:gd name="T6" fmla="*/ 51 w 565"/>
              <a:gd name="T7" fmla="*/ 188 h 240"/>
              <a:gd name="T8" fmla="*/ 83 w 565"/>
              <a:gd name="T9" fmla="*/ 204 h 240"/>
              <a:gd name="T10" fmla="*/ 120 w 565"/>
              <a:gd name="T11" fmla="*/ 218 h 240"/>
              <a:gd name="T12" fmla="*/ 163 w 565"/>
              <a:gd name="T13" fmla="*/ 228 h 240"/>
              <a:gd name="T14" fmla="*/ 209 w 565"/>
              <a:gd name="T15" fmla="*/ 235 h 240"/>
              <a:gd name="T16" fmla="*/ 257 w 565"/>
              <a:gd name="T17" fmla="*/ 239 h 240"/>
              <a:gd name="T18" fmla="*/ 306 w 565"/>
              <a:gd name="T19" fmla="*/ 239 h 240"/>
              <a:gd name="T20" fmla="*/ 355 w 565"/>
              <a:gd name="T21" fmla="*/ 235 h 240"/>
              <a:gd name="T22" fmla="*/ 401 w 565"/>
              <a:gd name="T23" fmla="*/ 228 h 240"/>
              <a:gd name="T24" fmla="*/ 443 w 565"/>
              <a:gd name="T25" fmla="*/ 217 h 240"/>
              <a:gd name="T26" fmla="*/ 481 w 565"/>
              <a:gd name="T27" fmla="*/ 204 h 240"/>
              <a:gd name="T28" fmla="*/ 513 w 565"/>
              <a:gd name="T29" fmla="*/ 188 h 240"/>
              <a:gd name="T30" fmla="*/ 537 w 565"/>
              <a:gd name="T31" fmla="*/ 170 h 240"/>
              <a:gd name="T32" fmla="*/ 554 w 565"/>
              <a:gd name="T33" fmla="*/ 150 h 240"/>
              <a:gd name="T34" fmla="*/ 563 w 565"/>
              <a:gd name="T35" fmla="*/ 129 h 240"/>
              <a:gd name="T36" fmla="*/ 563 w 565"/>
              <a:gd name="T37" fmla="*/ 109 h 240"/>
              <a:gd name="T38" fmla="*/ 554 w 565"/>
              <a:gd name="T39" fmla="*/ 88 h 240"/>
              <a:gd name="T40" fmla="*/ 537 w 565"/>
              <a:gd name="T41" fmla="*/ 68 h 240"/>
              <a:gd name="T42" fmla="*/ 513 w 565"/>
              <a:gd name="T43" fmla="*/ 51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9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30"/>
                </a:lnTo>
                <a:lnTo>
                  <a:pt x="4" y="140"/>
                </a:lnTo>
                <a:lnTo>
                  <a:pt x="9" y="151"/>
                </a:lnTo>
                <a:lnTo>
                  <a:pt x="17" y="160"/>
                </a:lnTo>
                <a:lnTo>
                  <a:pt x="27" y="170"/>
                </a:lnTo>
                <a:lnTo>
                  <a:pt x="38" y="179"/>
                </a:lnTo>
                <a:lnTo>
                  <a:pt x="51" y="188"/>
                </a:lnTo>
                <a:lnTo>
                  <a:pt x="66" y="197"/>
                </a:lnTo>
                <a:lnTo>
                  <a:pt x="83" y="204"/>
                </a:lnTo>
                <a:lnTo>
                  <a:pt x="101" y="211"/>
                </a:lnTo>
                <a:lnTo>
                  <a:pt x="120" y="218"/>
                </a:lnTo>
                <a:lnTo>
                  <a:pt x="141" y="223"/>
                </a:lnTo>
                <a:lnTo>
                  <a:pt x="163" y="228"/>
                </a:lnTo>
                <a:lnTo>
                  <a:pt x="185" y="232"/>
                </a:lnTo>
                <a:lnTo>
                  <a:pt x="209" y="235"/>
                </a:lnTo>
                <a:lnTo>
                  <a:pt x="233" y="237"/>
                </a:lnTo>
                <a:lnTo>
                  <a:pt x="257" y="239"/>
                </a:lnTo>
                <a:lnTo>
                  <a:pt x="282" y="239"/>
                </a:lnTo>
                <a:lnTo>
                  <a:pt x="306" y="239"/>
                </a:lnTo>
                <a:lnTo>
                  <a:pt x="331" y="237"/>
                </a:lnTo>
                <a:lnTo>
                  <a:pt x="355" y="235"/>
                </a:lnTo>
                <a:lnTo>
                  <a:pt x="378" y="231"/>
                </a:lnTo>
                <a:lnTo>
                  <a:pt x="401" y="228"/>
                </a:lnTo>
                <a:lnTo>
                  <a:pt x="423" y="223"/>
                </a:lnTo>
                <a:lnTo>
                  <a:pt x="443" y="217"/>
                </a:lnTo>
                <a:lnTo>
                  <a:pt x="463" y="211"/>
                </a:lnTo>
                <a:lnTo>
                  <a:pt x="481" y="204"/>
                </a:lnTo>
                <a:lnTo>
                  <a:pt x="498" y="196"/>
                </a:lnTo>
                <a:lnTo>
                  <a:pt x="513" y="188"/>
                </a:lnTo>
                <a:lnTo>
                  <a:pt x="526" y="179"/>
                </a:lnTo>
                <a:lnTo>
                  <a:pt x="537" y="170"/>
                </a:lnTo>
                <a:lnTo>
                  <a:pt x="547" y="160"/>
                </a:lnTo>
                <a:lnTo>
                  <a:pt x="554" y="150"/>
                </a:lnTo>
                <a:lnTo>
                  <a:pt x="559" y="140"/>
                </a:lnTo>
                <a:lnTo>
                  <a:pt x="563" y="129"/>
                </a:lnTo>
                <a:lnTo>
                  <a:pt x="564" y="119"/>
                </a:lnTo>
                <a:lnTo>
                  <a:pt x="563" y="109"/>
                </a:lnTo>
                <a:lnTo>
                  <a:pt x="559" y="98"/>
                </a:lnTo>
                <a:lnTo>
                  <a:pt x="554" y="88"/>
                </a:lnTo>
                <a:lnTo>
                  <a:pt x="547" y="78"/>
                </a:lnTo>
                <a:lnTo>
                  <a:pt x="537" y="68"/>
                </a:lnTo>
                <a:lnTo>
                  <a:pt x="526" y="60"/>
                </a:lnTo>
                <a:lnTo>
                  <a:pt x="513" y="51"/>
                </a:lnTo>
                <a:lnTo>
                  <a:pt x="498" y="42"/>
                </a:lnTo>
                <a:lnTo>
                  <a:pt x="481" y="35"/>
                </a:lnTo>
                <a:lnTo>
                  <a:pt x="463" y="27"/>
                </a:lnTo>
                <a:lnTo>
                  <a:pt x="443" y="21"/>
                </a:lnTo>
                <a:lnTo>
                  <a:pt x="423" y="16"/>
                </a:lnTo>
                <a:lnTo>
                  <a:pt x="401" y="11"/>
                </a:lnTo>
                <a:lnTo>
                  <a:pt x="378" y="7"/>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9"/>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Freeform 43"/>
          <p:cNvSpPr>
            <a:spLocks/>
          </p:cNvSpPr>
          <p:nvPr/>
        </p:nvSpPr>
        <p:spPr bwMode="auto">
          <a:xfrm>
            <a:off x="3277579" y="2947988"/>
            <a:ext cx="896938"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30 h 240"/>
              <a:gd name="T38" fmla="*/ 9 w 565"/>
              <a:gd name="T39" fmla="*/ 151 h 240"/>
              <a:gd name="T40" fmla="*/ 27 w 565"/>
              <a:gd name="T41" fmla="*/ 170 h 240"/>
              <a:gd name="T42" fmla="*/ 51 w 565"/>
              <a:gd name="T43" fmla="*/ 188 h 240"/>
              <a:gd name="T44" fmla="*/ 83 w 565"/>
              <a:gd name="T45" fmla="*/ 204 h 240"/>
              <a:gd name="T46" fmla="*/ 120 w 565"/>
              <a:gd name="T47" fmla="*/ 218 h 240"/>
              <a:gd name="T48" fmla="*/ 163 w 565"/>
              <a:gd name="T49" fmla="*/ 228 h 240"/>
              <a:gd name="T50" fmla="*/ 209 w 565"/>
              <a:gd name="T51" fmla="*/ 235 h 240"/>
              <a:gd name="T52" fmla="*/ 258 w 565"/>
              <a:gd name="T53" fmla="*/ 239 h 240"/>
              <a:gd name="T54" fmla="*/ 306 w 565"/>
              <a:gd name="T55" fmla="*/ 239 h 240"/>
              <a:gd name="T56" fmla="*/ 355 w 565"/>
              <a:gd name="T57" fmla="*/ 235 h 240"/>
              <a:gd name="T58" fmla="*/ 401 w 565"/>
              <a:gd name="T59" fmla="*/ 228 h 240"/>
              <a:gd name="T60" fmla="*/ 444 w 565"/>
              <a:gd name="T61" fmla="*/ 218 h 240"/>
              <a:gd name="T62" fmla="*/ 481 w 565"/>
              <a:gd name="T63" fmla="*/ 204 h 240"/>
              <a:gd name="T64" fmla="*/ 513 w 565"/>
              <a:gd name="T65" fmla="*/ 188 h 240"/>
              <a:gd name="T66" fmla="*/ 538 w 565"/>
              <a:gd name="T67" fmla="*/ 170 h 240"/>
              <a:gd name="T68" fmla="*/ 555 w 565"/>
              <a:gd name="T69" fmla="*/ 151 h 240"/>
              <a:gd name="T70" fmla="*/ 563 w 565"/>
              <a:gd name="T71" fmla="*/ 1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6"/>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6"/>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30"/>
                </a:lnTo>
                <a:lnTo>
                  <a:pt x="4" y="140"/>
                </a:lnTo>
                <a:lnTo>
                  <a:pt x="9" y="151"/>
                </a:lnTo>
                <a:lnTo>
                  <a:pt x="17" y="160"/>
                </a:lnTo>
                <a:lnTo>
                  <a:pt x="27" y="170"/>
                </a:lnTo>
                <a:lnTo>
                  <a:pt x="38" y="179"/>
                </a:lnTo>
                <a:lnTo>
                  <a:pt x="51" y="188"/>
                </a:lnTo>
                <a:lnTo>
                  <a:pt x="66" y="196"/>
                </a:lnTo>
                <a:lnTo>
                  <a:pt x="83" y="204"/>
                </a:lnTo>
                <a:lnTo>
                  <a:pt x="101" y="211"/>
                </a:lnTo>
                <a:lnTo>
                  <a:pt x="120" y="218"/>
                </a:lnTo>
                <a:lnTo>
                  <a:pt x="141" y="223"/>
                </a:lnTo>
                <a:lnTo>
                  <a:pt x="163" y="228"/>
                </a:lnTo>
                <a:lnTo>
                  <a:pt x="185" y="232"/>
                </a:lnTo>
                <a:lnTo>
                  <a:pt x="209" y="235"/>
                </a:lnTo>
                <a:lnTo>
                  <a:pt x="233" y="237"/>
                </a:lnTo>
                <a:lnTo>
                  <a:pt x="258" y="239"/>
                </a:lnTo>
                <a:lnTo>
                  <a:pt x="282" y="239"/>
                </a:lnTo>
                <a:lnTo>
                  <a:pt x="306" y="239"/>
                </a:lnTo>
                <a:lnTo>
                  <a:pt x="331" y="237"/>
                </a:lnTo>
                <a:lnTo>
                  <a:pt x="355" y="235"/>
                </a:lnTo>
                <a:lnTo>
                  <a:pt x="379" y="232"/>
                </a:lnTo>
                <a:lnTo>
                  <a:pt x="401" y="228"/>
                </a:lnTo>
                <a:lnTo>
                  <a:pt x="423" y="223"/>
                </a:lnTo>
                <a:lnTo>
                  <a:pt x="444" y="218"/>
                </a:lnTo>
                <a:lnTo>
                  <a:pt x="464" y="211"/>
                </a:lnTo>
                <a:lnTo>
                  <a:pt x="481" y="204"/>
                </a:lnTo>
                <a:lnTo>
                  <a:pt x="498" y="196"/>
                </a:lnTo>
                <a:lnTo>
                  <a:pt x="513" y="188"/>
                </a:lnTo>
                <a:lnTo>
                  <a:pt x="526" y="179"/>
                </a:lnTo>
                <a:lnTo>
                  <a:pt x="538" y="170"/>
                </a:lnTo>
                <a:lnTo>
                  <a:pt x="547" y="160"/>
                </a:lnTo>
                <a:lnTo>
                  <a:pt x="555" y="151"/>
                </a:lnTo>
                <a:lnTo>
                  <a:pt x="560" y="140"/>
                </a:lnTo>
                <a:lnTo>
                  <a:pt x="563" y="130"/>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Freeform 44"/>
          <p:cNvSpPr>
            <a:spLocks/>
          </p:cNvSpPr>
          <p:nvPr/>
        </p:nvSpPr>
        <p:spPr bwMode="auto">
          <a:xfrm>
            <a:off x="4082442" y="2667000"/>
            <a:ext cx="896937"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2 h 241"/>
              <a:gd name="T14" fmla="*/ 355 w 565"/>
              <a:gd name="T15" fmla="*/ 5 h 241"/>
              <a:gd name="T16" fmla="*/ 307 w 565"/>
              <a:gd name="T17" fmla="*/ 1 h 241"/>
              <a:gd name="T18" fmla="*/ 258 w 565"/>
              <a:gd name="T19" fmla="*/ 1 h 241"/>
              <a:gd name="T20" fmla="*/ 210 w 565"/>
              <a:gd name="T21" fmla="*/ 5 h 241"/>
              <a:gd name="T22" fmla="*/ 164 w 565"/>
              <a:gd name="T23" fmla="*/ 12 h 241"/>
              <a:gd name="T24" fmla="*/ 121 w 565"/>
              <a:gd name="T25" fmla="*/ 22 h 241"/>
              <a:gd name="T26" fmla="*/ 83 w 565"/>
              <a:gd name="T27" fmla="*/ 35 h 241"/>
              <a:gd name="T28" fmla="*/ 51 w 565"/>
              <a:gd name="T29" fmla="*/ 51 h 241"/>
              <a:gd name="T30" fmla="*/ 27 w 565"/>
              <a:gd name="T31" fmla="*/ 70 h 241"/>
              <a:gd name="T32" fmla="*/ 10 w 565"/>
              <a:gd name="T33" fmla="*/ 89 h 241"/>
              <a:gd name="T34" fmla="*/ 1 w 565"/>
              <a:gd name="T35" fmla="*/ 110 h 241"/>
              <a:gd name="T36" fmla="*/ 1 w 565"/>
              <a:gd name="T37" fmla="*/ 131 h 241"/>
              <a:gd name="T38" fmla="*/ 10 w 565"/>
              <a:gd name="T39" fmla="*/ 151 h 241"/>
              <a:gd name="T40" fmla="*/ 27 w 565"/>
              <a:gd name="T41" fmla="*/ 171 h 241"/>
              <a:gd name="T42" fmla="*/ 51 w 565"/>
              <a:gd name="T43" fmla="*/ 189 h 241"/>
              <a:gd name="T44" fmla="*/ 83 w 565"/>
              <a:gd name="T45" fmla="*/ 205 h 241"/>
              <a:gd name="T46" fmla="*/ 121 w 565"/>
              <a:gd name="T47" fmla="*/ 218 h 241"/>
              <a:gd name="T48" fmla="*/ 164 w 565"/>
              <a:gd name="T49" fmla="*/ 229 h 241"/>
              <a:gd name="T50" fmla="*/ 210 w 565"/>
              <a:gd name="T51" fmla="*/ 236 h 241"/>
              <a:gd name="T52" fmla="*/ 258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100"/>
                </a:lnTo>
                <a:lnTo>
                  <a:pt x="554" y="89"/>
                </a:lnTo>
                <a:lnTo>
                  <a:pt x="547" y="79"/>
                </a:lnTo>
                <a:lnTo>
                  <a:pt x="538" y="70"/>
                </a:lnTo>
                <a:lnTo>
                  <a:pt x="526" y="60"/>
                </a:lnTo>
                <a:lnTo>
                  <a:pt x="513" y="51"/>
                </a:lnTo>
                <a:lnTo>
                  <a:pt x="498" y="43"/>
                </a:lnTo>
                <a:lnTo>
                  <a:pt x="482" y="35"/>
                </a:lnTo>
                <a:lnTo>
                  <a:pt x="463" y="29"/>
                </a:lnTo>
                <a:lnTo>
                  <a:pt x="444" y="22"/>
                </a:lnTo>
                <a:lnTo>
                  <a:pt x="423" y="16"/>
                </a:lnTo>
                <a:lnTo>
                  <a:pt x="401" y="12"/>
                </a:lnTo>
                <a:lnTo>
                  <a:pt x="378" y="8"/>
                </a:lnTo>
                <a:lnTo>
                  <a:pt x="355" y="5"/>
                </a:lnTo>
                <a:lnTo>
                  <a:pt x="332" y="3"/>
                </a:lnTo>
                <a:lnTo>
                  <a:pt x="307" y="1"/>
                </a:lnTo>
                <a:lnTo>
                  <a:pt x="282" y="0"/>
                </a:lnTo>
                <a:lnTo>
                  <a:pt x="258" y="1"/>
                </a:lnTo>
                <a:lnTo>
                  <a:pt x="234" y="3"/>
                </a:lnTo>
                <a:lnTo>
                  <a:pt x="210" y="5"/>
                </a:lnTo>
                <a:lnTo>
                  <a:pt x="186" y="8"/>
                </a:lnTo>
                <a:lnTo>
                  <a:pt x="164" y="12"/>
                </a:lnTo>
                <a:lnTo>
                  <a:pt x="141" y="16"/>
                </a:lnTo>
                <a:lnTo>
                  <a:pt x="121" y="22"/>
                </a:lnTo>
                <a:lnTo>
                  <a:pt x="101" y="29"/>
                </a:lnTo>
                <a:lnTo>
                  <a:pt x="83" y="35"/>
                </a:lnTo>
                <a:lnTo>
                  <a:pt x="66" y="43"/>
                </a:lnTo>
                <a:lnTo>
                  <a:pt x="51" y="51"/>
                </a:lnTo>
                <a:lnTo>
                  <a:pt x="39" y="60"/>
                </a:lnTo>
                <a:lnTo>
                  <a:pt x="27" y="70"/>
                </a:lnTo>
                <a:lnTo>
                  <a:pt x="18" y="79"/>
                </a:lnTo>
                <a:lnTo>
                  <a:pt x="10" y="89"/>
                </a:lnTo>
                <a:lnTo>
                  <a:pt x="5" y="100"/>
                </a:lnTo>
                <a:lnTo>
                  <a:pt x="1" y="110"/>
                </a:lnTo>
                <a:lnTo>
                  <a:pt x="0" y="120"/>
                </a:lnTo>
                <a:lnTo>
                  <a:pt x="1" y="131"/>
                </a:lnTo>
                <a:lnTo>
                  <a:pt x="5" y="141"/>
                </a:lnTo>
                <a:lnTo>
                  <a:pt x="10" y="151"/>
                </a:lnTo>
                <a:lnTo>
                  <a:pt x="18" y="161"/>
                </a:lnTo>
                <a:lnTo>
                  <a:pt x="27" y="171"/>
                </a:lnTo>
                <a:lnTo>
                  <a:pt x="39" y="180"/>
                </a:lnTo>
                <a:lnTo>
                  <a:pt x="51" y="189"/>
                </a:lnTo>
                <a:lnTo>
                  <a:pt x="66" y="197"/>
                </a:lnTo>
                <a:lnTo>
                  <a:pt x="83" y="205"/>
                </a:lnTo>
                <a:lnTo>
                  <a:pt x="101" y="212"/>
                </a:lnTo>
                <a:lnTo>
                  <a:pt x="121" y="218"/>
                </a:lnTo>
                <a:lnTo>
                  <a:pt x="141" y="224"/>
                </a:lnTo>
                <a:lnTo>
                  <a:pt x="164" y="229"/>
                </a:lnTo>
                <a:lnTo>
                  <a:pt x="186" y="233"/>
                </a:lnTo>
                <a:lnTo>
                  <a:pt x="210" y="236"/>
                </a:lnTo>
                <a:lnTo>
                  <a:pt x="234" y="238"/>
                </a:lnTo>
                <a:lnTo>
                  <a:pt x="258" y="239"/>
                </a:lnTo>
                <a:lnTo>
                  <a:pt x="282" y="240"/>
                </a:lnTo>
                <a:lnTo>
                  <a:pt x="307" y="239"/>
                </a:lnTo>
                <a:lnTo>
                  <a:pt x="332"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Rectangle 45"/>
          <p:cNvSpPr>
            <a:spLocks noChangeArrowheads="1"/>
          </p:cNvSpPr>
          <p:nvPr/>
        </p:nvSpPr>
        <p:spPr bwMode="auto">
          <a:xfrm>
            <a:off x="5115904" y="2946400"/>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64" name="Rectangle 46"/>
          <p:cNvSpPr>
            <a:spLocks noChangeArrowheads="1"/>
          </p:cNvSpPr>
          <p:nvPr/>
        </p:nvSpPr>
        <p:spPr bwMode="auto">
          <a:xfrm>
            <a:off x="4209442" y="2720975"/>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65" name="Rectangle 47"/>
          <p:cNvSpPr>
            <a:spLocks noChangeArrowheads="1"/>
          </p:cNvSpPr>
          <p:nvPr/>
        </p:nvSpPr>
        <p:spPr bwMode="auto">
          <a:xfrm>
            <a:off x="3426804" y="2936875"/>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66" name="Line 48"/>
          <p:cNvSpPr>
            <a:spLocks noChangeShapeType="1"/>
          </p:cNvSpPr>
          <p:nvPr/>
        </p:nvSpPr>
        <p:spPr bwMode="auto">
          <a:xfrm>
            <a:off x="3725254" y="3352800"/>
            <a:ext cx="552450" cy="2000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49"/>
          <p:cNvSpPr>
            <a:spLocks noChangeShapeType="1"/>
          </p:cNvSpPr>
          <p:nvPr/>
        </p:nvSpPr>
        <p:spPr bwMode="auto">
          <a:xfrm>
            <a:off x="4542817" y="3048000"/>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50"/>
          <p:cNvSpPr>
            <a:spLocks noChangeShapeType="1"/>
          </p:cNvSpPr>
          <p:nvPr/>
        </p:nvSpPr>
        <p:spPr bwMode="auto">
          <a:xfrm flipH="1">
            <a:off x="4841267" y="3336925"/>
            <a:ext cx="5302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Rounded Rectangle 68"/>
          <p:cNvSpPr/>
          <p:nvPr/>
        </p:nvSpPr>
        <p:spPr>
          <a:xfrm>
            <a:off x="685800" y="5791200"/>
            <a:ext cx="7996238" cy="76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algn="ctr"/>
            <a:r>
              <a:rPr lang="en-US" dirty="0"/>
              <a:t>What if each sponsorship (of a project by a department) is to be monitored by at most one employee?</a:t>
            </a:r>
          </a:p>
          <a:p>
            <a:pPr algn="ctr"/>
            <a:endParaRPr lang="en-US" dirty="0"/>
          </a:p>
        </p:txBody>
      </p:sp>
    </p:spTree>
    <p:extLst>
      <p:ext uri="{BB962C8B-B14F-4D97-AF65-F5344CB8AC3E}">
        <p14:creationId xmlns:p14="http://schemas.microsoft.com/office/powerpoint/2010/main" val="1437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7" grpId="0" animBg="1"/>
      <p:bldP spid="18" grpId="0"/>
      <p:bldP spid="19" grpId="0"/>
      <p:bldP spid="20" grpId="0"/>
      <p:bldP spid="21" grpId="0"/>
      <p:bldP spid="22" grpId="0"/>
      <p:bldP spid="23" grpId="0"/>
      <p:bldP spid="25" grpId="0"/>
      <p:bldP spid="26" grpId="0"/>
      <p:bldP spid="27" grpId="0"/>
      <p:bldP spid="33" grpId="0" animBg="1"/>
      <p:bldP spid="34" grpId="0" animBg="1"/>
      <p:bldP spid="35" grpId="0" animBg="1"/>
      <p:bldP spid="36" grpId="0" animBg="1"/>
      <p:bldP spid="37" grpId="0" animBg="1"/>
      <p:bldP spid="38" grpId="0" animBg="1"/>
      <p:bldP spid="51" grpId="0" animBg="1"/>
      <p:bldP spid="52" grpId="0" animBg="1"/>
      <p:bldP spid="55" grpId="0" animBg="1"/>
      <p:bldP spid="59" grpId="0" animBg="1"/>
      <p:bldP spid="60" grpId="0" animBg="1"/>
      <p:bldP spid="61" grpId="0" animBg="1"/>
      <p:bldP spid="62" grpId="0" animBg="1"/>
      <p:bldP spid="63" grpId="0"/>
      <p:bldP spid="64" grpId="0"/>
      <p:bldP spid="65" grpId="0"/>
      <p:bldP spid="66"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Studying Databases?</a:t>
            </a:r>
          </a:p>
        </p:txBody>
      </p:sp>
      <p:sp>
        <p:nvSpPr>
          <p:cNvPr id="3" name="Content Placeholder 2"/>
          <p:cNvSpPr>
            <a:spLocks noGrp="1"/>
          </p:cNvSpPr>
          <p:nvPr>
            <p:ph idx="1"/>
          </p:nvPr>
        </p:nvSpPr>
        <p:spPr>
          <a:xfrm>
            <a:off x="457200" y="1447800"/>
            <a:ext cx="8229600" cy="4800600"/>
          </a:xfrm>
        </p:spPr>
        <p:txBody>
          <a:bodyPr>
            <a:normAutofit/>
          </a:bodyPr>
          <a:lstStyle/>
          <a:p>
            <a:pPr>
              <a:buFont typeface="Wingdings" pitchFamily="2" charset="2"/>
              <a:buChar char="§"/>
            </a:pPr>
            <a:r>
              <a:rPr lang="en-US" sz="2400" dirty="0"/>
              <a:t>Data is </a:t>
            </a:r>
            <a:r>
              <a:rPr lang="en-US" sz="2400" i="1" dirty="0"/>
              <a:t>everywhere</a:t>
            </a:r>
            <a:r>
              <a:rPr lang="en-US" sz="2400" dirty="0"/>
              <a:t> and is </a:t>
            </a:r>
            <a:r>
              <a:rPr lang="en-US" sz="2400" i="1" dirty="0"/>
              <a:t>critical</a:t>
            </a:r>
            <a:r>
              <a:rPr lang="en-US" sz="2400" dirty="0"/>
              <a:t> to our lives</a:t>
            </a:r>
          </a:p>
          <a:p>
            <a:pPr>
              <a:buFont typeface="Wingdings" pitchFamily="2" charset="2"/>
              <a:buChar char="§"/>
            </a:pPr>
            <a:endParaRPr lang="en-US" sz="2200" dirty="0"/>
          </a:p>
          <a:p>
            <a:pPr>
              <a:buFont typeface="Wingdings" pitchFamily="2" charset="2"/>
              <a:buChar char="§"/>
            </a:pPr>
            <a:r>
              <a:rPr lang="en-US" sz="2400" dirty="0"/>
              <a:t>Data need to be recorded, maintained, accessed and manipulated </a:t>
            </a:r>
            <a:r>
              <a:rPr lang="en-US" sz="2400" i="1" dirty="0"/>
              <a:t>correctly</a:t>
            </a:r>
            <a:r>
              <a:rPr lang="en-US" sz="2400" dirty="0"/>
              <a:t>, </a:t>
            </a:r>
            <a:r>
              <a:rPr lang="en-US" sz="2400" i="1" dirty="0"/>
              <a:t>securely</a:t>
            </a:r>
            <a:r>
              <a:rPr lang="en-US" sz="2400" dirty="0"/>
              <a:t>, </a:t>
            </a:r>
            <a:r>
              <a:rPr lang="en-US" sz="2400" i="1" dirty="0"/>
              <a:t>efficiently</a:t>
            </a:r>
            <a:r>
              <a:rPr lang="en-US" sz="2400" dirty="0"/>
              <a:t> and </a:t>
            </a:r>
            <a:r>
              <a:rPr lang="en-US" sz="2400" i="1" dirty="0"/>
              <a:t>effectively</a:t>
            </a:r>
            <a:r>
              <a:rPr lang="en-US" sz="2400" dirty="0"/>
              <a:t> </a:t>
            </a:r>
          </a:p>
          <a:p>
            <a:pPr>
              <a:buFont typeface="Wingdings" pitchFamily="2" charset="2"/>
              <a:buChar char="§"/>
            </a:pPr>
            <a:endParaRPr lang="en-US" sz="2200" dirty="0"/>
          </a:p>
          <a:p>
            <a:pPr>
              <a:buFont typeface="Wingdings" pitchFamily="2" charset="2"/>
              <a:buChar char="§"/>
            </a:pPr>
            <a:r>
              <a:rPr lang="en-US" sz="2400" dirty="0"/>
              <a:t>Database management systems (DBMSs) are essential software for achieving such goals</a:t>
            </a:r>
          </a:p>
          <a:p>
            <a:pPr marL="457200" lvl="1" indent="0">
              <a:buNone/>
            </a:pPr>
            <a:endParaRPr lang="en-US" dirty="0"/>
          </a:p>
        </p:txBody>
      </p:sp>
    </p:spTree>
    <p:extLst>
      <p:ext uri="{BB962C8B-B14F-4D97-AF65-F5344CB8AC3E}">
        <p14:creationId xmlns:p14="http://schemas.microsoft.com/office/powerpoint/2010/main" val="277182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Definitions</a:t>
            </a:r>
          </a:p>
        </p:txBody>
      </p:sp>
      <p:sp>
        <p:nvSpPr>
          <p:cNvPr id="3" name="Content Placeholder 2"/>
          <p:cNvSpPr>
            <a:spLocks noGrp="1"/>
          </p:cNvSpPr>
          <p:nvPr>
            <p:ph idx="1"/>
          </p:nvPr>
        </p:nvSpPr>
        <p:spPr>
          <a:xfrm>
            <a:off x="457200" y="1600200"/>
            <a:ext cx="8458200" cy="4525963"/>
          </a:xfrm>
        </p:spPr>
        <p:txBody>
          <a:bodyPr>
            <a:normAutofit/>
          </a:bodyPr>
          <a:lstStyle/>
          <a:p>
            <a:pPr>
              <a:buFont typeface="Wingdings" pitchFamily="2" charset="2"/>
              <a:buChar char="§"/>
            </a:pPr>
            <a:r>
              <a:rPr lang="en-US" sz="2400" dirty="0"/>
              <a:t>A </a:t>
            </a:r>
            <a:r>
              <a:rPr lang="en-US" sz="2400" dirty="0">
                <a:solidFill>
                  <a:srgbClr val="0070C0"/>
                </a:solidFill>
              </a:rPr>
              <a:t>database</a:t>
            </a:r>
            <a:r>
              <a:rPr lang="en-US" sz="2400" dirty="0"/>
              <a:t> is a collection of data which describes one or many real-world enterprises</a:t>
            </a:r>
          </a:p>
          <a:p>
            <a:pPr lvl="1">
              <a:buFont typeface="Wingdings" pitchFamily="2" charset="2"/>
              <a:buChar char="§"/>
            </a:pPr>
            <a:r>
              <a:rPr lang="en-US" sz="2000" dirty="0"/>
              <a:t>E.g., a university database might contain information about </a:t>
            </a:r>
            <a:r>
              <a:rPr lang="en-US" sz="2000" dirty="0">
                <a:solidFill>
                  <a:srgbClr val="0070C0"/>
                </a:solidFill>
              </a:rPr>
              <a:t>entities</a:t>
            </a:r>
            <a:r>
              <a:rPr lang="en-US" sz="2000" dirty="0"/>
              <a:t> like students and courses, and </a:t>
            </a:r>
            <a:r>
              <a:rPr lang="en-US" sz="2000" dirty="0">
                <a:solidFill>
                  <a:srgbClr val="0070C0"/>
                </a:solidFill>
              </a:rPr>
              <a:t>relationships</a:t>
            </a:r>
            <a:r>
              <a:rPr lang="en-US" sz="2000" dirty="0"/>
              <a:t> like a student </a:t>
            </a:r>
            <a:br>
              <a:rPr lang="en-US" sz="2000" dirty="0"/>
            </a:br>
            <a:r>
              <a:rPr lang="en-US" sz="2000" dirty="0"/>
              <a:t>enrollment in a course</a:t>
            </a:r>
          </a:p>
          <a:p>
            <a:pPr marL="457200" lvl="1" indent="0">
              <a:buNone/>
            </a:pPr>
            <a:r>
              <a:rPr lang="en-US" sz="1800" dirty="0"/>
              <a:t> </a:t>
            </a:r>
          </a:p>
          <a:p>
            <a:pPr>
              <a:buFont typeface="Wingdings" pitchFamily="2" charset="2"/>
              <a:buChar char="§"/>
            </a:pPr>
            <a:r>
              <a:rPr lang="en-US" sz="2400" dirty="0"/>
              <a:t>A </a:t>
            </a:r>
            <a:r>
              <a:rPr lang="en-US" sz="2400" dirty="0">
                <a:solidFill>
                  <a:srgbClr val="0070C0"/>
                </a:solidFill>
              </a:rPr>
              <a:t>DBMS</a:t>
            </a:r>
            <a:r>
              <a:rPr lang="en-US" sz="2400" dirty="0"/>
              <a:t> is a software package designed to store and </a:t>
            </a:r>
            <a:br>
              <a:rPr lang="en-US" sz="2400" dirty="0"/>
            </a:br>
            <a:r>
              <a:rPr lang="en-US" sz="2400" dirty="0"/>
              <a:t>manage databases</a:t>
            </a:r>
          </a:p>
          <a:p>
            <a:pPr lvl="1">
              <a:buFont typeface="Wingdings" pitchFamily="2" charset="2"/>
              <a:buChar char="§"/>
            </a:pPr>
            <a:r>
              <a:rPr lang="en-US" sz="2000" dirty="0"/>
              <a:t>E.g., DB2, Oracle,, MySQL and MS SQL Server</a:t>
            </a:r>
          </a:p>
          <a:p>
            <a:pPr marL="457200" lvl="1" indent="0">
              <a:buNone/>
            </a:pPr>
            <a:endParaRPr lang="en-US" sz="1800" dirty="0"/>
          </a:p>
          <a:p>
            <a:pPr>
              <a:buFont typeface="Wingdings" pitchFamily="2" charset="2"/>
              <a:buChar char="§"/>
            </a:pPr>
            <a:r>
              <a:rPr lang="en-US" sz="2400" dirty="0"/>
              <a:t>A </a:t>
            </a:r>
            <a:r>
              <a:rPr lang="en-US" sz="2400" dirty="0">
                <a:solidFill>
                  <a:srgbClr val="0070C0"/>
                </a:solidFill>
              </a:rPr>
              <a:t>database system </a:t>
            </a:r>
            <a:r>
              <a:rPr lang="en-US" sz="2400" dirty="0"/>
              <a:t>= (Big) Data + DBMS  </a:t>
            </a:r>
          </a:p>
          <a:p>
            <a:pPr>
              <a:buFont typeface="Wingdings" pitchFamily="2" charset="2"/>
              <a:buChar char="§"/>
            </a:pPr>
            <a:r>
              <a:rPr lang="en-US" altLang="en-US" sz="2400" dirty="0"/>
              <a:t>DB System = DB + DBMS</a:t>
            </a:r>
          </a:p>
          <a:p>
            <a:pPr>
              <a:buFont typeface="Wingdings" pitchFamily="2" charset="2"/>
              <a:buChar char="§"/>
            </a:pPr>
            <a:endParaRPr lang="en-US" sz="2400" dirty="0"/>
          </a:p>
          <a:p>
            <a:pPr marL="0" indent="0">
              <a:buNone/>
            </a:pPr>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Tree>
    <p:extLst>
      <p:ext uri="{BB962C8B-B14F-4D97-AF65-F5344CB8AC3E}">
        <p14:creationId xmlns:p14="http://schemas.microsoft.com/office/powerpoint/2010/main" val="196263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Base Management Systems</a:t>
            </a:r>
          </a:p>
        </p:txBody>
      </p:sp>
      <p:sp>
        <p:nvSpPr>
          <p:cNvPr id="3" name="Content Placeholder 2"/>
          <p:cNvSpPr>
            <a:spLocks noGrp="1"/>
          </p:cNvSpPr>
          <p:nvPr>
            <p:ph idx="1"/>
          </p:nvPr>
        </p:nvSpPr>
        <p:spPr/>
        <p:txBody>
          <a:bodyPr>
            <a:normAutofit/>
          </a:bodyPr>
          <a:lstStyle/>
          <a:p>
            <a:pPr>
              <a:buFont typeface="Wingdings" pitchFamily="2" charset="2"/>
              <a:buChar char="§"/>
            </a:pPr>
            <a:r>
              <a:rPr lang="en-US" sz="2200" dirty="0"/>
              <a:t>A special software is accordingly needed to make the preceding tasks easier</a:t>
            </a:r>
          </a:p>
          <a:p>
            <a:pPr>
              <a:buFont typeface="Wingdings" pitchFamily="2" charset="2"/>
              <a:buChar char="§"/>
            </a:pPr>
            <a:endParaRPr lang="en-US" sz="2200" dirty="0"/>
          </a:p>
          <a:p>
            <a:pPr>
              <a:buFont typeface="Wingdings" pitchFamily="2" charset="2"/>
              <a:buChar char="§"/>
            </a:pPr>
            <a:r>
              <a:rPr lang="en-US" sz="2200" dirty="0"/>
              <a:t>This software is known as </a:t>
            </a:r>
            <a:r>
              <a:rPr lang="en-US" sz="2200" dirty="0">
                <a:solidFill>
                  <a:srgbClr val="0070C0"/>
                </a:solidFill>
              </a:rPr>
              <a:t>Data Base Management System </a:t>
            </a:r>
            <a:r>
              <a:rPr lang="en-US" sz="2200" dirty="0"/>
              <a:t>(</a:t>
            </a:r>
            <a:r>
              <a:rPr lang="en-US" sz="2200" dirty="0">
                <a:solidFill>
                  <a:srgbClr val="0070C0"/>
                </a:solidFill>
              </a:rPr>
              <a:t>DBMS</a:t>
            </a:r>
            <a:r>
              <a:rPr lang="en-US" sz="2200" dirty="0"/>
              <a:t>)</a:t>
            </a:r>
          </a:p>
          <a:p>
            <a:pPr>
              <a:buFont typeface="Wingdings" pitchFamily="2" charset="2"/>
              <a:buChar char="§"/>
            </a:pPr>
            <a:endParaRPr lang="en-US" sz="2200" dirty="0"/>
          </a:p>
          <a:p>
            <a:pPr>
              <a:buFont typeface="Wingdings" pitchFamily="2" charset="2"/>
              <a:buChar char="§"/>
            </a:pPr>
            <a:r>
              <a:rPr lang="en-US" sz="2200" dirty="0"/>
              <a:t>DBMSs provide automatic: </a:t>
            </a:r>
          </a:p>
          <a:p>
            <a:pPr lvl="1">
              <a:buFont typeface="Wingdings" pitchFamily="2" charset="2"/>
              <a:buChar char="§"/>
            </a:pPr>
            <a:r>
              <a:rPr lang="en-US" sz="2000" dirty="0"/>
              <a:t>Data independence</a:t>
            </a:r>
          </a:p>
          <a:p>
            <a:pPr lvl="1">
              <a:buFont typeface="Wingdings" pitchFamily="2" charset="2"/>
              <a:buChar char="§"/>
            </a:pPr>
            <a:r>
              <a:rPr lang="en-US" sz="2000" dirty="0"/>
              <a:t>Efficient data access</a:t>
            </a:r>
          </a:p>
          <a:p>
            <a:pPr lvl="1">
              <a:buFont typeface="Wingdings" pitchFamily="2" charset="2"/>
              <a:buChar char="§"/>
            </a:pPr>
            <a:r>
              <a:rPr lang="en-US" sz="2000" dirty="0"/>
              <a:t>Data integrity and security</a:t>
            </a:r>
          </a:p>
          <a:p>
            <a:pPr lvl="1">
              <a:buFont typeface="Wingdings" pitchFamily="2" charset="2"/>
              <a:buChar char="§"/>
            </a:pPr>
            <a:r>
              <a:rPr lang="en-US" sz="2000" dirty="0"/>
              <a:t>Data administration</a:t>
            </a:r>
          </a:p>
          <a:p>
            <a:pPr lvl="1">
              <a:buFont typeface="Wingdings" pitchFamily="2" charset="2"/>
              <a:buChar char="§"/>
            </a:pPr>
            <a:r>
              <a:rPr lang="en-US" sz="2000" dirty="0"/>
              <a:t>Concurrent access and crash recovery</a:t>
            </a:r>
          </a:p>
          <a:p>
            <a:pPr marL="457200" lvl="1" indent="0">
              <a:buNone/>
            </a:pPr>
            <a:endParaRPr lang="en-US" dirty="0"/>
          </a:p>
        </p:txBody>
      </p:sp>
    </p:spTree>
    <p:extLst>
      <p:ext uri="{BB962C8B-B14F-4D97-AF65-F5344CB8AC3E}">
        <p14:creationId xmlns:p14="http://schemas.microsoft.com/office/powerpoint/2010/main" val="1104758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12771</TotalTime>
  <Words>3716</Words>
  <Application>Microsoft Office PowerPoint</Application>
  <PresentationFormat>On-screen Show (4:3)</PresentationFormat>
  <Paragraphs>851</Paragraphs>
  <Slides>66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Monotype Sorts</vt:lpstr>
      <vt:lpstr>Arial</vt:lpstr>
      <vt:lpstr>Arial Black</vt:lpstr>
      <vt:lpstr>Book Antiqua</vt:lpstr>
      <vt:lpstr>Calibri</vt:lpstr>
      <vt:lpstr>Times New Roman</vt:lpstr>
      <vt:lpstr>Wingdings</vt:lpstr>
      <vt:lpstr>Office Theme</vt:lpstr>
      <vt:lpstr>Programming of Database Applications </vt:lpstr>
      <vt:lpstr>What Do We Do With Data?</vt:lpstr>
      <vt:lpstr>Using Diverse Interfaces &amp; Devices</vt:lpstr>
      <vt:lpstr>Data is Becoming Critical to Our Lives</vt:lpstr>
      <vt:lpstr>Basic Definitions:</vt:lpstr>
      <vt:lpstr>Basic Definitions:</vt:lpstr>
      <vt:lpstr>Why Studying Databases?</vt:lpstr>
      <vt:lpstr>Definitions</vt:lpstr>
      <vt:lpstr>Data Base Management Systems</vt:lpstr>
      <vt:lpstr>Data Models</vt:lpstr>
      <vt:lpstr>The Relational Model</vt:lpstr>
      <vt:lpstr>The Relational Model: An Example</vt:lpstr>
      <vt:lpstr>Levels of Abstraction</vt:lpstr>
      <vt:lpstr>Views</vt:lpstr>
      <vt:lpstr>Three-schema Architecture of an RDBMS</vt:lpstr>
      <vt:lpstr>SQL: Structured Query Language </vt:lpstr>
      <vt:lpstr>DDL, DML, DCL and TCL are considered sublanguages of SQL </vt:lpstr>
      <vt:lpstr>Queries in a DBMS</vt:lpstr>
      <vt:lpstr>People Who Work With Databases</vt:lpstr>
      <vt:lpstr>Entities and Entity Sets</vt:lpstr>
      <vt:lpstr>Entity </vt:lpstr>
      <vt:lpstr>Attributes </vt:lpstr>
      <vt:lpstr>Tools and An ER Diagram</vt:lpstr>
      <vt:lpstr>Relationship and Relationship Sets</vt:lpstr>
      <vt:lpstr>Relationships</vt:lpstr>
      <vt:lpstr>Degree of a Relationship </vt:lpstr>
      <vt:lpstr>More Tools and ER Diagrams</vt:lpstr>
      <vt:lpstr>PowerPoint Presentation</vt:lpstr>
      <vt:lpstr>Ternary Relationships</vt:lpstr>
      <vt:lpstr>Cardinalities</vt:lpstr>
      <vt:lpstr>Cardinalities: Examples</vt:lpstr>
      <vt:lpstr>Cardinalities: Examples</vt:lpstr>
      <vt:lpstr>A Working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Participation Constraints</vt:lpstr>
      <vt:lpstr>Total vs. Partial Participations</vt:lpstr>
      <vt:lpstr>Total vs. Partial Participations</vt:lpstr>
      <vt:lpstr>Weak Entities</vt:lpstr>
      <vt:lpstr>Weak Entities: An Example</vt:lpstr>
      <vt:lpstr>Summary of Symbols Used in E-R Notation</vt:lpstr>
      <vt:lpstr>ISA (`is a’) Hierarchies</vt:lpstr>
      <vt:lpstr>PowerPoint Presentation</vt:lpstr>
      <vt:lpstr>PowerPoint Presentation</vt:lpstr>
      <vt:lpstr>Overlap and Covering Constraints</vt:lpstr>
      <vt:lpstr>More Details on ISA Hierarchies</vt:lpstr>
      <vt:lpstr>PowerPoint Presentation</vt:lpstr>
      <vt:lpstr>PowerPoint Presentation</vt:lpstr>
      <vt:lpstr>Aggregation</vt:lpstr>
      <vt:lpstr>Conceptual Design Choices</vt:lpstr>
      <vt:lpstr>Entity vs. Attribute</vt:lpstr>
      <vt:lpstr>Entity vs. Attribute (Cont’d)</vt:lpstr>
      <vt:lpstr>Entity vs. Attribute (Cont’d)</vt:lpstr>
      <vt:lpstr>Entity vs. Relationship</vt:lpstr>
      <vt:lpstr>This fixes the problem!</vt:lpstr>
      <vt:lpstr>Binary vs. Ternary Relationships</vt:lpstr>
      <vt:lpstr>Binary vs. Ternary Relationships</vt:lpstr>
      <vt:lpstr>Aggregation</vt:lpstr>
      <vt:lpstr>Ternary vs. Aggregation Relationships</vt:lpstr>
      <vt:lpstr>Ternary vs. Aggregation Relationships (Cont’d)</vt:lpstr>
    </vt:vector>
  </TitlesOfParts>
  <Company>Carnegie Mellon University in Qatar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Dania Abed Rabbou</dc:creator>
  <cp:lastModifiedBy> </cp:lastModifiedBy>
  <cp:revision>541</cp:revision>
  <dcterms:created xsi:type="dcterms:W3CDTF">2013-11-24T06:45:02Z</dcterms:created>
  <dcterms:modified xsi:type="dcterms:W3CDTF">2022-10-22T15:27:51Z</dcterms:modified>
</cp:coreProperties>
</file>